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972" r:id="rId1"/>
    <p:sldMasterId id="2147485066" r:id="rId2"/>
    <p:sldMasterId id="2147485594" r:id="rId3"/>
    <p:sldMasterId id="2147485787" r:id="rId4"/>
    <p:sldMasterId id="2147488140" r:id="rId5"/>
    <p:sldMasterId id="2147493981" r:id="rId6"/>
    <p:sldMasterId id="2147495535" r:id="rId7"/>
  </p:sldMasterIdLst>
  <p:notesMasterIdLst>
    <p:notesMasterId r:id="rId111"/>
  </p:notesMasterIdLst>
  <p:handoutMasterIdLst>
    <p:handoutMasterId r:id="rId112"/>
  </p:handoutMasterIdLst>
  <p:sldIdLst>
    <p:sldId id="5136" r:id="rId8"/>
    <p:sldId id="5919" r:id="rId9"/>
    <p:sldId id="5921" r:id="rId10"/>
    <p:sldId id="258" r:id="rId11"/>
    <p:sldId id="259" r:id="rId12"/>
    <p:sldId id="260" r:id="rId13"/>
    <p:sldId id="5873" r:id="rId14"/>
    <p:sldId id="5874" r:id="rId15"/>
    <p:sldId id="5875" r:id="rId16"/>
    <p:sldId id="261" r:id="rId17"/>
    <p:sldId id="5511" r:id="rId18"/>
    <p:sldId id="5530" r:id="rId19"/>
    <p:sldId id="5914" r:id="rId20"/>
    <p:sldId id="5528" r:id="rId21"/>
    <p:sldId id="5527" r:id="rId22"/>
    <p:sldId id="5529" r:id="rId23"/>
    <p:sldId id="5531" r:id="rId24"/>
    <p:sldId id="5920" r:id="rId25"/>
    <p:sldId id="5907" r:id="rId26"/>
    <p:sldId id="5871" r:id="rId27"/>
    <p:sldId id="5870" r:id="rId28"/>
    <p:sldId id="5876" r:id="rId29"/>
    <p:sldId id="5230" r:id="rId30"/>
    <p:sldId id="5904" r:id="rId31"/>
    <p:sldId id="5877" r:id="rId32"/>
    <p:sldId id="5756" r:id="rId33"/>
    <p:sldId id="5908" r:id="rId34"/>
    <p:sldId id="268" r:id="rId35"/>
    <p:sldId id="5847" r:id="rId36"/>
    <p:sldId id="5866" r:id="rId37"/>
    <p:sldId id="5867" r:id="rId38"/>
    <p:sldId id="5868" r:id="rId39"/>
    <p:sldId id="5757" r:id="rId40"/>
    <p:sldId id="5878" r:id="rId41"/>
    <p:sldId id="5853" r:id="rId42"/>
    <p:sldId id="313" r:id="rId43"/>
    <p:sldId id="648" r:id="rId44"/>
    <p:sldId id="649" r:id="rId45"/>
    <p:sldId id="5884" r:id="rId46"/>
    <p:sldId id="5885" r:id="rId47"/>
    <p:sldId id="5854" r:id="rId48"/>
    <p:sldId id="274" r:id="rId49"/>
    <p:sldId id="275" r:id="rId50"/>
    <p:sldId id="5909" r:id="rId51"/>
    <p:sldId id="5910" r:id="rId52"/>
    <p:sldId id="5912" r:id="rId53"/>
    <p:sldId id="5911" r:id="rId54"/>
    <p:sldId id="5913" r:id="rId55"/>
    <p:sldId id="314" r:id="rId56"/>
    <p:sldId id="315" r:id="rId57"/>
    <p:sldId id="288" r:id="rId58"/>
    <p:sldId id="290" r:id="rId59"/>
    <p:sldId id="292" r:id="rId60"/>
    <p:sldId id="5915" r:id="rId61"/>
    <p:sldId id="5916" r:id="rId62"/>
    <p:sldId id="295" r:id="rId63"/>
    <p:sldId id="296" r:id="rId64"/>
    <p:sldId id="297" r:id="rId65"/>
    <p:sldId id="312" r:id="rId66"/>
    <p:sldId id="299" r:id="rId67"/>
    <p:sldId id="300" r:id="rId68"/>
    <p:sldId id="304" r:id="rId69"/>
    <p:sldId id="301" r:id="rId70"/>
    <p:sldId id="5881" r:id="rId71"/>
    <p:sldId id="5882" r:id="rId72"/>
    <p:sldId id="5232" r:id="rId73"/>
    <p:sldId id="5233" r:id="rId74"/>
    <p:sldId id="5905" r:id="rId75"/>
    <p:sldId id="5534" r:id="rId76"/>
    <p:sldId id="5535" r:id="rId77"/>
    <p:sldId id="5536" r:id="rId78"/>
    <p:sldId id="5539" r:id="rId79"/>
    <p:sldId id="5243" r:id="rId80"/>
    <p:sldId id="5236" r:id="rId81"/>
    <p:sldId id="5237" r:id="rId82"/>
    <p:sldId id="5238" r:id="rId83"/>
    <p:sldId id="5239" r:id="rId84"/>
    <p:sldId id="5240" r:id="rId85"/>
    <p:sldId id="5241" r:id="rId86"/>
    <p:sldId id="5251" r:id="rId87"/>
    <p:sldId id="5245" r:id="rId88"/>
    <p:sldId id="5246" r:id="rId89"/>
    <p:sldId id="5247" r:id="rId90"/>
    <p:sldId id="5883" r:id="rId91"/>
    <p:sldId id="5244" r:id="rId92"/>
    <p:sldId id="5879" r:id="rId93"/>
    <p:sldId id="5887" r:id="rId94"/>
    <p:sldId id="5880" r:id="rId95"/>
    <p:sldId id="5889" r:id="rId96"/>
    <p:sldId id="5890" r:id="rId97"/>
    <p:sldId id="5891" r:id="rId98"/>
    <p:sldId id="5896" r:id="rId99"/>
    <p:sldId id="5892" r:id="rId100"/>
    <p:sldId id="5898" r:id="rId101"/>
    <p:sldId id="5897" r:id="rId102"/>
    <p:sldId id="5902" r:id="rId103"/>
    <p:sldId id="5893" r:id="rId104"/>
    <p:sldId id="5895" r:id="rId105"/>
    <p:sldId id="5900" r:id="rId106"/>
    <p:sldId id="5901" r:id="rId107"/>
    <p:sldId id="5917" r:id="rId108"/>
    <p:sldId id="5886" r:id="rId109"/>
    <p:sldId id="5549" r:id="rId110"/>
  </p:sldIdLst>
  <p:sldSz cx="9144000" cy="6858000" type="screen4x3"/>
  <p:notesSz cx="7099300" cy="10234613"/>
  <p:defaultTextStyle>
    <a:defPPr>
      <a:defRPr lang="zh-CN"/>
    </a:defPPr>
    <a:lvl1pPr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799">
          <p15:clr>
            <a:srgbClr val="A4A3A4"/>
          </p15:clr>
        </p15:guide>
        <p15:guide id="2" pos="158">
          <p15:clr>
            <a:srgbClr val="A4A3A4"/>
          </p15:clr>
        </p15:guide>
      </p15:sldGuideLst>
    </p:ext>
    <p:ext uri="{2D200454-40CA-4A62-9FC3-DE9A4176ACB9}">
      <p15:notesGuideLst xmlns:p15="http://schemas.microsoft.com/office/powerpoint/2012/main">
        <p15:guide id="1" orient="horz" pos="3222" userDrawn="1">
          <p15:clr>
            <a:srgbClr val="A4A3A4"/>
          </p15:clr>
        </p15:guide>
        <p15:guide id="2" pos="223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ebuaa" initials="k" lastIdx="1" clrIdx="0">
    <p:extLst>
      <p:ext uri="{19B8F6BF-5375-455C-9EA6-DF929625EA0E}">
        <p15:presenceInfo xmlns:p15="http://schemas.microsoft.com/office/powerpoint/2012/main" userId="kanebua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33CC"/>
    <a:srgbClr val="00CC00"/>
    <a:srgbClr val="0066FF"/>
    <a:srgbClr val="33CC33"/>
    <a:srgbClr val="FF9900"/>
    <a:srgbClr val="D4F6F6"/>
    <a:srgbClr val="66FF99"/>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40" autoAdjust="0"/>
    <p:restoredTop sz="71658" autoAdjust="0"/>
  </p:normalViewPr>
  <p:slideViewPr>
    <p:cSldViewPr>
      <p:cViewPr>
        <p:scale>
          <a:sx n="33" d="100"/>
          <a:sy n="33" d="100"/>
        </p:scale>
        <p:origin x="1868" y="364"/>
      </p:cViewPr>
      <p:guideLst>
        <p:guide orient="horz" pos="799"/>
        <p:guide pos="15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0796"/>
    </p:cViewPr>
  </p:sorterViewPr>
  <p:notesViewPr>
    <p:cSldViewPr>
      <p:cViewPr varScale="1">
        <p:scale>
          <a:sx n="47" d="100"/>
          <a:sy n="47" d="100"/>
        </p:scale>
        <p:origin x="-2004" y="-120"/>
      </p:cViewPr>
      <p:guideLst>
        <p:guide orient="horz" pos="3222"/>
        <p:guide pos="223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handoutMaster" Target="handoutMasters/handout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4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504954B6-B101-46FB-9192-2321A74B1755}"/>
              </a:ext>
            </a:extLst>
          </p:cNvPr>
          <p:cNvSpPr>
            <a:spLocks noGrp="1" noChangeArrowheads="1"/>
          </p:cNvSpPr>
          <p:nvPr>
            <p:ph type="hdr" sz="quarter"/>
          </p:nvPr>
        </p:nvSpPr>
        <p:spPr bwMode="auto">
          <a:xfrm>
            <a:off x="0" y="0"/>
            <a:ext cx="3077137" cy="512222"/>
          </a:xfrm>
          <a:prstGeom prst="rect">
            <a:avLst/>
          </a:prstGeom>
          <a:noFill/>
          <a:ln w="9525">
            <a:noFill/>
            <a:miter lim="800000"/>
            <a:headEnd/>
            <a:tailEnd/>
          </a:ln>
          <a:effectLst/>
        </p:spPr>
        <p:txBody>
          <a:bodyPr vert="horz" wrap="square" lIns="95536" tIns="47768" rIns="95536" bIns="47768" numCol="1" anchor="t" anchorCtr="0" compatLnSpc="1">
            <a:prstTxWarp prst="textNoShape">
              <a:avLst/>
            </a:prstTxWarp>
          </a:bodyPr>
          <a:lstStyle>
            <a:lvl1pPr>
              <a:defRPr sz="1200" b="0">
                <a:latin typeface="Arial" charset="0"/>
                <a:ea typeface="黑体" pitchFamily="2" charset="-122"/>
                <a:cs typeface="+mn-cs"/>
              </a:defRPr>
            </a:lvl1pPr>
          </a:lstStyle>
          <a:p>
            <a:pPr>
              <a:defRPr/>
            </a:pPr>
            <a:endParaRPr lang="zh-CN" altLang="en-US"/>
          </a:p>
        </p:txBody>
      </p:sp>
      <p:sp>
        <p:nvSpPr>
          <p:cNvPr id="123907" name="Rectangle 3">
            <a:extLst>
              <a:ext uri="{FF2B5EF4-FFF2-40B4-BE49-F238E27FC236}">
                <a16:creationId xmlns:a16="http://schemas.microsoft.com/office/drawing/2014/main" id="{1E992005-9140-458F-AED5-F97FD9EE87C0}"/>
              </a:ext>
            </a:extLst>
          </p:cNvPr>
          <p:cNvSpPr>
            <a:spLocks noGrp="1" noChangeArrowheads="1"/>
          </p:cNvSpPr>
          <p:nvPr>
            <p:ph type="dt" sz="quarter" idx="1"/>
          </p:nvPr>
        </p:nvSpPr>
        <p:spPr bwMode="auto">
          <a:xfrm>
            <a:off x="4022163" y="0"/>
            <a:ext cx="3075480" cy="512222"/>
          </a:xfrm>
          <a:prstGeom prst="rect">
            <a:avLst/>
          </a:prstGeom>
          <a:noFill/>
          <a:ln w="9525">
            <a:noFill/>
            <a:miter lim="800000"/>
            <a:headEnd/>
            <a:tailEnd/>
          </a:ln>
          <a:effectLst/>
        </p:spPr>
        <p:txBody>
          <a:bodyPr vert="horz" wrap="square" lIns="95536" tIns="47768" rIns="95536" bIns="47768" numCol="1" anchor="t" anchorCtr="0" compatLnSpc="1">
            <a:prstTxWarp prst="textNoShape">
              <a:avLst/>
            </a:prstTxWarp>
          </a:bodyPr>
          <a:lstStyle>
            <a:lvl1pPr algn="r">
              <a:defRPr sz="1200" b="0"/>
            </a:lvl1pPr>
          </a:lstStyle>
          <a:p>
            <a:pPr>
              <a:defRPr/>
            </a:pPr>
            <a:fld id="{7938E6AC-22AF-4F6D-9157-5F1432CBCA4C}" type="datetime1">
              <a:rPr lang="en-US" altLang="zh-CN"/>
              <a:pPr>
                <a:defRPr/>
              </a:pPr>
              <a:t>11/17/2020</a:t>
            </a:fld>
            <a:endParaRPr lang="en-US" altLang="zh-CN"/>
          </a:p>
        </p:txBody>
      </p:sp>
      <p:sp>
        <p:nvSpPr>
          <p:cNvPr id="123908" name="Rectangle 4">
            <a:extLst>
              <a:ext uri="{FF2B5EF4-FFF2-40B4-BE49-F238E27FC236}">
                <a16:creationId xmlns:a16="http://schemas.microsoft.com/office/drawing/2014/main" id="{73A06020-7AED-4EB0-AC8B-40F07D9AC536}"/>
              </a:ext>
            </a:extLst>
          </p:cNvPr>
          <p:cNvSpPr>
            <a:spLocks noGrp="1" noChangeArrowheads="1"/>
          </p:cNvSpPr>
          <p:nvPr>
            <p:ph type="ftr" sz="quarter" idx="2"/>
          </p:nvPr>
        </p:nvSpPr>
        <p:spPr bwMode="auto">
          <a:xfrm>
            <a:off x="0" y="9720755"/>
            <a:ext cx="3077137" cy="512222"/>
          </a:xfrm>
          <a:prstGeom prst="rect">
            <a:avLst/>
          </a:prstGeom>
          <a:noFill/>
          <a:ln w="9525">
            <a:noFill/>
            <a:miter lim="800000"/>
            <a:headEnd/>
            <a:tailEnd/>
          </a:ln>
          <a:effectLst/>
        </p:spPr>
        <p:txBody>
          <a:bodyPr vert="horz" wrap="square" lIns="95536" tIns="47768" rIns="95536" bIns="47768" numCol="1" anchor="b" anchorCtr="0" compatLnSpc="1">
            <a:prstTxWarp prst="textNoShape">
              <a:avLst/>
            </a:prstTxWarp>
          </a:bodyPr>
          <a:lstStyle>
            <a:lvl1pPr>
              <a:defRPr sz="1200" b="0">
                <a:latin typeface="Arial" charset="0"/>
                <a:ea typeface="黑体" pitchFamily="2" charset="-122"/>
                <a:cs typeface="+mn-cs"/>
              </a:defRPr>
            </a:lvl1pPr>
          </a:lstStyle>
          <a:p>
            <a:pPr>
              <a:defRPr/>
            </a:pPr>
            <a:r>
              <a:rPr lang="en-US" altLang="zh-CN"/>
              <a:t>1,2,3...</a:t>
            </a:r>
          </a:p>
        </p:txBody>
      </p:sp>
      <p:sp>
        <p:nvSpPr>
          <p:cNvPr id="123909" name="Rectangle 5">
            <a:extLst>
              <a:ext uri="{FF2B5EF4-FFF2-40B4-BE49-F238E27FC236}">
                <a16:creationId xmlns:a16="http://schemas.microsoft.com/office/drawing/2014/main" id="{7D98A999-D2AF-4E03-AEC2-05454CED774A}"/>
              </a:ext>
            </a:extLst>
          </p:cNvPr>
          <p:cNvSpPr>
            <a:spLocks noGrp="1" noChangeArrowheads="1"/>
          </p:cNvSpPr>
          <p:nvPr>
            <p:ph type="sldNum" sz="quarter" idx="3"/>
          </p:nvPr>
        </p:nvSpPr>
        <p:spPr bwMode="auto">
          <a:xfrm>
            <a:off x="4022163" y="9720755"/>
            <a:ext cx="3075480" cy="512222"/>
          </a:xfrm>
          <a:prstGeom prst="rect">
            <a:avLst/>
          </a:prstGeom>
          <a:noFill/>
          <a:ln w="9525">
            <a:noFill/>
            <a:miter lim="800000"/>
            <a:headEnd/>
            <a:tailEnd/>
          </a:ln>
          <a:effectLst/>
        </p:spPr>
        <p:txBody>
          <a:bodyPr vert="horz" wrap="square" lIns="95536" tIns="47768" rIns="95536" bIns="47768" numCol="1" anchor="b" anchorCtr="0" compatLnSpc="1">
            <a:prstTxWarp prst="textNoShape">
              <a:avLst/>
            </a:prstTxWarp>
          </a:bodyPr>
          <a:lstStyle>
            <a:lvl1pPr algn="r">
              <a:defRPr sz="1200" b="0"/>
            </a:lvl1pPr>
          </a:lstStyle>
          <a:p>
            <a:pPr>
              <a:defRPr/>
            </a:pPr>
            <a:fld id="{CDA4CE24-B256-4EA1-A372-321CF0D88A6A}" type="slidenum">
              <a:rPr lang="zh-CN" altLang="en-US"/>
              <a:pPr>
                <a:defRPr/>
              </a:pPr>
              <a:t>‹#›</a:t>
            </a:fld>
            <a:endParaRPr lang="en-US" altLang="zh-CN"/>
          </a:p>
        </p:txBody>
      </p:sp>
    </p:spTree>
    <p:extLst>
      <p:ext uri="{BB962C8B-B14F-4D97-AF65-F5344CB8AC3E}">
        <p14:creationId xmlns:p14="http://schemas.microsoft.com/office/powerpoint/2010/main" val="95722233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C5A6A68-29E0-4547-95DD-5FE8156A0F4F}"/>
              </a:ext>
            </a:extLst>
          </p:cNvPr>
          <p:cNvSpPr>
            <a:spLocks noGrp="1" noChangeArrowheads="1"/>
          </p:cNvSpPr>
          <p:nvPr>
            <p:ph type="hdr" sz="quarter"/>
          </p:nvPr>
        </p:nvSpPr>
        <p:spPr bwMode="auto">
          <a:xfrm>
            <a:off x="0" y="0"/>
            <a:ext cx="3077137" cy="512222"/>
          </a:xfrm>
          <a:prstGeom prst="rect">
            <a:avLst/>
          </a:prstGeom>
          <a:noFill/>
          <a:ln w="9525">
            <a:noFill/>
            <a:miter lim="800000"/>
            <a:headEnd/>
            <a:tailEnd/>
          </a:ln>
          <a:effectLst/>
        </p:spPr>
        <p:txBody>
          <a:bodyPr vert="horz" wrap="square" lIns="95536" tIns="47768" rIns="95536" bIns="47768" numCol="1" anchor="t" anchorCtr="0" compatLnSpc="1">
            <a:prstTxWarp prst="textNoShape">
              <a:avLst/>
            </a:prstTxWarp>
          </a:bodyPr>
          <a:lstStyle>
            <a:lvl1pPr eaLnBrk="1" hangingPunct="1">
              <a:defRPr sz="1200" b="0">
                <a:latin typeface="Arial" charset="0"/>
                <a:ea typeface="宋体" pitchFamily="2" charset="-122"/>
                <a:cs typeface="+mn-cs"/>
              </a:defRPr>
            </a:lvl1pPr>
          </a:lstStyle>
          <a:p>
            <a:pPr>
              <a:defRPr/>
            </a:pPr>
            <a:endParaRPr lang="zh-CN" altLang="en-US"/>
          </a:p>
        </p:txBody>
      </p:sp>
      <p:sp>
        <p:nvSpPr>
          <p:cNvPr id="8195" name="Rectangle 3">
            <a:extLst>
              <a:ext uri="{FF2B5EF4-FFF2-40B4-BE49-F238E27FC236}">
                <a16:creationId xmlns:a16="http://schemas.microsoft.com/office/drawing/2014/main" id="{07DE8AC3-96E6-4855-AD72-A792DCD962D7}"/>
              </a:ext>
            </a:extLst>
          </p:cNvPr>
          <p:cNvSpPr>
            <a:spLocks noGrp="1" noChangeArrowheads="1"/>
          </p:cNvSpPr>
          <p:nvPr>
            <p:ph type="dt" idx="1"/>
          </p:nvPr>
        </p:nvSpPr>
        <p:spPr bwMode="auto">
          <a:xfrm>
            <a:off x="4022163" y="0"/>
            <a:ext cx="3075480" cy="512222"/>
          </a:xfrm>
          <a:prstGeom prst="rect">
            <a:avLst/>
          </a:prstGeom>
          <a:noFill/>
          <a:ln w="9525">
            <a:noFill/>
            <a:miter lim="800000"/>
            <a:headEnd/>
            <a:tailEnd/>
          </a:ln>
          <a:effectLst/>
        </p:spPr>
        <p:txBody>
          <a:bodyPr vert="horz" wrap="square" lIns="95536" tIns="47768" rIns="95536" bIns="47768" numCol="1" anchor="t" anchorCtr="0" compatLnSpc="1">
            <a:prstTxWarp prst="textNoShape">
              <a:avLst/>
            </a:prstTxWarp>
          </a:bodyPr>
          <a:lstStyle>
            <a:lvl1pPr algn="r" eaLnBrk="1" hangingPunct="1">
              <a:defRPr sz="1200" b="0">
                <a:ea typeface="宋体" panose="02010600030101010101" pitchFamily="2" charset="-122"/>
              </a:defRPr>
            </a:lvl1pPr>
          </a:lstStyle>
          <a:p>
            <a:pPr>
              <a:defRPr/>
            </a:pPr>
            <a:fld id="{FA8503D5-16C5-4447-9E4A-47EEB57EF6C6}" type="datetime1">
              <a:rPr lang="en-US" altLang="zh-CN"/>
              <a:pPr>
                <a:defRPr/>
              </a:pPr>
              <a:t>11/17/2020</a:t>
            </a:fld>
            <a:endParaRPr lang="en-US" altLang="zh-CN"/>
          </a:p>
        </p:txBody>
      </p:sp>
      <p:sp>
        <p:nvSpPr>
          <p:cNvPr id="95236" name="Rectangle 4">
            <a:extLst>
              <a:ext uri="{FF2B5EF4-FFF2-40B4-BE49-F238E27FC236}">
                <a16:creationId xmlns:a16="http://schemas.microsoft.com/office/drawing/2014/main" id="{F260A99C-3C09-4329-859B-D6798F388088}"/>
              </a:ext>
            </a:extLst>
          </p:cNvPr>
          <p:cNvSpPr>
            <a:spLocks noGrp="1" noRot="1" noChangeAspect="1" noChangeArrowheads="1" noTextEdit="1"/>
          </p:cNvSpPr>
          <p:nvPr>
            <p:ph type="sldImg" idx="2"/>
          </p:nvPr>
        </p:nvSpPr>
        <p:spPr bwMode="auto">
          <a:xfrm>
            <a:off x="989013" y="765175"/>
            <a:ext cx="5121275" cy="3840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06DE0BBE-70D2-4EB3-90BD-2800E3D598DC}"/>
              </a:ext>
            </a:extLst>
          </p:cNvPr>
          <p:cNvSpPr>
            <a:spLocks noGrp="1" noChangeArrowheads="1"/>
          </p:cNvSpPr>
          <p:nvPr>
            <p:ph type="body" sz="quarter" idx="3"/>
          </p:nvPr>
        </p:nvSpPr>
        <p:spPr bwMode="auto">
          <a:xfrm>
            <a:off x="711257" y="4860378"/>
            <a:ext cx="5676787" cy="4606722"/>
          </a:xfrm>
          <a:prstGeom prst="rect">
            <a:avLst/>
          </a:prstGeom>
          <a:noFill/>
          <a:ln w="9525">
            <a:noFill/>
            <a:miter lim="800000"/>
            <a:headEnd/>
            <a:tailEnd/>
          </a:ln>
          <a:effectLst/>
        </p:spPr>
        <p:txBody>
          <a:bodyPr vert="horz" wrap="square" lIns="95536" tIns="47768" rIns="95536" bIns="47768"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198" name="Rectangle 6">
            <a:extLst>
              <a:ext uri="{FF2B5EF4-FFF2-40B4-BE49-F238E27FC236}">
                <a16:creationId xmlns:a16="http://schemas.microsoft.com/office/drawing/2014/main" id="{69A2D2C3-8AB9-4F48-9E3F-801CF4AAA60F}"/>
              </a:ext>
            </a:extLst>
          </p:cNvPr>
          <p:cNvSpPr>
            <a:spLocks noGrp="1" noChangeArrowheads="1"/>
          </p:cNvSpPr>
          <p:nvPr>
            <p:ph type="ftr" sz="quarter" idx="4"/>
          </p:nvPr>
        </p:nvSpPr>
        <p:spPr bwMode="auto">
          <a:xfrm>
            <a:off x="0" y="9720755"/>
            <a:ext cx="3077137" cy="512222"/>
          </a:xfrm>
          <a:prstGeom prst="rect">
            <a:avLst/>
          </a:prstGeom>
          <a:noFill/>
          <a:ln w="9525">
            <a:noFill/>
            <a:miter lim="800000"/>
            <a:headEnd/>
            <a:tailEnd/>
          </a:ln>
          <a:effectLst/>
        </p:spPr>
        <p:txBody>
          <a:bodyPr vert="horz" wrap="square" lIns="95536" tIns="47768" rIns="95536" bIns="47768" numCol="1" anchor="b" anchorCtr="0" compatLnSpc="1">
            <a:prstTxWarp prst="textNoShape">
              <a:avLst/>
            </a:prstTxWarp>
          </a:bodyPr>
          <a:lstStyle>
            <a:lvl1pPr eaLnBrk="1" hangingPunct="1">
              <a:defRPr sz="1200" b="0">
                <a:latin typeface="Arial" charset="0"/>
                <a:ea typeface="宋体" pitchFamily="2" charset="-122"/>
                <a:cs typeface="+mn-cs"/>
              </a:defRPr>
            </a:lvl1pPr>
          </a:lstStyle>
          <a:p>
            <a:pPr>
              <a:defRPr/>
            </a:pPr>
            <a:r>
              <a:rPr lang="en-US" altLang="zh-CN"/>
              <a:t>1,2,3...</a:t>
            </a:r>
          </a:p>
        </p:txBody>
      </p:sp>
      <p:sp>
        <p:nvSpPr>
          <p:cNvPr id="8199" name="Rectangle 7">
            <a:extLst>
              <a:ext uri="{FF2B5EF4-FFF2-40B4-BE49-F238E27FC236}">
                <a16:creationId xmlns:a16="http://schemas.microsoft.com/office/drawing/2014/main" id="{2D614C51-9939-4151-B50D-C76979C2C949}"/>
              </a:ext>
            </a:extLst>
          </p:cNvPr>
          <p:cNvSpPr>
            <a:spLocks noGrp="1" noChangeArrowheads="1"/>
          </p:cNvSpPr>
          <p:nvPr>
            <p:ph type="sldNum" sz="quarter" idx="5"/>
          </p:nvPr>
        </p:nvSpPr>
        <p:spPr bwMode="auto">
          <a:xfrm>
            <a:off x="4022163" y="9720755"/>
            <a:ext cx="3075480" cy="512222"/>
          </a:xfrm>
          <a:prstGeom prst="rect">
            <a:avLst/>
          </a:prstGeom>
          <a:noFill/>
          <a:ln w="9525">
            <a:noFill/>
            <a:miter lim="800000"/>
            <a:headEnd/>
            <a:tailEnd/>
          </a:ln>
          <a:effectLst/>
        </p:spPr>
        <p:txBody>
          <a:bodyPr vert="horz" wrap="square" lIns="95536" tIns="47768" rIns="95536" bIns="47768" numCol="1" anchor="b" anchorCtr="0" compatLnSpc="1">
            <a:prstTxWarp prst="textNoShape">
              <a:avLst/>
            </a:prstTxWarp>
          </a:bodyPr>
          <a:lstStyle>
            <a:lvl1pPr algn="r" eaLnBrk="1" hangingPunct="1">
              <a:defRPr sz="1200" b="0">
                <a:ea typeface="宋体" panose="02010600030101010101" pitchFamily="2" charset="-122"/>
              </a:defRPr>
            </a:lvl1pPr>
          </a:lstStyle>
          <a:p>
            <a:pPr>
              <a:defRPr/>
            </a:pPr>
            <a:fld id="{A71213A7-A10F-4F00-A140-B00C002D37B2}" type="slidenum">
              <a:rPr lang="en-US" altLang="zh-CN"/>
              <a:pPr>
                <a:defRPr/>
              </a:pPr>
              <a:t>‹#›</a:t>
            </a:fld>
            <a:endParaRPr lang="en-US" altLang="zh-CN"/>
          </a:p>
        </p:txBody>
      </p:sp>
    </p:spTree>
    <p:extLst>
      <p:ext uri="{BB962C8B-B14F-4D97-AF65-F5344CB8AC3E}">
        <p14:creationId xmlns:p14="http://schemas.microsoft.com/office/powerpoint/2010/main" val="1863456446"/>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E50C1648-0131-417C-8C59-E8B19D67D982}"/>
              </a:ext>
            </a:extLst>
          </p:cNvPr>
          <p:cNvSpPr txBox="1">
            <a:spLocks noGrp="1" noChangeArrowheads="1"/>
          </p:cNvSpPr>
          <p:nvPr/>
        </p:nvSpPr>
        <p:spPr bwMode="auto">
          <a:xfrm>
            <a:off x="4022163" y="9720755"/>
            <a:ext cx="3075480" cy="51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6" tIns="47768" rIns="95536" bIns="47768" anchor="b"/>
          <a:lstStyle>
            <a:lvl1pPr>
              <a:defRPr sz="2800" b="1">
                <a:solidFill>
                  <a:schemeClr val="tx1"/>
                </a:solidFill>
                <a:latin typeface="Arial" panose="020B0604020202020204" pitchFamily="34" charset="0"/>
                <a:ea typeface="黑体" panose="02010609060101010101" pitchFamily="49" charset="-122"/>
              </a:defRPr>
            </a:lvl1pPr>
            <a:lvl2pPr marL="742950" indent="-285750">
              <a:defRPr sz="2800" b="1">
                <a:solidFill>
                  <a:schemeClr val="tx1"/>
                </a:solidFill>
                <a:latin typeface="Arial" panose="020B0604020202020204" pitchFamily="34" charset="0"/>
                <a:ea typeface="黑体" panose="02010609060101010101" pitchFamily="49" charset="-122"/>
              </a:defRPr>
            </a:lvl2pPr>
            <a:lvl3pPr marL="1143000" indent="-228600">
              <a:defRPr sz="2800" b="1">
                <a:solidFill>
                  <a:schemeClr val="tx1"/>
                </a:solidFill>
                <a:latin typeface="Arial" panose="020B0604020202020204" pitchFamily="34" charset="0"/>
                <a:ea typeface="黑体" panose="02010609060101010101" pitchFamily="49" charset="-122"/>
              </a:defRPr>
            </a:lvl3pPr>
            <a:lvl4pPr marL="1600200" indent="-228600">
              <a:defRPr sz="2800" b="1">
                <a:solidFill>
                  <a:schemeClr val="tx1"/>
                </a:solidFill>
                <a:latin typeface="Arial" panose="020B0604020202020204" pitchFamily="34" charset="0"/>
                <a:ea typeface="黑体" panose="02010609060101010101" pitchFamily="49" charset="-122"/>
              </a:defRPr>
            </a:lvl4pPr>
            <a:lvl5pPr marL="2057400" indent="-228600">
              <a:defRPr sz="28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黑体" panose="02010609060101010101" pitchFamily="49" charset="-122"/>
              </a:defRPr>
            </a:lvl9pPr>
          </a:lstStyle>
          <a:p>
            <a:pPr algn="r" eaLnBrk="1" hangingPunct="1"/>
            <a:fld id="{3729CD76-DD4F-48C6-96FC-60A4DE769BD6}" type="slidenum">
              <a:rPr lang="en-US" altLang="zh-CN" sz="1200" b="0">
                <a:solidFill>
                  <a:srgbClr val="000000"/>
                </a:solidFill>
                <a:ea typeface="宋体" panose="02010600030101010101" pitchFamily="2" charset="-122"/>
              </a:rPr>
              <a:pPr algn="r" eaLnBrk="1" hangingPunct="1"/>
              <a:t>0</a:t>
            </a:fld>
            <a:endParaRPr lang="en-US" altLang="zh-CN" sz="1200" b="0">
              <a:solidFill>
                <a:srgbClr val="000000"/>
              </a:solidFill>
              <a:ea typeface="宋体" panose="02010600030101010101" pitchFamily="2" charset="-122"/>
            </a:endParaRPr>
          </a:p>
        </p:txBody>
      </p:sp>
      <p:sp>
        <p:nvSpPr>
          <p:cNvPr id="98307" name="Rectangle 2">
            <a:extLst>
              <a:ext uri="{FF2B5EF4-FFF2-40B4-BE49-F238E27FC236}">
                <a16:creationId xmlns:a16="http://schemas.microsoft.com/office/drawing/2014/main" id="{CC3B11D7-C83A-4CD6-8A82-F8053C59C732}"/>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434E1322-8609-41DE-A90C-638BF52363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dirty="0">
              <a:latin typeface="Arial" panose="020B0604020202020204" pitchFamily="34" charset="0"/>
            </a:endParaRPr>
          </a:p>
        </p:txBody>
      </p:sp>
      <p:sp>
        <p:nvSpPr>
          <p:cNvPr id="98309" name="页脚占位符 1">
            <a:extLst>
              <a:ext uri="{FF2B5EF4-FFF2-40B4-BE49-F238E27FC236}">
                <a16:creationId xmlns:a16="http://schemas.microsoft.com/office/drawing/2014/main" id="{0D8F0285-BD4C-4DDD-A8C0-CD08FCA4E666}"/>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b="1">
                <a:solidFill>
                  <a:schemeClr val="tx1"/>
                </a:solidFill>
                <a:latin typeface="Arial" panose="020B0604020202020204" pitchFamily="34" charset="0"/>
                <a:ea typeface="黑体" panose="02010609060101010101" pitchFamily="49" charset="-122"/>
              </a:defRPr>
            </a:lvl1pPr>
            <a:lvl2pPr marL="774855" indent="-297768">
              <a:defRPr sz="2900" b="1">
                <a:solidFill>
                  <a:schemeClr val="tx1"/>
                </a:solidFill>
                <a:latin typeface="Arial" panose="020B0604020202020204" pitchFamily="34" charset="0"/>
                <a:ea typeface="黑体" panose="02010609060101010101" pitchFamily="49" charset="-122"/>
              </a:defRPr>
            </a:lvl2pPr>
            <a:lvl3pPr marL="1192717" indent="-238544">
              <a:defRPr sz="2900" b="1">
                <a:solidFill>
                  <a:schemeClr val="tx1"/>
                </a:solidFill>
                <a:latin typeface="Arial" panose="020B0604020202020204" pitchFamily="34" charset="0"/>
                <a:ea typeface="黑体" panose="02010609060101010101" pitchFamily="49" charset="-122"/>
              </a:defRPr>
            </a:lvl3pPr>
            <a:lvl4pPr marL="1671448" indent="-238544">
              <a:defRPr sz="2900" b="1">
                <a:solidFill>
                  <a:schemeClr val="tx1"/>
                </a:solidFill>
                <a:latin typeface="Arial" panose="020B0604020202020204" pitchFamily="34" charset="0"/>
                <a:ea typeface="黑体" panose="02010609060101010101" pitchFamily="49" charset="-122"/>
              </a:defRPr>
            </a:lvl4pPr>
            <a:lvl5pPr marL="2148535" indent="-238544">
              <a:defRPr sz="2900" b="1">
                <a:solidFill>
                  <a:schemeClr val="tx1"/>
                </a:solidFill>
                <a:latin typeface="Arial" panose="020B0604020202020204" pitchFamily="34" charset="0"/>
                <a:ea typeface="黑体" panose="02010609060101010101" pitchFamily="49" charset="-122"/>
              </a:defRPr>
            </a:lvl5pPr>
            <a:lvl6pPr marL="2622331" indent="-238544" eaLnBrk="0" fontAlgn="base" hangingPunct="0">
              <a:spcBef>
                <a:spcPct val="0"/>
              </a:spcBef>
              <a:spcAft>
                <a:spcPct val="0"/>
              </a:spcAft>
              <a:defRPr sz="2900" b="1">
                <a:solidFill>
                  <a:schemeClr val="tx1"/>
                </a:solidFill>
                <a:latin typeface="Arial" panose="020B0604020202020204" pitchFamily="34" charset="0"/>
                <a:ea typeface="黑体" panose="02010609060101010101" pitchFamily="49" charset="-122"/>
              </a:defRPr>
            </a:lvl6pPr>
            <a:lvl7pPr marL="3096128" indent="-238544" eaLnBrk="0" fontAlgn="base" hangingPunct="0">
              <a:spcBef>
                <a:spcPct val="0"/>
              </a:spcBef>
              <a:spcAft>
                <a:spcPct val="0"/>
              </a:spcAft>
              <a:defRPr sz="2900" b="1">
                <a:solidFill>
                  <a:schemeClr val="tx1"/>
                </a:solidFill>
                <a:latin typeface="Arial" panose="020B0604020202020204" pitchFamily="34" charset="0"/>
                <a:ea typeface="黑体" panose="02010609060101010101" pitchFamily="49" charset="-122"/>
              </a:defRPr>
            </a:lvl7pPr>
            <a:lvl8pPr marL="3569924" indent="-238544" eaLnBrk="0" fontAlgn="base" hangingPunct="0">
              <a:spcBef>
                <a:spcPct val="0"/>
              </a:spcBef>
              <a:spcAft>
                <a:spcPct val="0"/>
              </a:spcAft>
              <a:defRPr sz="2900" b="1">
                <a:solidFill>
                  <a:schemeClr val="tx1"/>
                </a:solidFill>
                <a:latin typeface="Arial" panose="020B0604020202020204" pitchFamily="34" charset="0"/>
                <a:ea typeface="黑体" panose="02010609060101010101" pitchFamily="49" charset="-122"/>
              </a:defRPr>
            </a:lvl8pPr>
            <a:lvl9pPr marL="4043720" indent="-238544" eaLnBrk="0" fontAlgn="base" hangingPunct="0">
              <a:spcBef>
                <a:spcPct val="0"/>
              </a:spcBef>
              <a:spcAft>
                <a:spcPct val="0"/>
              </a:spcAft>
              <a:defRPr sz="2900" b="1">
                <a:solidFill>
                  <a:schemeClr val="tx1"/>
                </a:solidFill>
                <a:latin typeface="Arial" panose="020B0604020202020204" pitchFamily="34" charset="0"/>
                <a:ea typeface="黑体" panose="02010609060101010101" pitchFamily="49" charset="-122"/>
              </a:defRPr>
            </a:lvl9pPr>
          </a:lstStyle>
          <a:p>
            <a:r>
              <a:rPr lang="en-US" altLang="zh-CN" sz="1200" b="0">
                <a:ea typeface="宋体" panose="02010600030101010101" pitchFamily="2" charset="-122"/>
              </a:rPr>
              <a:t>1,2,3...</a:t>
            </a:r>
          </a:p>
        </p:txBody>
      </p:sp>
      <p:sp>
        <p:nvSpPr>
          <p:cNvPr id="98310" name="幻灯片编号占位符 2">
            <a:extLst>
              <a:ext uri="{FF2B5EF4-FFF2-40B4-BE49-F238E27FC236}">
                <a16:creationId xmlns:a16="http://schemas.microsoft.com/office/drawing/2014/main" id="{BAEC28C2-83C7-46FD-A9AE-D90DA81C5F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b="1">
                <a:solidFill>
                  <a:schemeClr val="tx1"/>
                </a:solidFill>
                <a:latin typeface="Arial" panose="020B0604020202020204" pitchFamily="34" charset="0"/>
                <a:ea typeface="黑体" panose="02010609060101010101" pitchFamily="49" charset="-122"/>
              </a:defRPr>
            </a:lvl1pPr>
            <a:lvl2pPr marL="774855" indent="-297768">
              <a:defRPr sz="2900" b="1">
                <a:solidFill>
                  <a:schemeClr val="tx1"/>
                </a:solidFill>
                <a:latin typeface="Arial" panose="020B0604020202020204" pitchFamily="34" charset="0"/>
                <a:ea typeface="黑体" panose="02010609060101010101" pitchFamily="49" charset="-122"/>
              </a:defRPr>
            </a:lvl2pPr>
            <a:lvl3pPr marL="1192717" indent="-238544">
              <a:defRPr sz="2900" b="1">
                <a:solidFill>
                  <a:schemeClr val="tx1"/>
                </a:solidFill>
                <a:latin typeface="Arial" panose="020B0604020202020204" pitchFamily="34" charset="0"/>
                <a:ea typeface="黑体" panose="02010609060101010101" pitchFamily="49" charset="-122"/>
              </a:defRPr>
            </a:lvl3pPr>
            <a:lvl4pPr marL="1671448" indent="-238544">
              <a:defRPr sz="2900" b="1">
                <a:solidFill>
                  <a:schemeClr val="tx1"/>
                </a:solidFill>
                <a:latin typeface="Arial" panose="020B0604020202020204" pitchFamily="34" charset="0"/>
                <a:ea typeface="黑体" panose="02010609060101010101" pitchFamily="49" charset="-122"/>
              </a:defRPr>
            </a:lvl4pPr>
            <a:lvl5pPr marL="2148535" indent="-238544">
              <a:defRPr sz="2900" b="1">
                <a:solidFill>
                  <a:schemeClr val="tx1"/>
                </a:solidFill>
                <a:latin typeface="Arial" panose="020B0604020202020204" pitchFamily="34" charset="0"/>
                <a:ea typeface="黑体" panose="02010609060101010101" pitchFamily="49" charset="-122"/>
              </a:defRPr>
            </a:lvl5pPr>
            <a:lvl6pPr marL="2622331" indent="-238544" eaLnBrk="0" fontAlgn="base" hangingPunct="0">
              <a:spcBef>
                <a:spcPct val="0"/>
              </a:spcBef>
              <a:spcAft>
                <a:spcPct val="0"/>
              </a:spcAft>
              <a:defRPr sz="2900" b="1">
                <a:solidFill>
                  <a:schemeClr val="tx1"/>
                </a:solidFill>
                <a:latin typeface="Arial" panose="020B0604020202020204" pitchFamily="34" charset="0"/>
                <a:ea typeface="黑体" panose="02010609060101010101" pitchFamily="49" charset="-122"/>
              </a:defRPr>
            </a:lvl6pPr>
            <a:lvl7pPr marL="3096128" indent="-238544" eaLnBrk="0" fontAlgn="base" hangingPunct="0">
              <a:spcBef>
                <a:spcPct val="0"/>
              </a:spcBef>
              <a:spcAft>
                <a:spcPct val="0"/>
              </a:spcAft>
              <a:defRPr sz="2900" b="1">
                <a:solidFill>
                  <a:schemeClr val="tx1"/>
                </a:solidFill>
                <a:latin typeface="Arial" panose="020B0604020202020204" pitchFamily="34" charset="0"/>
                <a:ea typeface="黑体" panose="02010609060101010101" pitchFamily="49" charset="-122"/>
              </a:defRPr>
            </a:lvl7pPr>
            <a:lvl8pPr marL="3569924" indent="-238544" eaLnBrk="0" fontAlgn="base" hangingPunct="0">
              <a:spcBef>
                <a:spcPct val="0"/>
              </a:spcBef>
              <a:spcAft>
                <a:spcPct val="0"/>
              </a:spcAft>
              <a:defRPr sz="2900" b="1">
                <a:solidFill>
                  <a:schemeClr val="tx1"/>
                </a:solidFill>
                <a:latin typeface="Arial" panose="020B0604020202020204" pitchFamily="34" charset="0"/>
                <a:ea typeface="黑体" panose="02010609060101010101" pitchFamily="49" charset="-122"/>
              </a:defRPr>
            </a:lvl8pPr>
            <a:lvl9pPr marL="4043720" indent="-238544" eaLnBrk="0" fontAlgn="base" hangingPunct="0">
              <a:spcBef>
                <a:spcPct val="0"/>
              </a:spcBef>
              <a:spcAft>
                <a:spcPct val="0"/>
              </a:spcAft>
              <a:defRPr sz="2900" b="1">
                <a:solidFill>
                  <a:schemeClr val="tx1"/>
                </a:solidFill>
                <a:latin typeface="Arial" panose="020B0604020202020204" pitchFamily="34" charset="0"/>
                <a:ea typeface="黑体" panose="02010609060101010101" pitchFamily="49" charset="-122"/>
              </a:defRPr>
            </a:lvl9pPr>
          </a:lstStyle>
          <a:p>
            <a:fld id="{506AE9D6-3A6F-4767-8303-DD395DDC9235}" type="slidenum">
              <a:rPr lang="en-US" altLang="zh-CN" sz="1200" b="0">
                <a:ea typeface="宋体" panose="02010600030101010101" pitchFamily="2" charset="-122"/>
              </a:rPr>
              <a:pPr/>
              <a:t>0</a:t>
            </a:fld>
            <a:endParaRPr lang="en-US" altLang="zh-CN" sz="1200" b="0">
              <a:ea typeface="宋体" panose="02010600030101010101" pitchFamily="2" charset="-122"/>
            </a:endParaRPr>
          </a:p>
        </p:txBody>
      </p:sp>
    </p:spTree>
    <p:extLst>
      <p:ext uri="{BB962C8B-B14F-4D97-AF65-F5344CB8AC3E}">
        <p14:creationId xmlns:p14="http://schemas.microsoft.com/office/powerpoint/2010/main" val="3005766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69EEA9E-8F74-496D-A829-A4C0438F831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6C9EC5D-49FA-4121-929D-F484F758E376}" type="slidenum">
              <a:rPr lang="en-US" altLang="zh-CN" sz="1200"/>
              <a:pPr/>
              <a:t>9</a:t>
            </a:fld>
            <a:endParaRPr lang="en-US" altLang="zh-CN" sz="1200"/>
          </a:p>
        </p:txBody>
      </p:sp>
      <p:sp>
        <p:nvSpPr>
          <p:cNvPr id="14339" name="Rectangle 2">
            <a:extLst>
              <a:ext uri="{FF2B5EF4-FFF2-40B4-BE49-F238E27FC236}">
                <a16:creationId xmlns:a16="http://schemas.microsoft.com/office/drawing/2014/main" id="{B7BE6B76-F7B1-480C-BFED-5ECFE344E7A1}"/>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D7AEA116-FC83-4521-B421-9A000F32A84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473591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10</a:t>
            </a:fld>
            <a:endParaRPr lang="en-US" altLang="zh-CN"/>
          </a:p>
        </p:txBody>
      </p:sp>
    </p:spTree>
    <p:extLst>
      <p:ext uri="{BB962C8B-B14F-4D97-AF65-F5344CB8AC3E}">
        <p14:creationId xmlns:p14="http://schemas.microsoft.com/office/powerpoint/2010/main" val="1973907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二极管是电流电压关系。。。有二极管的就可以导通</a:t>
            </a:r>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11</a:t>
            </a:fld>
            <a:endParaRPr lang="en-US" altLang="zh-CN"/>
          </a:p>
        </p:txBody>
      </p:sp>
    </p:spTree>
    <p:extLst>
      <p:ext uri="{BB962C8B-B14F-4D97-AF65-F5344CB8AC3E}">
        <p14:creationId xmlns:p14="http://schemas.microsoft.com/office/powerpoint/2010/main" val="2452438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D4CD319-C8AD-43DE-B74B-6658246C2E6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4C26FDF-F12F-4729-A11A-3FFD6C315F48}" type="slidenum">
              <a:rPr lang="en-US" altLang="zh-CN" sz="1200"/>
              <a:pPr/>
              <a:t>12</a:t>
            </a:fld>
            <a:endParaRPr lang="en-US" altLang="zh-CN" sz="1200"/>
          </a:p>
        </p:txBody>
      </p:sp>
      <p:sp>
        <p:nvSpPr>
          <p:cNvPr id="65539" name="Rectangle 2">
            <a:extLst>
              <a:ext uri="{FF2B5EF4-FFF2-40B4-BE49-F238E27FC236}">
                <a16:creationId xmlns:a16="http://schemas.microsoft.com/office/drawing/2014/main" id="{87AE2B00-7B9F-44E5-929C-2B6EE114F996}"/>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7351BF2-DA7D-4F6C-BE01-62BEC941526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88868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13</a:t>
            </a:fld>
            <a:endParaRPr lang="en-US" altLang="zh-CN"/>
          </a:p>
        </p:txBody>
      </p:sp>
    </p:spTree>
    <p:extLst>
      <p:ext uri="{BB962C8B-B14F-4D97-AF65-F5344CB8AC3E}">
        <p14:creationId xmlns:p14="http://schemas.microsoft.com/office/powerpoint/2010/main" val="219644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Arial" charset="0"/>
                <a:ea typeface="宋体" pitchFamily="2" charset="-122"/>
                <a:cs typeface="宋体" charset="0"/>
              </a:rPr>
              <a:t>PROM</a:t>
            </a:r>
            <a:r>
              <a:rPr kumimoji="1" lang="zh-CN" altLang="en-US" sz="1200" b="0" i="0" kern="1200" dirty="0">
                <a:solidFill>
                  <a:schemeClr val="tx1"/>
                </a:solidFill>
                <a:effectLst/>
                <a:latin typeface="Arial" charset="0"/>
                <a:ea typeface="宋体" pitchFamily="2" charset="-122"/>
                <a:cs typeface="宋体" charset="0"/>
              </a:rPr>
              <a:t>需要用电和光照的方法来编写与存放的程序和信息。但仅仅只能编写一次，第一次写入的信息就被永久性地保存起来。</a:t>
            </a:r>
            <a:r>
              <a:rPr kumimoji="1" lang="zh-CN" altLang="en-US" sz="1200" b="0" i="0" kern="1200" baseline="30000" dirty="0">
                <a:solidFill>
                  <a:schemeClr val="tx1"/>
                </a:solidFill>
                <a:effectLst/>
                <a:latin typeface="Arial" charset="0"/>
                <a:ea typeface="宋体" pitchFamily="2" charset="-122"/>
                <a:cs typeface="宋体" charset="0"/>
              </a:rPr>
              <a:t> </a:t>
            </a:r>
            <a:r>
              <a:rPr kumimoji="1" lang="en-US" altLang="zh-CN" sz="1200" b="0" i="0" kern="1200" baseline="30000" dirty="0">
                <a:solidFill>
                  <a:schemeClr val="tx1"/>
                </a:solidFill>
                <a:effectLst/>
                <a:latin typeface="Arial" charset="0"/>
                <a:ea typeface="宋体" pitchFamily="2" charset="-122"/>
                <a:cs typeface="宋体" charset="0"/>
              </a:rPr>
              <a:t>[2]</a:t>
            </a:r>
            <a:r>
              <a:rPr kumimoji="1" lang="zh-CN" altLang="en-US" sz="1200" b="0" i="0" u="none" strike="noStrike"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 例如，双极性</a:t>
            </a:r>
            <a:r>
              <a:rPr kumimoji="1" lang="en-US" altLang="zh-CN" sz="1200" b="0" i="0" kern="1200" dirty="0">
                <a:solidFill>
                  <a:schemeClr val="tx1"/>
                </a:solidFill>
                <a:effectLst/>
                <a:latin typeface="Arial" charset="0"/>
                <a:ea typeface="宋体" pitchFamily="2" charset="-122"/>
                <a:cs typeface="宋体" charset="0"/>
              </a:rPr>
              <a:t>PROM</a:t>
            </a:r>
            <a:r>
              <a:rPr kumimoji="1" lang="zh-CN" altLang="en-US" sz="1200" b="0" i="0" kern="1200" dirty="0">
                <a:solidFill>
                  <a:schemeClr val="tx1"/>
                </a:solidFill>
                <a:effectLst/>
                <a:latin typeface="Arial" charset="0"/>
                <a:ea typeface="宋体" pitchFamily="2" charset="-122"/>
                <a:cs typeface="宋体" charset="0"/>
              </a:rPr>
              <a:t>有两种结构：一种是熔丝烧断型，一种是</a:t>
            </a:r>
            <a:r>
              <a:rPr kumimoji="1" lang="en-US" altLang="zh-CN" sz="1200" b="0" i="0" kern="1200" dirty="0" err="1">
                <a:solidFill>
                  <a:schemeClr val="tx1"/>
                </a:solidFill>
                <a:effectLst/>
                <a:latin typeface="Arial" charset="0"/>
                <a:ea typeface="宋体" pitchFamily="2" charset="-122"/>
                <a:cs typeface="宋体" charset="0"/>
              </a:rPr>
              <a:t>PN</a:t>
            </a:r>
            <a:r>
              <a:rPr kumimoji="1" lang="zh-CN" altLang="en-US" sz="1200" b="0" i="0" kern="1200" dirty="0">
                <a:solidFill>
                  <a:schemeClr val="tx1"/>
                </a:solidFill>
                <a:effectLst/>
                <a:latin typeface="Arial" charset="0"/>
                <a:ea typeface="宋体" pitchFamily="2" charset="-122"/>
                <a:cs typeface="宋体" charset="0"/>
              </a:rPr>
              <a:t>结击穿型。它们只能进行一次性改写，一旦编程完毕，其内容便是永久性的。由于可靠性差，又是一次性编程，目前较少使用。</a:t>
            </a:r>
            <a:r>
              <a:rPr kumimoji="1" lang="zh-CN" altLang="en-US" sz="1200" b="0" i="0" kern="1200" baseline="30000" dirty="0">
                <a:solidFill>
                  <a:schemeClr val="tx1"/>
                </a:solidFill>
                <a:effectLst/>
                <a:latin typeface="Arial" charset="0"/>
                <a:ea typeface="宋体" pitchFamily="2" charset="-122"/>
                <a:cs typeface="宋体" charset="0"/>
              </a:rPr>
              <a:t> </a:t>
            </a:r>
            <a:r>
              <a:rPr kumimoji="1" lang="en-US" altLang="zh-CN" sz="1200" b="0" i="0" kern="1200" baseline="30000" dirty="0">
                <a:solidFill>
                  <a:schemeClr val="tx1"/>
                </a:solidFill>
                <a:effectLst/>
                <a:latin typeface="Arial" charset="0"/>
                <a:ea typeface="宋体" pitchFamily="2" charset="-122"/>
                <a:cs typeface="宋体" charset="0"/>
              </a:rPr>
              <a:t>[3]</a:t>
            </a:r>
            <a:r>
              <a:rPr kumimoji="1" lang="zh-CN" altLang="en-US" sz="1200" b="0" i="0" u="none" strike="noStrike" kern="1200" dirty="0">
                <a:solidFill>
                  <a:schemeClr val="tx1"/>
                </a:solidFill>
                <a:effectLst/>
                <a:latin typeface="Arial" charset="0"/>
                <a:ea typeface="宋体" pitchFamily="2" charset="-122"/>
                <a:cs typeface="宋体" charset="0"/>
              </a:rPr>
              <a:t> </a:t>
            </a:r>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14</a:t>
            </a:fld>
            <a:endParaRPr lang="en-US" altLang="zh-CN"/>
          </a:p>
        </p:txBody>
      </p:sp>
    </p:spTree>
    <p:extLst>
      <p:ext uri="{BB962C8B-B14F-4D97-AF65-F5344CB8AC3E}">
        <p14:creationId xmlns:p14="http://schemas.microsoft.com/office/powerpoint/2010/main" val="3010066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Arial" charset="0"/>
                <a:ea typeface="宋体" pitchFamily="2" charset="-122"/>
                <a:cs typeface="宋体" charset="0"/>
              </a:rPr>
              <a:t>他的结构如下，大家看一下，跟我们之前学过的哪一种存储器比较像？他也是通过这个栅极存储电子来进行存储</a:t>
            </a:r>
            <a:endParaRPr kumimoji="1" lang="en-US" altLang="zh-CN" sz="1200" b="0" i="0" kern="1200" dirty="0">
              <a:solidFill>
                <a:schemeClr val="tx1"/>
              </a:solidFill>
              <a:effectLst/>
              <a:latin typeface="Arial" charset="0"/>
              <a:ea typeface="宋体" pitchFamily="2" charset="-122"/>
              <a:cs typeface="宋体" charset="0"/>
            </a:endParaRPr>
          </a:p>
          <a:p>
            <a:endParaRPr kumimoji="1" lang="en-US" altLang="zh-CN" sz="1200" b="0" i="0" kern="1200" dirty="0">
              <a:solidFill>
                <a:schemeClr val="tx1"/>
              </a:solidFill>
              <a:effectLst/>
              <a:latin typeface="Arial" charset="0"/>
              <a:ea typeface="宋体" pitchFamily="2" charset="-122"/>
              <a:cs typeface="宋体" charset="0"/>
            </a:endParaRPr>
          </a:p>
          <a:p>
            <a:r>
              <a:rPr kumimoji="1" lang="zh-CN" altLang="en-US" sz="1200" b="0" i="0" kern="1200" dirty="0">
                <a:solidFill>
                  <a:schemeClr val="tx1"/>
                </a:solidFill>
                <a:effectLst/>
                <a:latin typeface="Arial" charset="0"/>
                <a:ea typeface="宋体" pitchFamily="2" charset="-122"/>
                <a:cs typeface="宋体" charset="0"/>
              </a:rPr>
              <a:t>这是他封装好的芯片，大家看一下有什么特殊的地方？ 通常在用的时候需要把这个石英透明窗用黑色胶布封上，擦除时在曝光，进行芯片初始化</a:t>
            </a:r>
            <a:endParaRPr kumimoji="1" lang="en-US" altLang="zh-CN" sz="1200" b="0" i="0" kern="1200" dirty="0">
              <a:solidFill>
                <a:schemeClr val="tx1"/>
              </a:solidFill>
              <a:effectLst/>
              <a:latin typeface="Arial" charset="0"/>
              <a:ea typeface="宋体" pitchFamily="2" charset="-122"/>
              <a:cs typeface="宋体" charset="0"/>
            </a:endParaRPr>
          </a:p>
          <a:p>
            <a:endParaRPr kumimoji="1" lang="en-US" altLang="zh-CN" sz="1200" b="0" i="0" kern="1200" dirty="0">
              <a:solidFill>
                <a:schemeClr val="tx1"/>
              </a:solidFill>
              <a:effectLst/>
              <a:latin typeface="Arial" charset="0"/>
              <a:ea typeface="宋体" pitchFamily="2" charset="-122"/>
              <a:cs typeface="宋体" charset="0"/>
            </a:endParaRPr>
          </a:p>
          <a:p>
            <a:r>
              <a:rPr kumimoji="1" lang="zh-CN" altLang="en-US" sz="1200" b="0" i="0" kern="1200" dirty="0">
                <a:solidFill>
                  <a:schemeClr val="tx1"/>
                </a:solidFill>
                <a:effectLst/>
                <a:latin typeface="Arial" charset="0"/>
                <a:ea typeface="宋体" pitchFamily="2" charset="-122"/>
                <a:cs typeface="宋体" charset="0"/>
              </a:rPr>
              <a:t>擦除很不方便，需要取下来曝光；；；；</a:t>
            </a:r>
            <a:endParaRPr kumimoji="1" lang="en-US" altLang="zh-CN" sz="1200" b="0" i="0" kern="1200" dirty="0">
              <a:solidFill>
                <a:schemeClr val="tx1"/>
              </a:solidFill>
              <a:effectLst/>
              <a:latin typeface="Arial" charset="0"/>
              <a:ea typeface="宋体" pitchFamily="2" charset="-122"/>
              <a:cs typeface="宋体" charset="0"/>
            </a:endParaRPr>
          </a:p>
          <a:p>
            <a:endParaRPr kumimoji="1" lang="en-US" altLang="zh-CN" sz="1200" b="0" i="0" kern="1200" dirty="0">
              <a:solidFill>
                <a:schemeClr val="tx1"/>
              </a:solidFill>
              <a:effectLst/>
              <a:latin typeface="Arial" charset="0"/>
              <a:ea typeface="宋体" pitchFamily="2" charset="-122"/>
              <a:cs typeface="宋体" charset="0"/>
            </a:endParaRPr>
          </a:p>
          <a:p>
            <a:r>
              <a:rPr kumimoji="1" lang="zh-CN" altLang="en-US" sz="1200" b="0" i="0" kern="1200" dirty="0">
                <a:solidFill>
                  <a:schemeClr val="tx1"/>
                </a:solidFill>
                <a:effectLst/>
                <a:latin typeface="Arial" charset="0"/>
                <a:ea typeface="宋体" pitchFamily="2" charset="-122"/>
                <a:cs typeface="宋体" charset="0"/>
              </a:rPr>
              <a:t>擦除远存储内容的方法可以采用以下方法：电的方法（称电可改写</a:t>
            </a:r>
            <a:r>
              <a:rPr kumimoji="1" lang="en-US" altLang="zh-CN" sz="1200" b="0" i="0" kern="1200" dirty="0">
                <a:solidFill>
                  <a:schemeClr val="tx1"/>
                </a:solidFill>
                <a:effectLst/>
                <a:latin typeface="Arial" charset="0"/>
                <a:ea typeface="宋体" pitchFamily="2" charset="-122"/>
                <a:cs typeface="宋体" charset="0"/>
              </a:rPr>
              <a:t>ROM</a:t>
            </a:r>
            <a:r>
              <a:rPr kumimoji="1" lang="zh-CN" altLang="en-US" sz="1200" b="0" i="0" kern="1200" dirty="0">
                <a:solidFill>
                  <a:schemeClr val="tx1"/>
                </a:solidFill>
                <a:effectLst/>
                <a:latin typeface="Arial" charset="0"/>
                <a:ea typeface="宋体" pitchFamily="2" charset="-122"/>
                <a:cs typeface="宋体" charset="0"/>
              </a:rPr>
              <a:t>）或用紫外线照射的方法（称光可改写</a:t>
            </a:r>
            <a:r>
              <a:rPr kumimoji="1" lang="en-US" altLang="zh-CN" sz="1200" b="0" i="0" kern="1200" dirty="0">
                <a:solidFill>
                  <a:schemeClr val="tx1"/>
                </a:solidFill>
                <a:effectLst/>
                <a:latin typeface="Arial" charset="0"/>
                <a:ea typeface="宋体" pitchFamily="2" charset="-122"/>
                <a:cs typeface="宋体" charset="0"/>
              </a:rPr>
              <a:t>ROM</a:t>
            </a:r>
            <a:r>
              <a:rPr kumimoji="1" lang="zh-CN" altLang="en-US" sz="1200" b="0" i="0" kern="1200" dirty="0">
                <a:solidFill>
                  <a:schemeClr val="tx1"/>
                </a:solidFill>
                <a:effectLst/>
                <a:latin typeface="Arial" charset="0"/>
                <a:ea typeface="宋体" pitchFamily="2" charset="-122"/>
                <a:cs typeface="宋体" charset="0"/>
              </a:rPr>
              <a:t>）。</a:t>
            </a:r>
            <a:r>
              <a:rPr kumimoji="1" lang="zh-CN" altLang="en-US" sz="1200" b="0" i="0" kern="1200" baseline="30000" dirty="0">
                <a:solidFill>
                  <a:schemeClr val="tx1"/>
                </a:solidFill>
                <a:effectLst/>
                <a:latin typeface="Arial" charset="0"/>
                <a:ea typeface="宋体" pitchFamily="2" charset="-122"/>
                <a:cs typeface="宋体" charset="0"/>
              </a:rPr>
              <a:t> </a:t>
            </a:r>
            <a:r>
              <a:rPr kumimoji="1" lang="en-US" altLang="zh-CN" sz="1200" b="0" i="0" kern="1200" baseline="30000" dirty="0">
                <a:solidFill>
                  <a:schemeClr val="tx1"/>
                </a:solidFill>
                <a:effectLst/>
                <a:latin typeface="Arial" charset="0"/>
                <a:ea typeface="宋体" pitchFamily="2" charset="-122"/>
                <a:cs typeface="宋体" charset="0"/>
              </a:rPr>
              <a:t>[2]</a:t>
            </a:r>
            <a:r>
              <a:rPr kumimoji="1" lang="zh-CN" altLang="en-US" sz="1200" b="0" i="0" u="none" strike="noStrike"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光可改写</a:t>
            </a:r>
            <a:r>
              <a:rPr kumimoji="1" lang="en-US" altLang="zh-CN" sz="1200" b="0" i="0" kern="1200" dirty="0">
                <a:solidFill>
                  <a:schemeClr val="tx1"/>
                </a:solidFill>
                <a:effectLst/>
                <a:latin typeface="Arial" charset="0"/>
                <a:ea typeface="宋体" pitchFamily="2" charset="-122"/>
                <a:cs typeface="宋体" charset="0"/>
              </a:rPr>
              <a:t>ROM</a:t>
            </a:r>
            <a:r>
              <a:rPr kumimoji="1" lang="zh-CN" altLang="en-US" sz="1200" b="0" i="0" kern="1200" dirty="0">
                <a:solidFill>
                  <a:schemeClr val="tx1"/>
                </a:solidFill>
                <a:effectLst/>
                <a:latin typeface="Arial" charset="0"/>
                <a:ea typeface="宋体" pitchFamily="2" charset="-122"/>
                <a:cs typeface="宋体" charset="0"/>
              </a:rPr>
              <a:t>可利用高电压将资料编程写入，抹除时将线路曝光于紫外线下，则资料可被清空，并且可重复使用。通常在封装外壳上会预留一个石英透明窗以方便曝光。</a:t>
            </a:r>
            <a:endParaRPr kumimoji="1" lang="en-US" altLang="zh-CN" sz="1200" b="0" i="0" kern="1200" dirty="0">
              <a:solidFill>
                <a:schemeClr val="tx1"/>
              </a:solidFill>
              <a:effectLst/>
              <a:latin typeface="Arial" charset="0"/>
              <a:ea typeface="宋体" pitchFamily="2" charset="-122"/>
              <a:cs typeface="宋体" charset="0"/>
            </a:endParaRPr>
          </a:p>
          <a:p>
            <a:endParaRPr kumimoji="1" lang="en-US" sz="1200" b="0" i="0" kern="1200" dirty="0">
              <a:solidFill>
                <a:schemeClr val="tx1"/>
              </a:solidFill>
              <a:effectLst/>
              <a:latin typeface="Arial" charset="0"/>
              <a:ea typeface="宋体" pitchFamily="2" charset="-122"/>
            </a:endParaRPr>
          </a:p>
          <a:p>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15</a:t>
            </a:fld>
            <a:endParaRPr lang="en-US" altLang="zh-CN"/>
          </a:p>
        </p:txBody>
      </p:sp>
    </p:spTree>
    <p:extLst>
      <p:ext uri="{BB962C8B-B14F-4D97-AF65-F5344CB8AC3E}">
        <p14:creationId xmlns:p14="http://schemas.microsoft.com/office/powerpoint/2010/main" val="3962489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1</a:t>
            </a:r>
            <a:r>
              <a:rPr lang="zh-CN" altLang="en-US" dirty="0"/>
              <a:t>，</a:t>
            </a:r>
            <a:r>
              <a:rPr lang="en-US" dirty="0" err="1"/>
              <a:t>EEPRM</a:t>
            </a:r>
            <a:r>
              <a:rPr lang="zh-CN" altLang="en-US" dirty="0"/>
              <a:t>的编程是需要的电流比较大，而且是非易失性的；</a:t>
            </a:r>
            <a:endParaRPr lang="en-US" altLang="zh-CN" dirty="0"/>
          </a:p>
          <a:p>
            <a:r>
              <a:rPr lang="en-US" dirty="0"/>
              <a:t>2</a:t>
            </a:r>
            <a:r>
              <a:rPr lang="zh-CN" altLang="en-US" dirty="0"/>
              <a:t>，需要的编程电流比较大，且配置信息如果掉电，没全部写入，则下次无法启动</a:t>
            </a:r>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16</a:t>
            </a:fld>
            <a:endParaRPr lang="en-US" altLang="zh-CN"/>
          </a:p>
        </p:txBody>
      </p:sp>
    </p:spTree>
    <p:extLst>
      <p:ext uri="{BB962C8B-B14F-4D97-AF65-F5344CB8AC3E}">
        <p14:creationId xmlns:p14="http://schemas.microsoft.com/office/powerpoint/2010/main" val="2343855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18</a:t>
            </a:fld>
            <a:endParaRPr lang="en-US" altLang="zh-CN"/>
          </a:p>
        </p:txBody>
      </p:sp>
    </p:spTree>
    <p:extLst>
      <p:ext uri="{BB962C8B-B14F-4D97-AF65-F5344CB8AC3E}">
        <p14:creationId xmlns:p14="http://schemas.microsoft.com/office/powerpoint/2010/main" val="1277225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19</a:t>
            </a:fld>
            <a:endParaRPr lang="en-US" altLang="zh-CN"/>
          </a:p>
        </p:txBody>
      </p:sp>
    </p:spTree>
    <p:extLst>
      <p:ext uri="{BB962C8B-B14F-4D97-AF65-F5344CB8AC3E}">
        <p14:creationId xmlns:p14="http://schemas.microsoft.com/office/powerpoint/2010/main" val="376241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1</a:t>
            </a:fld>
            <a:endParaRPr lang="en-US" altLang="zh-CN"/>
          </a:p>
        </p:txBody>
      </p:sp>
    </p:spTree>
    <p:extLst>
      <p:ext uri="{BB962C8B-B14F-4D97-AF65-F5344CB8AC3E}">
        <p14:creationId xmlns:p14="http://schemas.microsoft.com/office/powerpoint/2010/main" val="3190980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，易失性问题；</a:t>
            </a:r>
            <a:endParaRPr lang="en-US" altLang="zh-CN" dirty="0"/>
          </a:p>
          <a:p>
            <a:r>
              <a:rPr lang="en-US" altLang="zh-CN" dirty="0"/>
              <a:t>2</a:t>
            </a:r>
            <a:r>
              <a:rPr lang="zh-CN" altLang="en-US" dirty="0"/>
              <a:t>，成本、速度、容量</a:t>
            </a:r>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20</a:t>
            </a:fld>
            <a:endParaRPr lang="en-US" altLang="zh-CN"/>
          </a:p>
        </p:txBody>
      </p:sp>
    </p:spTree>
    <p:extLst>
      <p:ext uri="{BB962C8B-B14F-4D97-AF65-F5344CB8AC3E}">
        <p14:creationId xmlns:p14="http://schemas.microsoft.com/office/powerpoint/2010/main" val="156941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21</a:t>
            </a:fld>
            <a:endParaRPr lang="en-US" altLang="zh-CN"/>
          </a:p>
        </p:txBody>
      </p:sp>
    </p:spTree>
    <p:extLst>
      <p:ext uri="{BB962C8B-B14F-4D97-AF65-F5344CB8AC3E}">
        <p14:creationId xmlns:p14="http://schemas.microsoft.com/office/powerpoint/2010/main" val="3786305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22</a:t>
            </a:fld>
            <a:endParaRPr lang="en-US" altLang="zh-CN"/>
          </a:p>
        </p:txBody>
      </p:sp>
    </p:spTree>
    <p:extLst>
      <p:ext uri="{BB962C8B-B14F-4D97-AF65-F5344CB8AC3E}">
        <p14:creationId xmlns:p14="http://schemas.microsoft.com/office/powerpoint/2010/main" val="3325111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指计算机一次处理的数据位</a:t>
            </a:r>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23</a:t>
            </a:fld>
            <a:endParaRPr lang="en-US" altLang="zh-CN"/>
          </a:p>
        </p:txBody>
      </p:sp>
    </p:spTree>
    <p:extLst>
      <p:ext uri="{BB962C8B-B14F-4D97-AF65-F5344CB8AC3E}">
        <p14:creationId xmlns:p14="http://schemas.microsoft.com/office/powerpoint/2010/main" val="425118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24</a:t>
            </a:fld>
            <a:endParaRPr lang="en-US" altLang="zh-CN"/>
          </a:p>
        </p:txBody>
      </p:sp>
    </p:spTree>
    <p:extLst>
      <p:ext uri="{BB962C8B-B14F-4D97-AF65-F5344CB8AC3E}">
        <p14:creationId xmlns:p14="http://schemas.microsoft.com/office/powerpoint/2010/main" val="2032863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25</a:t>
            </a:fld>
            <a:endParaRPr lang="en-US" altLang="zh-CN"/>
          </a:p>
        </p:txBody>
      </p:sp>
    </p:spTree>
    <p:extLst>
      <p:ext uri="{BB962C8B-B14F-4D97-AF65-F5344CB8AC3E}">
        <p14:creationId xmlns:p14="http://schemas.microsoft.com/office/powerpoint/2010/main" val="73065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26</a:t>
            </a:fld>
            <a:endParaRPr lang="en-US" altLang="zh-CN"/>
          </a:p>
        </p:txBody>
      </p:sp>
    </p:spTree>
    <p:extLst>
      <p:ext uri="{BB962C8B-B14F-4D97-AF65-F5344CB8AC3E}">
        <p14:creationId xmlns:p14="http://schemas.microsoft.com/office/powerpoint/2010/main" val="1061118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9D0D7DB-B7EF-4B93-819E-EBD66BFEE1B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3C0F025-1CAD-4DE3-A3B3-79B6523725B0}" type="slidenum">
              <a:rPr lang="en-US" altLang="zh-CN" sz="1200"/>
              <a:pPr/>
              <a:t>27</a:t>
            </a:fld>
            <a:endParaRPr lang="en-US" altLang="zh-CN" sz="1200"/>
          </a:p>
        </p:txBody>
      </p:sp>
      <p:sp>
        <p:nvSpPr>
          <p:cNvPr id="30723" name="Rectangle 2">
            <a:extLst>
              <a:ext uri="{FF2B5EF4-FFF2-40B4-BE49-F238E27FC236}">
                <a16:creationId xmlns:a16="http://schemas.microsoft.com/office/drawing/2014/main" id="{B3B56A3A-75CE-48F6-A5ED-9CF05717055F}"/>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4B10079C-79A1-470E-B87E-EFF5E5E383B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写</a:t>
            </a:r>
            <a:r>
              <a:rPr lang="en-US" altLang="zh-CN" dirty="0"/>
              <a:t>1</a:t>
            </a:r>
            <a:r>
              <a:rPr lang="zh-CN" altLang="en-US" dirty="0"/>
              <a:t>（写</a:t>
            </a:r>
            <a:r>
              <a:rPr lang="en-US" altLang="zh-CN" dirty="0"/>
              <a:t>0</a:t>
            </a:r>
            <a:r>
              <a:rPr lang="zh-CN" altLang="en-US" dirty="0"/>
              <a:t>）强制将</a:t>
            </a:r>
            <a:r>
              <a:rPr lang="en-US" altLang="zh-CN" dirty="0"/>
              <a:t>Q</a:t>
            </a:r>
            <a:r>
              <a:rPr lang="zh-CN" altLang="en-US" dirty="0"/>
              <a:t>和</a:t>
            </a:r>
            <a:r>
              <a:rPr lang="en-US" altLang="zh-CN" dirty="0"/>
              <a:t>!Q</a:t>
            </a:r>
            <a:r>
              <a:rPr lang="zh-CN" altLang="en-US" dirty="0"/>
              <a:t>拉高（接地）和接地（拉高）</a:t>
            </a:r>
          </a:p>
          <a:p>
            <a:pPr eaLnBrk="1" hangingPunct="1"/>
            <a:r>
              <a:rPr lang="zh-CN" altLang="en-US" dirty="0"/>
              <a:t>相当于对</a:t>
            </a:r>
            <a:r>
              <a:rPr lang="en-US" altLang="zh-CN" dirty="0"/>
              <a:t>MOS</a:t>
            </a:r>
            <a:r>
              <a:rPr lang="zh-CN" altLang="en-US" dirty="0"/>
              <a:t>电容充放电</a:t>
            </a:r>
          </a:p>
          <a:p>
            <a:pPr eaLnBrk="1" hangingPunct="1"/>
            <a:endParaRPr lang="zh-CN" altLang="en-US" dirty="0"/>
          </a:p>
          <a:p>
            <a:pPr eaLnBrk="1" hangingPunct="1"/>
            <a:r>
              <a:rPr lang="zh-CN" altLang="en-US" dirty="0"/>
              <a:t>行线与列线分别控制门控管，只有行列译码都通过的情况下，存储单元才完全与控制逻辑与</a:t>
            </a:r>
            <a:r>
              <a:rPr lang="en-US" altLang="zh-CN" dirty="0"/>
              <a:t>I/O</a:t>
            </a:r>
            <a:r>
              <a:rPr lang="zh-CN" altLang="en-US" dirty="0"/>
              <a:t>电路部分接通。</a:t>
            </a:r>
          </a:p>
          <a:p>
            <a:pPr eaLnBrk="1" hangingPunct="1"/>
            <a:endParaRPr lang="en-US" altLang="zh-CN" dirty="0"/>
          </a:p>
        </p:txBody>
      </p:sp>
    </p:spTree>
    <p:extLst>
      <p:ext uri="{BB962C8B-B14F-4D97-AF65-F5344CB8AC3E}">
        <p14:creationId xmlns:p14="http://schemas.microsoft.com/office/powerpoint/2010/main" val="130921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28</a:t>
            </a:fld>
            <a:endParaRPr lang="en-US" altLang="zh-CN"/>
          </a:p>
        </p:txBody>
      </p:sp>
    </p:spTree>
    <p:extLst>
      <p:ext uri="{BB962C8B-B14F-4D97-AF65-F5344CB8AC3E}">
        <p14:creationId xmlns:p14="http://schemas.microsoft.com/office/powerpoint/2010/main" val="3334642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29</a:t>
            </a:fld>
            <a:endParaRPr lang="en-US" altLang="zh-CN"/>
          </a:p>
        </p:txBody>
      </p:sp>
    </p:spTree>
    <p:extLst>
      <p:ext uri="{BB962C8B-B14F-4D97-AF65-F5344CB8AC3E}">
        <p14:creationId xmlns:p14="http://schemas.microsoft.com/office/powerpoint/2010/main" val="772974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数据流动方向</a:t>
            </a:r>
            <a:endParaRPr lang="en-US" altLang="zh-CN" dirty="0"/>
          </a:p>
          <a:p>
            <a:r>
              <a:rPr lang="zh-CN" altLang="en-US" dirty="0"/>
              <a:t>价格</a:t>
            </a:r>
            <a:endParaRPr lang="en-US" altLang="zh-CN" dirty="0"/>
          </a:p>
          <a:p>
            <a:r>
              <a:rPr lang="zh-CN" altLang="en-US" dirty="0"/>
              <a:t>容量</a:t>
            </a:r>
            <a:endParaRPr lang="en-US" altLang="zh-CN" dirty="0"/>
          </a:p>
          <a:p>
            <a:r>
              <a:rPr lang="zh-CN" altLang="en-US" dirty="0"/>
              <a:t>密度</a:t>
            </a:r>
            <a:endParaRPr lang="en-US" altLang="zh-CN" dirty="0"/>
          </a:p>
          <a:p>
            <a:r>
              <a:rPr lang="zh-CN" altLang="en-US" dirty="0"/>
              <a:t>成本</a:t>
            </a:r>
            <a:endParaRPr lang="en-US" altLang="zh-CN" dirty="0"/>
          </a:p>
          <a:p>
            <a:r>
              <a:rPr lang="zh-CN" altLang="en-US" dirty="0"/>
              <a:t>速度</a:t>
            </a:r>
            <a:endParaRPr lang="en-US" altLang="zh-CN" dirty="0"/>
          </a:p>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2</a:t>
            </a:fld>
            <a:endParaRPr lang="en-US" altLang="zh-CN"/>
          </a:p>
        </p:txBody>
      </p:sp>
    </p:spTree>
    <p:extLst>
      <p:ext uri="{BB962C8B-B14F-4D97-AF65-F5344CB8AC3E}">
        <p14:creationId xmlns:p14="http://schemas.microsoft.com/office/powerpoint/2010/main" val="71271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30</a:t>
            </a:fld>
            <a:endParaRPr lang="en-US" altLang="zh-CN"/>
          </a:p>
        </p:txBody>
      </p:sp>
    </p:spTree>
    <p:extLst>
      <p:ext uri="{BB962C8B-B14F-4D97-AF65-F5344CB8AC3E}">
        <p14:creationId xmlns:p14="http://schemas.microsoft.com/office/powerpoint/2010/main" val="735979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31</a:t>
            </a:fld>
            <a:endParaRPr lang="en-US" altLang="zh-CN"/>
          </a:p>
        </p:txBody>
      </p:sp>
    </p:spTree>
    <p:extLst>
      <p:ext uri="{BB962C8B-B14F-4D97-AF65-F5344CB8AC3E}">
        <p14:creationId xmlns:p14="http://schemas.microsoft.com/office/powerpoint/2010/main" val="357313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33</a:t>
            </a:fld>
            <a:endParaRPr lang="en-US" altLang="zh-CN"/>
          </a:p>
        </p:txBody>
      </p:sp>
    </p:spTree>
    <p:extLst>
      <p:ext uri="{BB962C8B-B14F-4D97-AF65-F5344CB8AC3E}">
        <p14:creationId xmlns:p14="http://schemas.microsoft.com/office/powerpoint/2010/main" val="341912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34</a:t>
            </a:fld>
            <a:endParaRPr lang="en-US" altLang="zh-CN"/>
          </a:p>
        </p:txBody>
      </p:sp>
    </p:spTree>
    <p:extLst>
      <p:ext uri="{BB962C8B-B14F-4D97-AF65-F5344CB8AC3E}">
        <p14:creationId xmlns:p14="http://schemas.microsoft.com/office/powerpoint/2010/main" val="2393430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A0EBC832-E672-41CF-9A8E-C68243E1B34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ABC4B71-FCF3-46F9-8A65-CC1768FBCDF1}" type="slidenum">
              <a:rPr lang="en-US" altLang="zh-CN" sz="1200"/>
              <a:pPr/>
              <a:t>35</a:t>
            </a:fld>
            <a:endParaRPr lang="en-US" altLang="zh-CN" sz="1200"/>
          </a:p>
        </p:txBody>
      </p:sp>
      <p:sp>
        <p:nvSpPr>
          <p:cNvPr id="110595" name="Rectangle 2">
            <a:extLst>
              <a:ext uri="{FF2B5EF4-FFF2-40B4-BE49-F238E27FC236}">
                <a16:creationId xmlns:a16="http://schemas.microsoft.com/office/drawing/2014/main" id="{31A6F5CF-C946-453B-BBA9-8711AFB13D7B}"/>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F7CCAB4E-A968-460C-B39A-10C8B069C12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正反馈：</a:t>
            </a:r>
          </a:p>
          <a:p>
            <a:pPr eaLnBrk="1" hangingPunct="1"/>
            <a:r>
              <a:rPr lang="en-US" altLang="zh-CN"/>
              <a:t>T7</a:t>
            </a:r>
            <a:r>
              <a:rPr lang="zh-CN" altLang="en-US"/>
              <a:t>接通后，</a:t>
            </a:r>
            <a:r>
              <a:rPr lang="en-US" altLang="zh-CN"/>
              <a:t>T1</a:t>
            </a:r>
            <a:r>
              <a:rPr lang="zh-CN" altLang="en-US"/>
              <a:t>和</a:t>
            </a:r>
            <a:r>
              <a:rPr lang="en-US" altLang="zh-CN"/>
              <a:t>T3</a:t>
            </a:r>
            <a:r>
              <a:rPr lang="zh-CN" altLang="en-US"/>
              <a:t>都有沟道，但宽度不同，如果</a:t>
            </a:r>
            <a:r>
              <a:rPr lang="en-US" altLang="zh-CN"/>
              <a:t>T3-D</a:t>
            </a:r>
            <a:r>
              <a:rPr lang="zh-CN" altLang="en-US"/>
              <a:t>（</a:t>
            </a:r>
            <a:r>
              <a:rPr lang="en-US" altLang="zh-CN"/>
              <a:t>T1-G</a:t>
            </a:r>
            <a:r>
              <a:rPr lang="zh-CN" altLang="en-US"/>
              <a:t>）高于</a:t>
            </a:r>
            <a:r>
              <a:rPr lang="en-US" altLang="zh-CN"/>
              <a:t>T1-D</a:t>
            </a:r>
            <a:r>
              <a:rPr lang="zh-CN" altLang="en-US"/>
              <a:t>（</a:t>
            </a:r>
            <a:r>
              <a:rPr lang="en-US" altLang="zh-CN"/>
              <a:t>T3-G</a:t>
            </a:r>
            <a:r>
              <a:rPr lang="zh-CN" altLang="en-US"/>
              <a:t>），</a:t>
            </a:r>
            <a:r>
              <a:rPr lang="en-US" altLang="zh-CN"/>
              <a:t>T1</a:t>
            </a:r>
            <a:r>
              <a:rPr lang="zh-CN" altLang="en-US"/>
              <a:t>到地电阻更小，</a:t>
            </a:r>
            <a:r>
              <a:rPr lang="en-US" altLang="zh-CN"/>
              <a:t>T1-D</a:t>
            </a:r>
            <a:r>
              <a:rPr lang="zh-CN" altLang="en-US"/>
              <a:t>电位更低，（即</a:t>
            </a:r>
            <a:r>
              <a:rPr lang="en-US" altLang="zh-CN"/>
              <a:t>T3-G</a:t>
            </a:r>
            <a:r>
              <a:rPr lang="zh-CN" altLang="en-US"/>
              <a:t>更低），</a:t>
            </a:r>
            <a:r>
              <a:rPr lang="en-US" altLang="zh-CN"/>
              <a:t>T3</a:t>
            </a:r>
            <a:r>
              <a:rPr lang="zh-CN" altLang="en-US"/>
              <a:t>电流变小，</a:t>
            </a:r>
            <a:r>
              <a:rPr lang="en-US" altLang="zh-CN"/>
              <a:t>T3-D</a:t>
            </a:r>
            <a:r>
              <a:rPr lang="zh-CN" altLang="en-US"/>
              <a:t>变高，形成正反馈</a:t>
            </a:r>
          </a:p>
          <a:p>
            <a:pPr eaLnBrk="1" hangingPunct="1"/>
            <a:endParaRPr lang="en-US" altLang="zh-CN"/>
          </a:p>
        </p:txBody>
      </p:sp>
    </p:spTree>
    <p:extLst>
      <p:ext uri="{BB962C8B-B14F-4D97-AF65-F5344CB8AC3E}">
        <p14:creationId xmlns:p14="http://schemas.microsoft.com/office/powerpoint/2010/main" val="2670799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57EE2B6C-04B0-7943-9396-93EEB67FDDE6}" type="slidenum">
              <a:rPr lang="en-US">
                <a:solidFill>
                  <a:srgbClr val="0000FF"/>
                </a:solidFill>
              </a:rPr>
              <a:pPr/>
              <a:t>36</a:t>
            </a:fld>
            <a:endParaRPr lang="en-US">
              <a:solidFill>
                <a:srgbClr val="0000FF"/>
              </a:solidFill>
            </a:endParaRPr>
          </a:p>
        </p:txBody>
      </p:sp>
      <p:sp>
        <p:nvSpPr>
          <p:cNvPr id="1459202" name="Rectangle 1026"/>
          <p:cNvSpPr>
            <a:spLocks noGrp="1" noRot="1" noChangeAspect="1" noChangeArrowheads="1" noTextEdit="1"/>
          </p:cNvSpPr>
          <p:nvPr>
            <p:ph type="sldImg"/>
          </p:nvPr>
        </p:nvSpPr>
        <p:spPr>
          <a:ln/>
        </p:spPr>
      </p:sp>
      <p:sp>
        <p:nvSpPr>
          <p:cNvPr id="1459203"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4856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38</a:t>
            </a:fld>
            <a:endParaRPr lang="en-US" altLang="zh-CN"/>
          </a:p>
        </p:txBody>
      </p:sp>
    </p:spTree>
    <p:extLst>
      <p:ext uri="{BB962C8B-B14F-4D97-AF65-F5344CB8AC3E}">
        <p14:creationId xmlns:p14="http://schemas.microsoft.com/office/powerpoint/2010/main" val="105335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39</a:t>
            </a:fld>
            <a:endParaRPr lang="en-US" altLang="zh-CN"/>
          </a:p>
        </p:txBody>
      </p:sp>
    </p:spTree>
    <p:extLst>
      <p:ext uri="{BB962C8B-B14F-4D97-AF65-F5344CB8AC3E}">
        <p14:creationId xmlns:p14="http://schemas.microsoft.com/office/powerpoint/2010/main" val="4280188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8B31DC9-3C8E-4744-9D42-13A01F84530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92A5A52-722F-431D-B5F9-C97ECC8B8B0C}" type="slidenum">
              <a:rPr lang="en-US" altLang="zh-CN" sz="1200"/>
              <a:pPr/>
              <a:t>41</a:t>
            </a:fld>
            <a:endParaRPr lang="en-US" altLang="zh-CN" sz="1200"/>
          </a:p>
        </p:txBody>
      </p:sp>
      <p:sp>
        <p:nvSpPr>
          <p:cNvPr id="43011" name="Rectangle 2">
            <a:extLst>
              <a:ext uri="{FF2B5EF4-FFF2-40B4-BE49-F238E27FC236}">
                <a16:creationId xmlns:a16="http://schemas.microsoft.com/office/drawing/2014/main" id="{A6E5BACA-1DED-4C54-B5C0-9850937DE938}"/>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566E7814-D6A2-4F5F-8733-8DF624A6829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4133246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0C8A81DD-90C1-4F3D-903F-A98DDCEF1EF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8B82F1F-056F-4B09-82A2-0ECBF5459A17}" type="slidenum">
              <a:rPr lang="en-US" altLang="zh-CN" sz="1200"/>
              <a:pPr/>
              <a:t>42</a:t>
            </a:fld>
            <a:endParaRPr lang="en-US" altLang="zh-CN" sz="1200"/>
          </a:p>
        </p:txBody>
      </p:sp>
      <p:sp>
        <p:nvSpPr>
          <p:cNvPr id="45059" name="Rectangle 2">
            <a:extLst>
              <a:ext uri="{FF2B5EF4-FFF2-40B4-BE49-F238E27FC236}">
                <a16:creationId xmlns:a16="http://schemas.microsoft.com/office/drawing/2014/main" id="{E60F615F-6AD0-49F1-A644-77A64FCA926D}"/>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5D24D05C-DD47-4454-882E-E06FDD1C32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6631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EB7610-70EC-4E53-B9CE-80D4D3BE154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46988C3-A41A-421E-9DA1-FBC18FA2AB13}" type="slidenum">
              <a:rPr lang="en-US" altLang="zh-CN" sz="1200"/>
              <a:pPr/>
              <a:t>3</a:t>
            </a:fld>
            <a:endParaRPr lang="en-US" altLang="zh-CN" sz="1200"/>
          </a:p>
        </p:txBody>
      </p:sp>
      <p:sp>
        <p:nvSpPr>
          <p:cNvPr id="8195" name="Rectangle 2">
            <a:extLst>
              <a:ext uri="{FF2B5EF4-FFF2-40B4-BE49-F238E27FC236}">
                <a16:creationId xmlns:a16="http://schemas.microsoft.com/office/drawing/2014/main" id="{94A3D002-82C3-4806-B138-26BCB0B2CD7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1D88C8AA-00C4-431D-A9B6-A0E8ECF9A91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早期的电子计算机只有通用的寄存器，编程的方法是连接电缆。而程序是外插型的，指令存储在计算机的其他电路中。</a:t>
            </a:r>
          </a:p>
          <a:p>
            <a:pPr eaLnBrk="1" hangingPunct="1"/>
            <a:endParaRPr lang="zh-CN" altLang="en-US"/>
          </a:p>
          <a:p>
            <a:pPr eaLnBrk="1" hangingPunct="1"/>
            <a:r>
              <a:rPr lang="zh-CN" altLang="en-US" sz="1000"/>
              <a:t>冯</a:t>
            </a:r>
            <a:r>
              <a:rPr lang="en-US" altLang="zh-CN" sz="1000"/>
              <a:t>·</a:t>
            </a:r>
            <a:r>
              <a:rPr lang="zh-CN" altLang="en-US" sz="1000"/>
              <a:t>诺伊曼</a:t>
            </a:r>
            <a:r>
              <a:rPr lang="en-US" altLang="zh-CN" sz="1000"/>
              <a:t>《</a:t>
            </a:r>
            <a:r>
              <a:rPr lang="zh-CN" altLang="en-US" sz="1000"/>
              <a:t>关于</a:t>
            </a:r>
            <a:r>
              <a:rPr lang="en-US" altLang="zh-CN" sz="1000"/>
              <a:t>EDVAC</a:t>
            </a:r>
            <a:r>
              <a:rPr lang="zh-CN" altLang="en-US" sz="1000"/>
              <a:t>的报告草案</a:t>
            </a:r>
            <a:r>
              <a:rPr lang="en-US" altLang="zh-CN" sz="1000"/>
              <a:t>》</a:t>
            </a:r>
            <a:r>
              <a:rPr lang="zh-CN" altLang="en-US" sz="1000"/>
              <a:t>提出了存储器的概念</a:t>
            </a:r>
          </a:p>
        </p:txBody>
      </p:sp>
    </p:spTree>
    <p:extLst>
      <p:ext uri="{BB962C8B-B14F-4D97-AF65-F5344CB8AC3E}">
        <p14:creationId xmlns:p14="http://schemas.microsoft.com/office/powerpoint/2010/main" val="2592199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BBEC4B80-C8B0-4946-AFB0-46B4888B9A4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B0DC2E7-A731-49AF-A7BB-72EA71EA0F70}" type="slidenum">
              <a:rPr lang="en-US" altLang="zh-CN" sz="1200"/>
              <a:pPr/>
              <a:t>48</a:t>
            </a:fld>
            <a:endParaRPr lang="en-US" altLang="zh-CN" sz="1200"/>
          </a:p>
        </p:txBody>
      </p:sp>
      <p:sp>
        <p:nvSpPr>
          <p:cNvPr id="59395" name="Rectangle 2">
            <a:extLst>
              <a:ext uri="{FF2B5EF4-FFF2-40B4-BE49-F238E27FC236}">
                <a16:creationId xmlns:a16="http://schemas.microsoft.com/office/drawing/2014/main" id="{8CD055FC-E4B6-466E-B7CE-AE822D648587}"/>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42233C5-51AA-4167-948C-4449E958474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153313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2587AD83-FFB3-4573-824F-B2E0EE77BF6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FE58501-2B64-426C-AC5F-36292B38BE8E}" type="slidenum">
              <a:rPr lang="en-US" altLang="zh-CN" sz="1200"/>
              <a:pPr/>
              <a:t>49</a:t>
            </a:fld>
            <a:endParaRPr lang="en-US" altLang="zh-CN" sz="1200"/>
          </a:p>
        </p:txBody>
      </p:sp>
      <p:sp>
        <p:nvSpPr>
          <p:cNvPr id="61443" name="Rectangle 2">
            <a:extLst>
              <a:ext uri="{FF2B5EF4-FFF2-40B4-BE49-F238E27FC236}">
                <a16:creationId xmlns:a16="http://schemas.microsoft.com/office/drawing/2014/main" id="{2647D300-B604-4BBA-98EA-9B289E4F84D0}"/>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93CCC246-94E1-45E9-9DDB-6CE3B06DA49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17091361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A435586D-42F4-4BC2-AA86-F2970F2B41D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1B4B33C-B2A5-47DE-850B-6BE5C3A8B9C5}" type="slidenum">
              <a:rPr lang="en-US" altLang="zh-CN" sz="1200"/>
              <a:pPr/>
              <a:t>50</a:t>
            </a:fld>
            <a:endParaRPr lang="en-US" altLang="zh-CN" sz="1200"/>
          </a:p>
        </p:txBody>
      </p:sp>
      <p:sp>
        <p:nvSpPr>
          <p:cNvPr id="79875" name="Rectangle 2">
            <a:extLst>
              <a:ext uri="{FF2B5EF4-FFF2-40B4-BE49-F238E27FC236}">
                <a16:creationId xmlns:a16="http://schemas.microsoft.com/office/drawing/2014/main" id="{14F64E89-934B-4408-B2ED-FE76F5DD9D50}"/>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174F9C0-5DDB-46E2-B888-8DA4BBB8753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954038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FBDC1998-3B9B-4768-80D5-C8D5F34B699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559807B-4916-4365-A3FC-E9F1F7451A95}" type="slidenum">
              <a:rPr lang="en-US" altLang="zh-CN" sz="1200"/>
              <a:pPr/>
              <a:t>51</a:t>
            </a:fld>
            <a:endParaRPr lang="en-US" altLang="zh-CN" sz="1200"/>
          </a:p>
        </p:txBody>
      </p:sp>
      <p:sp>
        <p:nvSpPr>
          <p:cNvPr id="81923" name="Rectangle 2">
            <a:extLst>
              <a:ext uri="{FF2B5EF4-FFF2-40B4-BE49-F238E27FC236}">
                <a16:creationId xmlns:a16="http://schemas.microsoft.com/office/drawing/2014/main" id="{1104159A-991D-4314-8F56-AD9EC3DB4C7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AB3FF8E-2809-4F05-AD21-3CB20860695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1956072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23BCC08B-81A4-4045-AC00-C1AA42A708C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E63C30D-BE40-4C18-A9A0-5444FD282AC0}" type="slidenum">
              <a:rPr lang="en-US" altLang="zh-CN" sz="1200"/>
              <a:pPr/>
              <a:t>52</a:t>
            </a:fld>
            <a:endParaRPr lang="en-US" altLang="zh-CN" sz="1200"/>
          </a:p>
        </p:txBody>
      </p:sp>
      <p:sp>
        <p:nvSpPr>
          <p:cNvPr id="83971" name="Rectangle 2">
            <a:extLst>
              <a:ext uri="{FF2B5EF4-FFF2-40B4-BE49-F238E27FC236}">
                <a16:creationId xmlns:a16="http://schemas.microsoft.com/office/drawing/2014/main" id="{DAFCE54F-DC20-4E55-B089-2BD2D63BADF5}"/>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EB431EE4-875A-42BB-9B30-BC3755B25A2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ROM</a:t>
            </a:r>
            <a:r>
              <a:rPr lang="zh-CN" altLang="en-US"/>
              <a:t>的地址译码器由许多“与门”组成，这些与门网络称为“与阵列”，若将地址变量看成输入逻辑变量，则地址译码器的输出（各条字线）编可代表输入变量的</a:t>
            </a:r>
            <a:r>
              <a:rPr lang="zh-CN" altLang="en-US">
                <a:solidFill>
                  <a:schemeClr val="accent1"/>
                </a:solidFill>
              </a:rPr>
              <a:t>全部各个最小项</a:t>
            </a:r>
            <a:r>
              <a:rPr lang="zh-CN" altLang="en-US"/>
              <a:t>。</a:t>
            </a:r>
          </a:p>
          <a:p>
            <a:pPr eaLnBrk="1" hangingPunct="1"/>
            <a:r>
              <a:rPr lang="zh-CN" altLang="en-US"/>
              <a:t>存储网络是位线和字线在交叉点上的耦合（连接、非连接）形成，位线的输出为这些耦合元件的逻辑“或”，这些或门网络实现了</a:t>
            </a:r>
            <a:r>
              <a:rPr lang="zh-CN" altLang="en-US">
                <a:solidFill>
                  <a:schemeClr val="accent1"/>
                </a:solidFill>
              </a:rPr>
              <a:t>最小项的或</a:t>
            </a:r>
            <a:r>
              <a:rPr lang="zh-CN" altLang="en-US"/>
              <a:t>的逻辑运算。</a:t>
            </a:r>
          </a:p>
          <a:p>
            <a:pPr eaLnBrk="1" hangingPunct="1"/>
            <a:endParaRPr lang="en-US" altLang="zh-CN"/>
          </a:p>
        </p:txBody>
      </p:sp>
    </p:spTree>
    <p:extLst>
      <p:ext uri="{BB962C8B-B14F-4D97-AF65-F5344CB8AC3E}">
        <p14:creationId xmlns:p14="http://schemas.microsoft.com/office/powerpoint/2010/main" val="2057285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320D70D9-F646-4D89-A235-F5E2395435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71D0345-0D21-4742-89DD-C158A25D9999}" type="slidenum">
              <a:rPr lang="en-US" altLang="zh-CN" sz="1200"/>
              <a:pPr/>
              <a:t>55</a:t>
            </a:fld>
            <a:endParaRPr lang="en-US" altLang="zh-CN" sz="1200"/>
          </a:p>
        </p:txBody>
      </p:sp>
      <p:sp>
        <p:nvSpPr>
          <p:cNvPr id="90115" name="Rectangle 2">
            <a:extLst>
              <a:ext uri="{FF2B5EF4-FFF2-40B4-BE49-F238E27FC236}">
                <a16:creationId xmlns:a16="http://schemas.microsoft.com/office/drawing/2014/main" id="{7BA65E03-AA6D-4391-ADA7-8C73D00616CC}"/>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306610B-567E-436C-9150-BD3810F16C8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888270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56B1D4F2-C2C3-4DC9-B446-DEEFFB74AF8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F1BEFDA-9CF7-4B71-8D72-77DBF8056441}" type="slidenum">
              <a:rPr lang="en-US" altLang="zh-CN" sz="1200"/>
              <a:pPr/>
              <a:t>56</a:t>
            </a:fld>
            <a:endParaRPr lang="en-US" altLang="zh-CN" sz="1200"/>
          </a:p>
        </p:txBody>
      </p:sp>
      <p:sp>
        <p:nvSpPr>
          <p:cNvPr id="92163" name="Rectangle 2">
            <a:extLst>
              <a:ext uri="{FF2B5EF4-FFF2-40B4-BE49-F238E27FC236}">
                <a16:creationId xmlns:a16="http://schemas.microsoft.com/office/drawing/2014/main" id="{F171CC47-EE98-4F7C-AC0B-E71FDEC4C09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285879D-DAFF-4A80-91FE-2FC5C71DCE8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dirty="0"/>
              <a:t>Y1=A’C</a:t>
            </a:r>
          </a:p>
          <a:p>
            <a:pPr eaLnBrk="1" hangingPunct="1"/>
            <a:r>
              <a:rPr lang="en-US" altLang="zh-CN" dirty="0"/>
              <a:t>Y2=A’BC+ACD’</a:t>
            </a:r>
          </a:p>
          <a:p>
            <a:pPr eaLnBrk="1" hangingPunct="1"/>
            <a:r>
              <a:rPr lang="en-US" altLang="zh-CN" dirty="0"/>
              <a:t>Y3=A’BC’D’+ABCD’</a:t>
            </a:r>
          </a:p>
          <a:p>
            <a:pPr eaLnBrk="1" hangingPunct="1"/>
            <a:r>
              <a:rPr lang="en-US" altLang="zh-CN" dirty="0"/>
              <a:t>Y4=A’B’CD’+ABCD</a:t>
            </a:r>
          </a:p>
        </p:txBody>
      </p:sp>
    </p:spTree>
    <p:extLst>
      <p:ext uri="{BB962C8B-B14F-4D97-AF65-F5344CB8AC3E}">
        <p14:creationId xmlns:p14="http://schemas.microsoft.com/office/powerpoint/2010/main" val="67047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CED3FC7E-7F74-4673-BAC6-0E76E4A1047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794CA66-E3E0-44DB-A888-8FAE5723D681}" type="slidenum">
              <a:rPr lang="en-US" altLang="zh-CN" sz="1200"/>
              <a:pPr/>
              <a:t>57</a:t>
            </a:fld>
            <a:endParaRPr lang="en-US" altLang="zh-CN" sz="1200"/>
          </a:p>
        </p:txBody>
      </p:sp>
      <p:sp>
        <p:nvSpPr>
          <p:cNvPr id="94211" name="Rectangle 2">
            <a:extLst>
              <a:ext uri="{FF2B5EF4-FFF2-40B4-BE49-F238E27FC236}">
                <a16:creationId xmlns:a16="http://schemas.microsoft.com/office/drawing/2014/main" id="{F3B463D9-5AAF-4E66-B9B7-6AA7F19101E3}"/>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EEC0CF9F-B574-4A06-9C4C-797C395E6B5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123033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F5909B80-1B38-436B-AD60-E0987118640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EC750ED-8900-4700-A13F-8B4AC00E16E7}" type="slidenum">
              <a:rPr lang="en-US" altLang="zh-CN" sz="1200"/>
              <a:pPr/>
              <a:t>58</a:t>
            </a:fld>
            <a:endParaRPr lang="en-US" altLang="zh-CN" sz="1200"/>
          </a:p>
        </p:txBody>
      </p:sp>
      <p:sp>
        <p:nvSpPr>
          <p:cNvPr id="96259" name="Rectangle 2">
            <a:extLst>
              <a:ext uri="{FF2B5EF4-FFF2-40B4-BE49-F238E27FC236}">
                <a16:creationId xmlns:a16="http://schemas.microsoft.com/office/drawing/2014/main" id="{6A7DBCD0-94C0-477F-AD36-B0A24E81671A}"/>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56C073A2-C131-4EE4-A225-00D0AFCAAFC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5579680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F69BD534-C053-4540-B82A-5E692D0B40A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6EDCA2F-FE39-4B25-9F53-DCAB6B3C6CE8}" type="slidenum">
              <a:rPr lang="en-US" altLang="zh-CN" sz="1200"/>
              <a:pPr/>
              <a:t>59</a:t>
            </a:fld>
            <a:endParaRPr lang="en-US" altLang="zh-CN" sz="1200"/>
          </a:p>
        </p:txBody>
      </p:sp>
      <p:sp>
        <p:nvSpPr>
          <p:cNvPr id="98307" name="Rectangle 2">
            <a:extLst>
              <a:ext uri="{FF2B5EF4-FFF2-40B4-BE49-F238E27FC236}">
                <a16:creationId xmlns:a16="http://schemas.microsoft.com/office/drawing/2014/main" id="{0AA43D1F-AAAF-4678-A097-1CB5EC285E3D}"/>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A98F3DB0-B188-4A95-95C1-4D089C1056A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219197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E5A7E9D-B6C9-48B8-B387-AB778AFAC5C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2E240C9-3189-4C2C-BADD-707CFA11A4BB}" type="slidenum">
              <a:rPr lang="en-US" altLang="zh-CN" sz="1200"/>
              <a:pPr/>
              <a:t>4</a:t>
            </a:fld>
            <a:endParaRPr lang="en-US" altLang="zh-CN" sz="1200"/>
          </a:p>
        </p:txBody>
      </p:sp>
      <p:sp>
        <p:nvSpPr>
          <p:cNvPr id="10243" name="Rectangle 2">
            <a:extLst>
              <a:ext uri="{FF2B5EF4-FFF2-40B4-BE49-F238E27FC236}">
                <a16:creationId xmlns:a16="http://schemas.microsoft.com/office/drawing/2014/main" id="{D173223E-5233-4654-9F05-59583A5A4B8F}"/>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1E4C7B42-2B7F-40D9-BEF5-AC5FBF81B5A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373007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5BDAA910-020A-4212-A46D-A4155BF0AD4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563D11D-341E-4E85-B1F6-287EB9A97790}" type="slidenum">
              <a:rPr lang="en-US" altLang="zh-CN" sz="1200"/>
              <a:pPr/>
              <a:t>60</a:t>
            </a:fld>
            <a:endParaRPr lang="en-US" altLang="zh-CN" sz="1200"/>
          </a:p>
        </p:txBody>
      </p:sp>
      <p:sp>
        <p:nvSpPr>
          <p:cNvPr id="100355" name="Rectangle 2">
            <a:extLst>
              <a:ext uri="{FF2B5EF4-FFF2-40B4-BE49-F238E27FC236}">
                <a16:creationId xmlns:a16="http://schemas.microsoft.com/office/drawing/2014/main" id="{8539494C-94E6-4CA8-8FA2-C6D278FADD54}"/>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FFC09CF1-4746-4A7C-9A30-BEE2836192F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2947129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0CDA7A53-D3CB-45CB-A9FD-92569A1E85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082C0AA-1C6F-4B43-934B-638D5C67DB4C}" type="slidenum">
              <a:rPr lang="en-US" altLang="zh-CN" sz="1200"/>
              <a:pPr/>
              <a:t>61</a:t>
            </a:fld>
            <a:endParaRPr lang="en-US" altLang="zh-CN" sz="1200"/>
          </a:p>
        </p:txBody>
      </p:sp>
      <p:sp>
        <p:nvSpPr>
          <p:cNvPr id="102403" name="Rectangle 2">
            <a:extLst>
              <a:ext uri="{FF2B5EF4-FFF2-40B4-BE49-F238E27FC236}">
                <a16:creationId xmlns:a16="http://schemas.microsoft.com/office/drawing/2014/main" id="{7D408E93-DC1D-48C6-BBCA-68F9F1D7158B}"/>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635BE777-3D58-42C9-8B1B-7D6D04229D1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这是反面教材，不要这么画，只用画出可编程的或阵列就可以了。</a:t>
            </a:r>
          </a:p>
        </p:txBody>
      </p:sp>
    </p:spTree>
    <p:extLst>
      <p:ext uri="{BB962C8B-B14F-4D97-AF65-F5344CB8AC3E}">
        <p14:creationId xmlns:p14="http://schemas.microsoft.com/office/powerpoint/2010/main" val="2165351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C75318E4-2568-4455-9405-10880A53AF0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9202D1B-0907-4D5C-B670-DFE25FC9F7FA}" type="slidenum">
              <a:rPr lang="en-US" altLang="zh-CN" sz="1200"/>
              <a:pPr/>
              <a:t>62</a:t>
            </a:fld>
            <a:endParaRPr lang="en-US" altLang="zh-CN" sz="1200"/>
          </a:p>
        </p:txBody>
      </p:sp>
      <p:sp>
        <p:nvSpPr>
          <p:cNvPr id="104451" name="Rectangle 2">
            <a:extLst>
              <a:ext uri="{FF2B5EF4-FFF2-40B4-BE49-F238E27FC236}">
                <a16:creationId xmlns:a16="http://schemas.microsoft.com/office/drawing/2014/main" id="{6D9E07D1-ED19-41E1-8CF4-3061B6BDFF2F}"/>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B43E1FD3-ED70-4001-AA0D-601ECBEBA87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虽然存储单元有</a:t>
            </a:r>
            <a:r>
              <a:rPr lang="en-US" altLang="zh-CN"/>
              <a:t>2048</a:t>
            </a:r>
            <a:r>
              <a:rPr lang="zh-CN" altLang="en-US"/>
              <a:t>个，但是实际乘积只有</a:t>
            </a:r>
            <a:r>
              <a:rPr lang="en-US" altLang="zh-CN"/>
              <a:t>16*16=256</a:t>
            </a:r>
            <a:r>
              <a:rPr lang="zh-CN" altLang="en-US"/>
              <a:t>种可能的二进制编码（包括重复的）</a:t>
            </a:r>
          </a:p>
        </p:txBody>
      </p:sp>
    </p:spTree>
    <p:extLst>
      <p:ext uri="{BB962C8B-B14F-4D97-AF65-F5344CB8AC3E}">
        <p14:creationId xmlns:p14="http://schemas.microsoft.com/office/powerpoint/2010/main" val="2700774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63</a:t>
            </a:fld>
            <a:endParaRPr lang="en-US" altLang="zh-CN"/>
          </a:p>
        </p:txBody>
      </p:sp>
    </p:spTree>
    <p:extLst>
      <p:ext uri="{BB962C8B-B14F-4D97-AF65-F5344CB8AC3E}">
        <p14:creationId xmlns:p14="http://schemas.microsoft.com/office/powerpoint/2010/main" val="1846749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68</a:t>
            </a:fld>
            <a:endParaRPr lang="en-US" altLang="zh-CN"/>
          </a:p>
        </p:txBody>
      </p:sp>
    </p:spTree>
    <p:extLst>
      <p:ext uri="{BB962C8B-B14F-4D97-AF65-F5344CB8AC3E}">
        <p14:creationId xmlns:p14="http://schemas.microsoft.com/office/powerpoint/2010/main" val="1642215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Arial" charset="0"/>
                <a:ea typeface="宋体" pitchFamily="2" charset="-122"/>
                <a:cs typeface="宋体" charset="0"/>
              </a:rPr>
              <a:t>镜像技术提供了非常高的数据安全性，其代价也是非常昂贵的，需要至少双倍的存储空间。高成本限制了镜像的广泛应用，主要应用于至关重要的数据保护，这种场合下数据丢失会造成巨大的损失</a:t>
            </a:r>
            <a:endParaRPr kumimoji="1" lang="en-US" altLang="zh-CN" sz="1200" b="0" i="0" kern="1200">
              <a:solidFill>
                <a:schemeClr val="tx1"/>
              </a:solidFill>
              <a:effectLst/>
              <a:latin typeface="Arial" charset="0"/>
              <a:ea typeface="宋体" pitchFamily="2" charset="-122"/>
              <a:cs typeface="宋体" charset="0"/>
            </a:endParaRPr>
          </a:p>
          <a:p>
            <a:endParaRPr kumimoji="1" lang="en-US" altLang="zh-CN" sz="1200" b="0" i="0" kern="1200" dirty="0">
              <a:solidFill>
                <a:schemeClr val="tx1"/>
              </a:solidFill>
              <a:effectLst/>
              <a:latin typeface="Arial" charset="0"/>
              <a:ea typeface="宋体" pitchFamily="2" charset="-122"/>
              <a:cs typeface="宋体" charset="0"/>
            </a:endParaRPr>
          </a:p>
          <a:p>
            <a:r>
              <a:rPr kumimoji="1" lang="zh-CN" altLang="en-US" sz="1200" b="0" i="0" kern="1200" dirty="0">
                <a:solidFill>
                  <a:schemeClr val="tx1"/>
                </a:solidFill>
                <a:effectLst/>
                <a:latin typeface="Arial" charset="0"/>
                <a:ea typeface="宋体" pitchFamily="2" charset="-122"/>
                <a:cs typeface="宋体" charset="0"/>
              </a:rPr>
              <a:t>磁盘存储的性能瓶颈在于磁头寻道定位，它是一种慢速机械运动，无法与高速的 </a:t>
            </a:r>
            <a:r>
              <a:rPr kumimoji="1" lang="en-US" altLang="zh-CN" sz="1200" b="0" i="0" kern="1200" dirty="0">
                <a:solidFill>
                  <a:schemeClr val="tx1"/>
                </a:solidFill>
                <a:effectLst/>
                <a:latin typeface="Arial" charset="0"/>
                <a:ea typeface="宋体" pitchFamily="2" charset="-122"/>
                <a:cs typeface="宋体" charset="0"/>
              </a:rPr>
              <a:t>CPU </a:t>
            </a:r>
            <a:r>
              <a:rPr kumimoji="1" lang="zh-CN" altLang="en-US" sz="1200" b="0" i="0" kern="1200" dirty="0">
                <a:solidFill>
                  <a:schemeClr val="tx1"/>
                </a:solidFill>
                <a:effectLst/>
                <a:latin typeface="Arial" charset="0"/>
                <a:ea typeface="宋体" pitchFamily="2" charset="-122"/>
                <a:cs typeface="宋体" charset="0"/>
              </a:rPr>
              <a:t>匹配。再者，单个磁盘驱动器性能存在物理极限， </a:t>
            </a:r>
            <a:r>
              <a:rPr kumimoji="1" lang="en-US" altLang="zh-CN" sz="1200" b="0" i="0" kern="1200" dirty="0">
                <a:solidFill>
                  <a:schemeClr val="tx1"/>
                </a:solidFill>
                <a:effectLst/>
                <a:latin typeface="Arial" charset="0"/>
                <a:ea typeface="宋体" pitchFamily="2" charset="-122"/>
                <a:cs typeface="宋体" charset="0"/>
              </a:rPr>
              <a:t>I/O </a:t>
            </a:r>
            <a:r>
              <a:rPr kumimoji="1" lang="zh-CN" altLang="en-US" sz="1200" b="0" i="0" kern="1200" dirty="0">
                <a:solidFill>
                  <a:schemeClr val="tx1"/>
                </a:solidFill>
                <a:effectLst/>
                <a:latin typeface="Arial" charset="0"/>
                <a:ea typeface="宋体" pitchFamily="2" charset="-122"/>
                <a:cs typeface="宋体" charset="0"/>
              </a:rPr>
              <a:t>性能非常有限。 </a:t>
            </a:r>
            <a:r>
              <a:rPr kumimoji="1" lang="en-US" altLang="zh-CN" sz="1200" b="0" i="0" kern="1200" dirty="0">
                <a:solidFill>
                  <a:schemeClr val="tx1"/>
                </a:solidFill>
                <a:effectLst/>
                <a:latin typeface="Arial" charset="0"/>
                <a:ea typeface="宋体" pitchFamily="2" charset="-122"/>
                <a:cs typeface="宋体" charset="0"/>
              </a:rPr>
              <a:t>RAID </a:t>
            </a:r>
            <a:r>
              <a:rPr kumimoji="1" lang="zh-CN" altLang="en-US" sz="1200" b="0" i="0" kern="1200" dirty="0">
                <a:solidFill>
                  <a:schemeClr val="tx1"/>
                </a:solidFill>
                <a:effectLst/>
                <a:latin typeface="Arial" charset="0"/>
                <a:ea typeface="宋体" pitchFamily="2" charset="-122"/>
                <a:cs typeface="宋体" charset="0"/>
              </a:rPr>
              <a:t>由多块磁盘组成，数据条带技术将数据以块的方式分布存储在多个磁盘中，从而可以对数据进行并发处理。这样写入和读取数据就可以在多个磁盘上同时进行，并发产生非常高的聚合 </a:t>
            </a:r>
            <a:r>
              <a:rPr kumimoji="1" lang="en-US" altLang="zh-CN" sz="1200" b="0" i="0" kern="1200" dirty="0">
                <a:solidFill>
                  <a:schemeClr val="tx1"/>
                </a:solidFill>
                <a:effectLst/>
                <a:latin typeface="Arial" charset="0"/>
                <a:ea typeface="宋体" pitchFamily="2" charset="-122"/>
                <a:cs typeface="宋体" charset="0"/>
              </a:rPr>
              <a:t>I/O </a:t>
            </a:r>
            <a:r>
              <a:rPr kumimoji="1" lang="zh-CN" altLang="en-US" sz="1200" b="0" i="0" kern="1200" dirty="0">
                <a:solidFill>
                  <a:schemeClr val="tx1"/>
                </a:solidFill>
                <a:effectLst/>
                <a:latin typeface="Arial" charset="0"/>
                <a:ea typeface="宋体" pitchFamily="2" charset="-122"/>
                <a:cs typeface="宋体" charset="0"/>
              </a:rPr>
              <a:t>，有效提高了整体 </a:t>
            </a:r>
            <a:r>
              <a:rPr kumimoji="1" lang="en-US" altLang="zh-CN" sz="1200" b="0" i="0" kern="1200" dirty="0">
                <a:solidFill>
                  <a:schemeClr val="tx1"/>
                </a:solidFill>
                <a:effectLst/>
                <a:latin typeface="Arial" charset="0"/>
                <a:ea typeface="宋体" pitchFamily="2" charset="-122"/>
                <a:cs typeface="宋体" charset="0"/>
              </a:rPr>
              <a:t>I/O </a:t>
            </a:r>
            <a:r>
              <a:rPr kumimoji="1" lang="zh-CN" altLang="en-US" sz="1200" b="0" i="0" kern="1200" dirty="0">
                <a:solidFill>
                  <a:schemeClr val="tx1"/>
                </a:solidFill>
                <a:effectLst/>
                <a:latin typeface="Arial" charset="0"/>
                <a:ea typeface="宋体" pitchFamily="2" charset="-122"/>
                <a:cs typeface="宋体" charset="0"/>
              </a:rPr>
              <a:t>性能，而且具有良好的线性扩展性。这对大容量数据尤其显著，如果不分块，数据只能按顺序存储在磁盘阵列的磁盘上，需要时再按顺序读取。而通过条带技术，可获得数倍与顺序访问的性能提升。</a:t>
            </a:r>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69</a:t>
            </a:fld>
            <a:endParaRPr lang="en-US" altLang="zh-CN"/>
          </a:p>
        </p:txBody>
      </p:sp>
    </p:spTree>
    <p:extLst>
      <p:ext uri="{BB962C8B-B14F-4D97-AF65-F5344CB8AC3E}">
        <p14:creationId xmlns:p14="http://schemas.microsoft.com/office/powerpoint/2010/main" val="27753267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Arial" charset="0"/>
                <a:ea typeface="宋体" pitchFamily="2" charset="-122"/>
                <a:cs typeface="宋体" charset="0"/>
              </a:rPr>
              <a:t>一些文献把这两种 </a:t>
            </a:r>
            <a:r>
              <a:rPr kumimoji="1" lang="en-US" altLang="zh-CN" sz="1200" b="0" i="0" kern="1200" dirty="0">
                <a:solidFill>
                  <a:schemeClr val="tx1"/>
                </a:solidFill>
                <a:effectLst/>
                <a:latin typeface="Arial" charset="0"/>
                <a:ea typeface="宋体" pitchFamily="2" charset="-122"/>
                <a:cs typeface="宋体" charset="0"/>
              </a:rPr>
              <a:t>RAID </a:t>
            </a:r>
            <a:r>
              <a:rPr kumimoji="1" lang="zh-CN" altLang="en-US" sz="1200" b="0" i="0" kern="1200" dirty="0">
                <a:solidFill>
                  <a:schemeClr val="tx1"/>
                </a:solidFill>
                <a:effectLst/>
                <a:latin typeface="Arial" charset="0"/>
                <a:ea typeface="宋体" pitchFamily="2" charset="-122"/>
                <a:cs typeface="宋体" charset="0"/>
              </a:rPr>
              <a:t>等级看作是等同的，本文认为是不同的。 </a:t>
            </a:r>
            <a:r>
              <a:rPr kumimoji="1" lang="en-US" altLang="zh-CN" sz="1200" b="0" i="0" kern="1200" dirty="0" err="1">
                <a:solidFill>
                  <a:schemeClr val="tx1"/>
                </a:solidFill>
                <a:effectLst/>
                <a:latin typeface="Arial" charset="0"/>
                <a:ea typeface="宋体" pitchFamily="2" charset="-122"/>
                <a:cs typeface="宋体" charset="0"/>
              </a:rPr>
              <a:t>RAID01</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是先做条带化再作镜像，本质是对物理磁盘实现镜像；而 </a:t>
            </a:r>
            <a:r>
              <a:rPr kumimoji="1" lang="en-US" altLang="zh-CN" sz="1200" b="0" i="0" kern="1200" dirty="0" err="1">
                <a:solidFill>
                  <a:schemeClr val="tx1"/>
                </a:solidFill>
                <a:effectLst/>
                <a:latin typeface="Arial" charset="0"/>
                <a:ea typeface="宋体" pitchFamily="2" charset="-122"/>
                <a:cs typeface="宋体" charset="0"/>
              </a:rPr>
              <a:t>RAID10</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是先做镜像再作条带化，是对虚拟磁盘实现镜像。相同的配置下，通常 </a:t>
            </a:r>
            <a:r>
              <a:rPr kumimoji="1" lang="en-US" altLang="zh-CN" sz="1200" b="0" i="0" kern="1200" dirty="0" err="1">
                <a:solidFill>
                  <a:schemeClr val="tx1"/>
                </a:solidFill>
                <a:effectLst/>
                <a:latin typeface="Arial" charset="0"/>
                <a:ea typeface="宋体" pitchFamily="2" charset="-122"/>
                <a:cs typeface="宋体" charset="0"/>
              </a:rPr>
              <a:t>RAID01</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比 </a:t>
            </a:r>
            <a:r>
              <a:rPr kumimoji="1" lang="en-US" altLang="zh-CN" sz="1200" b="0" i="0" kern="1200" dirty="0" err="1">
                <a:solidFill>
                  <a:schemeClr val="tx1"/>
                </a:solidFill>
                <a:effectLst/>
                <a:latin typeface="Arial" charset="0"/>
                <a:ea typeface="宋体" pitchFamily="2" charset="-122"/>
                <a:cs typeface="宋体" charset="0"/>
              </a:rPr>
              <a:t>RAID10</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具有更好的容错能力。</a:t>
            </a:r>
          </a:p>
          <a:p>
            <a:r>
              <a:rPr kumimoji="1" lang="en-US" altLang="zh-CN" sz="1200" b="0" i="0" kern="1200" dirty="0" err="1">
                <a:solidFill>
                  <a:schemeClr val="tx1"/>
                </a:solidFill>
                <a:effectLst/>
                <a:latin typeface="Arial" charset="0"/>
                <a:ea typeface="宋体" pitchFamily="2" charset="-122"/>
                <a:cs typeface="宋体" charset="0"/>
              </a:rPr>
              <a:t>RAID01</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兼备了 </a:t>
            </a:r>
            <a:r>
              <a:rPr kumimoji="1" lang="en-US" altLang="zh-CN" sz="1200" b="0" i="0" kern="1200" dirty="0" err="1">
                <a:solidFill>
                  <a:schemeClr val="tx1"/>
                </a:solidFill>
                <a:effectLst/>
                <a:latin typeface="Arial" charset="0"/>
                <a:ea typeface="宋体" pitchFamily="2" charset="-122"/>
                <a:cs typeface="宋体" charset="0"/>
              </a:rPr>
              <a:t>RAID0</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和 </a:t>
            </a:r>
            <a:r>
              <a:rPr kumimoji="1" lang="en-US" altLang="zh-CN" sz="1200" b="0" i="0" kern="1200" dirty="0" err="1">
                <a:solidFill>
                  <a:schemeClr val="tx1"/>
                </a:solidFill>
                <a:effectLst/>
                <a:latin typeface="Arial" charset="0"/>
                <a:ea typeface="宋体" pitchFamily="2" charset="-122"/>
                <a:cs typeface="宋体" charset="0"/>
              </a:rPr>
              <a:t>RAID1</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的优点，它先用两块磁盘建立镜像，然后再在镜像内部做条带化。 </a:t>
            </a:r>
            <a:r>
              <a:rPr kumimoji="1" lang="en-US" altLang="zh-CN" sz="1200" b="0" i="0" kern="1200" dirty="0" err="1">
                <a:solidFill>
                  <a:schemeClr val="tx1"/>
                </a:solidFill>
                <a:effectLst/>
                <a:latin typeface="Arial" charset="0"/>
                <a:ea typeface="宋体" pitchFamily="2" charset="-122"/>
                <a:cs typeface="宋体" charset="0"/>
              </a:rPr>
              <a:t>RAID01</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的数据将同时写入到两个磁盘阵列中，如果其中一个阵列损坏，仍可继续工作，保证数据安全性的同时又提高了性能。 </a:t>
            </a:r>
            <a:r>
              <a:rPr kumimoji="1" lang="en-US" altLang="zh-CN" sz="1200" b="0" i="0" kern="1200" dirty="0" err="1">
                <a:solidFill>
                  <a:schemeClr val="tx1"/>
                </a:solidFill>
                <a:effectLst/>
                <a:latin typeface="Arial" charset="0"/>
                <a:ea typeface="宋体" pitchFamily="2" charset="-122"/>
                <a:cs typeface="宋体" charset="0"/>
              </a:rPr>
              <a:t>RAID01</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和 </a:t>
            </a:r>
            <a:r>
              <a:rPr kumimoji="1" lang="en-US" altLang="zh-CN" sz="1200" b="0" i="0" kern="1200" dirty="0" err="1">
                <a:solidFill>
                  <a:schemeClr val="tx1"/>
                </a:solidFill>
                <a:effectLst/>
                <a:latin typeface="Arial" charset="0"/>
                <a:ea typeface="宋体" pitchFamily="2" charset="-122"/>
                <a:cs typeface="宋体" charset="0"/>
              </a:rPr>
              <a:t>RAID10</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内部都含有 </a:t>
            </a:r>
            <a:r>
              <a:rPr kumimoji="1" lang="en-US" altLang="zh-CN" sz="1200" b="0" i="0" kern="1200" dirty="0" err="1">
                <a:solidFill>
                  <a:schemeClr val="tx1"/>
                </a:solidFill>
                <a:effectLst/>
                <a:latin typeface="Arial" charset="0"/>
                <a:ea typeface="宋体" pitchFamily="2" charset="-122"/>
                <a:cs typeface="宋体" charset="0"/>
              </a:rPr>
              <a:t>RAID1</a:t>
            </a:r>
            <a:r>
              <a:rPr kumimoji="1" lang="en-US" altLang="zh-CN" sz="1200" b="0" i="0" kern="1200" dirty="0">
                <a:solidFill>
                  <a:schemeClr val="tx1"/>
                </a:solidFill>
                <a:effectLst/>
                <a:latin typeface="Arial" charset="0"/>
                <a:ea typeface="宋体" pitchFamily="2" charset="-122"/>
                <a:cs typeface="宋体" charset="0"/>
              </a:rPr>
              <a:t> </a:t>
            </a:r>
            <a:r>
              <a:rPr kumimoji="1" lang="zh-CN" altLang="en-US" sz="1200" b="0" i="0" kern="1200" dirty="0">
                <a:solidFill>
                  <a:schemeClr val="tx1"/>
                </a:solidFill>
                <a:effectLst/>
                <a:latin typeface="Arial" charset="0"/>
                <a:ea typeface="宋体" pitchFamily="2" charset="-122"/>
                <a:cs typeface="宋体" charset="0"/>
              </a:rPr>
              <a:t>模式，因此整体磁盘利用率均仅为 </a:t>
            </a:r>
            <a:r>
              <a:rPr kumimoji="1" lang="en-US" altLang="zh-CN" sz="1200" b="0" i="0" kern="1200" dirty="0">
                <a:solidFill>
                  <a:schemeClr val="tx1"/>
                </a:solidFill>
                <a:effectLst/>
                <a:latin typeface="Arial" charset="0"/>
                <a:ea typeface="宋体" pitchFamily="2" charset="-122"/>
                <a:cs typeface="宋体" charset="0"/>
              </a:rPr>
              <a:t>50% </a:t>
            </a:r>
            <a:r>
              <a:rPr kumimoji="1" lang="zh-CN" altLang="en-US" sz="1200" b="0" i="0" kern="1200" dirty="0">
                <a:solidFill>
                  <a:schemeClr val="tx1"/>
                </a:solidFill>
                <a:effectLst/>
                <a:latin typeface="Arial" charset="0"/>
                <a:ea typeface="宋体" pitchFamily="2" charset="-122"/>
                <a:cs typeface="宋体" charset="0"/>
              </a:rPr>
              <a:t>。</a:t>
            </a:r>
          </a:p>
          <a:p>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70</a:t>
            </a:fld>
            <a:endParaRPr lang="en-US" altLang="zh-CN"/>
          </a:p>
        </p:txBody>
      </p:sp>
    </p:spTree>
    <p:extLst>
      <p:ext uri="{BB962C8B-B14F-4D97-AF65-F5344CB8AC3E}">
        <p14:creationId xmlns:p14="http://schemas.microsoft.com/office/powerpoint/2010/main" val="3555443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71</a:t>
            </a:fld>
            <a:endParaRPr lang="en-US" altLang="zh-CN"/>
          </a:p>
        </p:txBody>
      </p:sp>
    </p:spTree>
    <p:extLst>
      <p:ext uri="{BB962C8B-B14F-4D97-AF65-F5344CB8AC3E}">
        <p14:creationId xmlns:p14="http://schemas.microsoft.com/office/powerpoint/2010/main" val="20179298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73</a:t>
            </a:fld>
            <a:endParaRPr lang="en-US" altLang="zh-CN"/>
          </a:p>
        </p:txBody>
      </p:sp>
    </p:spTree>
    <p:extLst>
      <p:ext uri="{BB962C8B-B14F-4D97-AF65-F5344CB8AC3E}">
        <p14:creationId xmlns:p14="http://schemas.microsoft.com/office/powerpoint/2010/main" val="26670611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74</a:t>
            </a:fld>
            <a:endParaRPr lang="en-US" altLang="zh-CN"/>
          </a:p>
        </p:txBody>
      </p:sp>
    </p:spTree>
    <p:extLst>
      <p:ext uri="{BB962C8B-B14F-4D97-AF65-F5344CB8AC3E}">
        <p14:creationId xmlns:p14="http://schemas.microsoft.com/office/powerpoint/2010/main" val="494126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C91B550F-F64F-415A-A441-5AD9AF72CD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2630286-07DD-495B-95F1-13C7AECD08AF}" type="slidenum">
              <a:rPr lang="en-US" altLang="zh-CN" sz="1200"/>
              <a:pPr/>
              <a:t>5</a:t>
            </a:fld>
            <a:endParaRPr lang="en-US" altLang="zh-CN" sz="1200"/>
          </a:p>
        </p:txBody>
      </p:sp>
      <p:sp>
        <p:nvSpPr>
          <p:cNvPr id="12291" name="Rectangle 2">
            <a:extLst>
              <a:ext uri="{FF2B5EF4-FFF2-40B4-BE49-F238E27FC236}">
                <a16:creationId xmlns:a16="http://schemas.microsoft.com/office/drawing/2014/main" id="{A5B30EFD-2E8A-4E73-B110-1B39AA757E1E}"/>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C937623C-300F-4459-85B7-80F9447CB10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935942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75</a:t>
            </a:fld>
            <a:endParaRPr lang="en-US" altLang="zh-CN"/>
          </a:p>
        </p:txBody>
      </p:sp>
    </p:spTree>
    <p:extLst>
      <p:ext uri="{BB962C8B-B14F-4D97-AF65-F5344CB8AC3E}">
        <p14:creationId xmlns:p14="http://schemas.microsoft.com/office/powerpoint/2010/main" val="342903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76</a:t>
            </a:fld>
            <a:endParaRPr lang="en-US" altLang="zh-CN"/>
          </a:p>
        </p:txBody>
      </p:sp>
    </p:spTree>
    <p:extLst>
      <p:ext uri="{BB962C8B-B14F-4D97-AF65-F5344CB8AC3E}">
        <p14:creationId xmlns:p14="http://schemas.microsoft.com/office/powerpoint/2010/main" val="40006604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SSD, U</a:t>
            </a:r>
            <a:r>
              <a:rPr lang="zh-CN" altLang="en-US" dirty="0"/>
              <a:t>盘，</a:t>
            </a:r>
            <a:r>
              <a:rPr lang="en-US" altLang="zh-CN" dirty="0"/>
              <a:t>MMC</a:t>
            </a:r>
            <a:r>
              <a:rPr lang="zh-CN" altLang="en-US" dirty="0"/>
              <a:t>， </a:t>
            </a:r>
            <a:r>
              <a:rPr lang="en-US" altLang="zh-CN" dirty="0"/>
              <a:t>SD, TF</a:t>
            </a:r>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77</a:t>
            </a:fld>
            <a:endParaRPr lang="en-US" altLang="zh-CN"/>
          </a:p>
        </p:txBody>
      </p:sp>
    </p:spTree>
    <p:extLst>
      <p:ext uri="{BB962C8B-B14F-4D97-AF65-F5344CB8AC3E}">
        <p14:creationId xmlns:p14="http://schemas.microsoft.com/office/powerpoint/2010/main" val="1482294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SSD, U</a:t>
            </a:r>
            <a:r>
              <a:rPr lang="zh-CN" altLang="en-US" dirty="0"/>
              <a:t>盘，</a:t>
            </a:r>
            <a:r>
              <a:rPr lang="en-US" altLang="zh-CN" dirty="0"/>
              <a:t>MMC</a:t>
            </a:r>
            <a:r>
              <a:rPr lang="zh-CN" altLang="en-US" dirty="0"/>
              <a:t>， </a:t>
            </a:r>
            <a:r>
              <a:rPr lang="en-US" altLang="zh-CN" dirty="0"/>
              <a:t>SD, TF</a:t>
            </a:r>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78</a:t>
            </a:fld>
            <a:endParaRPr lang="en-US" altLang="zh-CN"/>
          </a:p>
        </p:txBody>
      </p:sp>
    </p:spTree>
    <p:extLst>
      <p:ext uri="{BB962C8B-B14F-4D97-AF65-F5344CB8AC3E}">
        <p14:creationId xmlns:p14="http://schemas.microsoft.com/office/powerpoint/2010/main" val="39021255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79</a:t>
            </a:fld>
            <a:endParaRPr lang="en-US" altLang="zh-CN"/>
          </a:p>
        </p:txBody>
      </p:sp>
    </p:spTree>
    <p:extLst>
      <p:ext uri="{BB962C8B-B14F-4D97-AF65-F5344CB8AC3E}">
        <p14:creationId xmlns:p14="http://schemas.microsoft.com/office/powerpoint/2010/main" val="26787642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85</a:t>
            </a:fld>
            <a:endParaRPr lang="en-US" altLang="zh-CN"/>
          </a:p>
        </p:txBody>
      </p:sp>
    </p:spTree>
    <p:extLst>
      <p:ext uri="{BB962C8B-B14F-4D97-AF65-F5344CB8AC3E}">
        <p14:creationId xmlns:p14="http://schemas.microsoft.com/office/powerpoint/2010/main" val="8405668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87</a:t>
            </a:fld>
            <a:endParaRPr lang="en-US" altLang="zh-CN"/>
          </a:p>
        </p:txBody>
      </p:sp>
    </p:spTree>
    <p:extLst>
      <p:ext uri="{BB962C8B-B14F-4D97-AF65-F5344CB8AC3E}">
        <p14:creationId xmlns:p14="http://schemas.microsoft.com/office/powerpoint/2010/main" val="3187047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93</a:t>
            </a:fld>
            <a:endParaRPr lang="en-US" altLang="zh-CN"/>
          </a:p>
        </p:txBody>
      </p:sp>
    </p:spTree>
    <p:extLst>
      <p:ext uri="{BB962C8B-B14F-4D97-AF65-F5344CB8AC3E}">
        <p14:creationId xmlns:p14="http://schemas.microsoft.com/office/powerpoint/2010/main" val="4951348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en-US" altLang="zh-CN"/>
              <a:t>1,2,3...</a:t>
            </a:r>
          </a:p>
        </p:txBody>
      </p:sp>
      <p:sp>
        <p:nvSpPr>
          <p:cNvPr id="5" name="灯片编号占位符 4"/>
          <p:cNvSpPr>
            <a:spLocks noGrp="1"/>
          </p:cNvSpPr>
          <p:nvPr>
            <p:ph type="sldNum" sz="quarter" idx="5"/>
          </p:nvPr>
        </p:nvSpPr>
        <p:spPr/>
        <p:txBody>
          <a:bodyPr/>
          <a:lstStyle/>
          <a:p>
            <a:pPr>
              <a:defRPr/>
            </a:pPr>
            <a:fld id="{A71213A7-A10F-4F00-A140-B00C002D37B2}" type="slidenum">
              <a:rPr lang="en-US" altLang="zh-CN" smtClean="0"/>
              <a:pPr>
                <a:defRPr/>
              </a:pPr>
              <a:t>94</a:t>
            </a:fld>
            <a:endParaRPr lang="en-US" altLang="zh-CN"/>
          </a:p>
        </p:txBody>
      </p:sp>
    </p:spTree>
    <p:extLst>
      <p:ext uri="{BB962C8B-B14F-4D97-AF65-F5344CB8AC3E}">
        <p14:creationId xmlns:p14="http://schemas.microsoft.com/office/powerpoint/2010/main" val="2432175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对比一下这两种架构的不同</a:t>
            </a:r>
            <a:endParaRPr 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A4E7EA06-1C3E-4C20-BD26-3D0928440CF9}" type="slidenum">
              <a:rPr lang="en-US" altLang="zh-CN" smtClean="0"/>
              <a:pPr>
                <a:defRPr/>
              </a:pPr>
              <a:t>102</a:t>
            </a:fld>
            <a:endParaRPr lang="en-US" altLang="zh-CN"/>
          </a:p>
        </p:txBody>
      </p:sp>
    </p:spTree>
    <p:extLst>
      <p:ext uri="{BB962C8B-B14F-4D97-AF65-F5344CB8AC3E}">
        <p14:creationId xmlns:p14="http://schemas.microsoft.com/office/powerpoint/2010/main" val="2783394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6</a:t>
            </a:fld>
            <a:endParaRPr lang="en-US" altLang="zh-CN"/>
          </a:p>
        </p:txBody>
      </p:sp>
    </p:spTree>
    <p:extLst>
      <p:ext uri="{BB962C8B-B14F-4D97-AF65-F5344CB8AC3E}">
        <p14:creationId xmlns:p14="http://schemas.microsoft.com/office/powerpoint/2010/main" val="119088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7</a:t>
            </a:fld>
            <a:endParaRPr lang="en-US" altLang="zh-CN"/>
          </a:p>
        </p:txBody>
      </p:sp>
    </p:spTree>
    <p:extLst>
      <p:ext uri="{BB962C8B-B14F-4D97-AF65-F5344CB8AC3E}">
        <p14:creationId xmlns:p14="http://schemas.microsoft.com/office/powerpoint/2010/main" val="2700807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en-US" altLang="zh-CN"/>
              <a:t>1,2,3...</a:t>
            </a:r>
          </a:p>
        </p:txBody>
      </p:sp>
      <p:sp>
        <p:nvSpPr>
          <p:cNvPr id="5" name="灯片编号占位符 4"/>
          <p:cNvSpPr>
            <a:spLocks noGrp="1"/>
          </p:cNvSpPr>
          <p:nvPr>
            <p:ph type="sldNum" sz="quarter" idx="11"/>
          </p:nvPr>
        </p:nvSpPr>
        <p:spPr/>
        <p:txBody>
          <a:bodyPr/>
          <a:lstStyle/>
          <a:p>
            <a:pPr>
              <a:defRPr/>
            </a:pPr>
            <a:fld id="{2B1C1F72-CD2C-1B4D-B16E-1F2B4632BDBE}" type="slidenum">
              <a:rPr lang="en-US" altLang="zh-CN" smtClean="0"/>
              <a:t>8</a:t>
            </a:fld>
            <a:endParaRPr lang="en-US" altLang="zh-CN"/>
          </a:p>
        </p:txBody>
      </p:sp>
    </p:spTree>
    <p:extLst>
      <p:ext uri="{BB962C8B-B14F-4D97-AF65-F5344CB8AC3E}">
        <p14:creationId xmlns:p14="http://schemas.microsoft.com/office/powerpoint/2010/main" val="22514785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5.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5.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6.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6.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7.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7.bin"/></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8.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19.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9.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20.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0.bin"/></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2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1.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2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2.bin"/></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23.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3.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24.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4.bin"/></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25.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5.bin"/></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vmlDrawing" Target="../drawings/vmlDrawing26.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8.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8.bin"/></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29.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29.bin"/></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0.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0.bin"/></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1.bin"/></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2.bin"/></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3.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3.bin"/></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4.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4.bin"/></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5.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5.bin"/></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6.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6.bin"/></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7.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7.bin"/></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8.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8.bin"/></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vmlDrawing" Target="../drawings/vmlDrawing39.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39.bin"/></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4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1.bin"/></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4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2.bin"/></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43.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3.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44.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4.bin"/></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45.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5.bin"/></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46.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6.bin"/></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47.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7.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48.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8.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49.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49.bin"/></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50.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0.bin"/></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5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1.bin"/></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vmlDrawing" Target="../drawings/vmlDrawing5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2.bin"/></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54.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4.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55.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5.bin"/></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56.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6.bin"/></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57.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7.bin"/></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58.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8.bin"/></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59.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59.bin"/></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5.xml"/><Relationship Id="rId1" Type="http://schemas.openxmlformats.org/officeDocument/2006/relationships/vmlDrawing" Target="../drawings/vmlDrawing60.v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6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61.bin"/></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6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62.bin"/></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63.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63.bin"/></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64.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64.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vmlDrawing" Target="../drawings/vmlDrawing65.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65.bin"/></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67.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67.bin"/></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68.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68.bin"/></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69.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69.bin"/></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0.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70.bin"/></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1.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71.bin"/></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2.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72.bin"/></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3.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73.bin"/></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4.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74.bin"/></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5.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75.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6.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76.bin"/></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7.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77.bin"/></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8.v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oleObject" Target="../embeddings/oleObject78.bin"/></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vmlDrawing" Target="../drawings/vmlDrawing79.v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oleObject" Target="../embeddings/oleObject79.bin"/></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8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1.bin"/></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8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2.bin"/></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83.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3.bin"/></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84.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4.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85.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5.bin"/></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86.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6.bin"/></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87.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7.bin"/></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88.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8.bin"/></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89.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89.bin"/></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90.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90.bin"/></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9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91.bin"/></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vmlDrawing" Target="../drawings/vmlDrawing9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92.bin"/></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1B570543-D26B-4F7D-8AC9-DF026D22A5BC}"/>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747B7274-60C9-4A5A-93DE-C1279CA07D08}"/>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21619" name="Image" r:id="rId4" imgW="11326984" imgH="4571429" progId="">
                  <p:embed/>
                </p:oleObj>
              </mc:Choice>
              <mc:Fallback>
                <p:oleObj name="Image" r:id="rId4" imgW="11326984" imgH="4571429" progId="">
                  <p:embed/>
                  <p:pic>
                    <p:nvPicPr>
                      <p:cNvPr id="8195" name="Object 8">
                        <a:extLst>
                          <a:ext uri="{FF2B5EF4-FFF2-40B4-BE49-F238E27FC236}">
                            <a16:creationId xmlns:a16="http://schemas.microsoft.com/office/drawing/2014/main" id="{AA6C8D0B-9AC0-43A9-9D4B-F39FEF1769BB}"/>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2A1A0F38-F410-4734-A2FD-C494C18DECD1}"/>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5056116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46F0B7A9-8359-4DD0-8E47-3D03868D9A7B}"/>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1BE41631-C4B3-480F-9D9A-E8373D8E9657}"/>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30835" name="Image" r:id="rId4" imgW="11326984" imgH="4571429" progId="">
                  <p:embed/>
                </p:oleObj>
              </mc:Choice>
              <mc:Fallback>
                <p:oleObj name="Image" r:id="rId4" imgW="11326984" imgH="4571429" progId="">
                  <p:embed/>
                  <p:pic>
                    <p:nvPicPr>
                      <p:cNvPr id="17411" name="Object 8">
                        <a:extLst>
                          <a:ext uri="{FF2B5EF4-FFF2-40B4-BE49-F238E27FC236}">
                            <a16:creationId xmlns:a16="http://schemas.microsoft.com/office/drawing/2014/main" id="{484DBFBC-89F4-41F6-9CFE-D04DD2C9D757}"/>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0D721B26-CA60-48B3-8DF1-23E5FC3180AC}"/>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634829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57CE70B8-63D9-4413-AAC5-71E8EBE86BFE}"/>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59DDBA41-4850-4F62-9ADF-308588EF4CA9}"/>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31859" name="Image" r:id="rId4" imgW="11326984" imgH="4571429" progId="">
                  <p:embed/>
                </p:oleObj>
              </mc:Choice>
              <mc:Fallback>
                <p:oleObj name="Image" r:id="rId4" imgW="11326984" imgH="4571429" progId="">
                  <p:embed/>
                  <p:pic>
                    <p:nvPicPr>
                      <p:cNvPr id="18435" name="Object 8">
                        <a:extLst>
                          <a:ext uri="{FF2B5EF4-FFF2-40B4-BE49-F238E27FC236}">
                            <a16:creationId xmlns:a16="http://schemas.microsoft.com/office/drawing/2014/main" id="{74AD339C-99DE-4DCA-A1F4-CD4E29FD4ABC}"/>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72FCAAFE-1A88-46DD-B1B9-94EE41C946F5}"/>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769100" y="44450"/>
            <a:ext cx="2222500" cy="6553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8425" y="44450"/>
            <a:ext cx="6518275" cy="6553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452504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5FC52B8C-9468-4597-B232-C27F4BFBFC5D}"/>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0CF935FC-B7EF-4231-AB93-D4B7FF5BECC1}"/>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32883" name="Image" r:id="rId4" imgW="11326984" imgH="4571429" progId="">
                  <p:embed/>
                </p:oleObj>
              </mc:Choice>
              <mc:Fallback>
                <p:oleObj name="Image" r:id="rId4" imgW="11326984" imgH="4571429" progId="">
                  <p:embed/>
                  <p:pic>
                    <p:nvPicPr>
                      <p:cNvPr id="19459" name="Object 8">
                        <a:extLst>
                          <a:ext uri="{FF2B5EF4-FFF2-40B4-BE49-F238E27FC236}">
                            <a16:creationId xmlns:a16="http://schemas.microsoft.com/office/drawing/2014/main" id="{373B30C1-CBFA-4549-B02B-67F0713FDCEC}"/>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CC650666-3F47-402B-8660-0464DA90C561}"/>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98425" y="44450"/>
            <a:ext cx="8893175" cy="6553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068992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E65003AD-C234-46E6-AD32-E57A2786AC9F}"/>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780CABE2-F3C6-4537-BFC9-99E19EF05D36}"/>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33907" name="Image" r:id="rId4" imgW="11326984" imgH="4571429" progId="">
                  <p:embed/>
                </p:oleObj>
              </mc:Choice>
              <mc:Fallback>
                <p:oleObj name="Image" r:id="rId4" imgW="11326984" imgH="4571429" progId="">
                  <p:embed/>
                  <p:pic>
                    <p:nvPicPr>
                      <p:cNvPr id="20483" name="Object 8">
                        <a:extLst>
                          <a:ext uri="{FF2B5EF4-FFF2-40B4-BE49-F238E27FC236}">
                            <a16:creationId xmlns:a16="http://schemas.microsoft.com/office/drawing/2014/main" id="{1D204814-BBFB-4029-AB49-895A435DF787}"/>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92E70558-3CFE-4B85-8A98-D12648FEC1C5}"/>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6638772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144BD174-9675-4797-ABC5-6422C094AA3F}"/>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D5FEC56E-C151-4ECF-ACAE-8263B29688AF}"/>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34931" name="Image" r:id="rId4" imgW="11326984" imgH="4571429" progId="">
                  <p:embed/>
                </p:oleObj>
              </mc:Choice>
              <mc:Fallback>
                <p:oleObj name="Image" r:id="rId4" imgW="11326984" imgH="4571429" progId="">
                  <p:embed/>
                  <p:pic>
                    <p:nvPicPr>
                      <p:cNvPr id="21507" name="Object 8">
                        <a:extLst>
                          <a:ext uri="{FF2B5EF4-FFF2-40B4-BE49-F238E27FC236}">
                            <a16:creationId xmlns:a16="http://schemas.microsoft.com/office/drawing/2014/main" id="{7B35DB2B-3B6C-455A-A380-1AB1F6992B69}"/>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9E6D1F0D-52CC-4EB3-8AAC-C546138692AB}"/>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sz="4000"/>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a:lvl1pPr>
            <a:lvl2pPr>
              <a:defRPr sz="2400"/>
            </a:lvl2pPr>
            <a:lvl3pPr>
              <a:defRPr sz="2400"/>
            </a:lvl3pPr>
            <a:lvl4pPr>
              <a:defRPr sz="2000"/>
            </a:lvl4pPr>
            <a:lvl5pPr>
              <a:defRPr sz="20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393337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F17D7119-C07A-4612-B0A1-690733A5A409}"/>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42151BFA-2D39-4990-B7F1-0840F4CD8E0D}"/>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35955" name="Image" r:id="rId4" imgW="11326984" imgH="4571429" progId="">
                  <p:embed/>
                </p:oleObj>
              </mc:Choice>
              <mc:Fallback>
                <p:oleObj name="Image" r:id="rId4" imgW="11326984" imgH="4571429" progId="">
                  <p:embed/>
                  <p:pic>
                    <p:nvPicPr>
                      <p:cNvPr id="22531" name="Object 8">
                        <a:extLst>
                          <a:ext uri="{FF2B5EF4-FFF2-40B4-BE49-F238E27FC236}">
                            <a16:creationId xmlns:a16="http://schemas.microsoft.com/office/drawing/2014/main" id="{FD45E449-FE60-4F35-A343-D025C139D100}"/>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BD1254CB-AFF3-4068-9778-DF4C168DE323}"/>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9644745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07B7EF43-74DC-4501-B4B7-E549CD08E24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4C16EFE7-6161-4509-8E86-C18E89A523D8}"/>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36979" name="Image" r:id="rId4" imgW="11326984" imgH="4571429" progId="">
                  <p:embed/>
                </p:oleObj>
              </mc:Choice>
              <mc:Fallback>
                <p:oleObj name="Image" r:id="rId4" imgW="11326984" imgH="4571429" progId="">
                  <p:embed/>
                  <p:pic>
                    <p:nvPicPr>
                      <p:cNvPr id="23555" name="Object 8">
                        <a:extLst>
                          <a:ext uri="{FF2B5EF4-FFF2-40B4-BE49-F238E27FC236}">
                            <a16:creationId xmlns:a16="http://schemas.microsoft.com/office/drawing/2014/main" id="{168AA67C-E2D5-42B3-B982-9CFCEC566675}"/>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5B71A7D4-DCC8-4A21-BA80-FF716D2D181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341438"/>
            <a:ext cx="43164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3164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681702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pic>
        <p:nvPicPr>
          <p:cNvPr id="7" name="Picture 24" descr="图片1副本">
            <a:extLst>
              <a:ext uri="{FF2B5EF4-FFF2-40B4-BE49-F238E27FC236}">
                <a16:creationId xmlns:a16="http://schemas.microsoft.com/office/drawing/2014/main" id="{54DB2B6A-1AD3-42FB-A646-E16B7EC73726}"/>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8" name="Object 8">
            <a:extLst>
              <a:ext uri="{FF2B5EF4-FFF2-40B4-BE49-F238E27FC236}">
                <a16:creationId xmlns:a16="http://schemas.microsoft.com/office/drawing/2014/main" id="{82E6447D-FD7F-4811-B046-F08060BD2EE7}"/>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38003" name="Image" r:id="rId4" imgW="11326984" imgH="4571429" progId="">
                  <p:embed/>
                </p:oleObj>
              </mc:Choice>
              <mc:Fallback>
                <p:oleObj name="Image" r:id="rId4" imgW="11326984" imgH="4571429" progId="">
                  <p:embed/>
                  <p:pic>
                    <p:nvPicPr>
                      <p:cNvPr id="24579" name="Object 8">
                        <a:extLst>
                          <a:ext uri="{FF2B5EF4-FFF2-40B4-BE49-F238E27FC236}">
                            <a16:creationId xmlns:a16="http://schemas.microsoft.com/office/drawing/2014/main" id="{D93B5663-2FB1-4DD6-9221-9C7F28F6A59E}"/>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3" descr="E:\MY DOC\北航简介\LOGO\BUAA LOGO.gif">
            <a:extLst>
              <a:ext uri="{FF2B5EF4-FFF2-40B4-BE49-F238E27FC236}">
                <a16:creationId xmlns:a16="http://schemas.microsoft.com/office/drawing/2014/main" id="{E3469701-2C00-4600-91D0-470ADE565D30}"/>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95460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549CC2CF-555D-49C8-A0AA-D364346548FC}"/>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59291183-AAEE-49F8-BCE3-45F315BFC82A}"/>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39027" name="Image" r:id="rId4" imgW="11326984" imgH="4571429" progId="">
                  <p:embed/>
                </p:oleObj>
              </mc:Choice>
              <mc:Fallback>
                <p:oleObj name="Image" r:id="rId4" imgW="11326984" imgH="4571429" progId="">
                  <p:embed/>
                  <p:pic>
                    <p:nvPicPr>
                      <p:cNvPr id="25603" name="Object 8">
                        <a:extLst>
                          <a:ext uri="{FF2B5EF4-FFF2-40B4-BE49-F238E27FC236}">
                            <a16:creationId xmlns:a16="http://schemas.microsoft.com/office/drawing/2014/main" id="{05CD4049-B633-4F7F-B5E0-C7E0346907D2}"/>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F4E1EEF7-1696-43C9-86F2-0B1AD44FFC28}"/>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7276036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Picture 24" descr="图片1副本">
            <a:extLst>
              <a:ext uri="{FF2B5EF4-FFF2-40B4-BE49-F238E27FC236}">
                <a16:creationId xmlns:a16="http://schemas.microsoft.com/office/drawing/2014/main" id="{42F8D961-2F4B-47D5-A69C-36996EAC58F9}"/>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3" name="Object 8">
            <a:extLst>
              <a:ext uri="{FF2B5EF4-FFF2-40B4-BE49-F238E27FC236}">
                <a16:creationId xmlns:a16="http://schemas.microsoft.com/office/drawing/2014/main" id="{D4A35EE5-281C-4BBD-ACAB-3846B4FBE2D3}"/>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0051" name="Image" r:id="rId4" imgW="11326984" imgH="4571429" progId="">
                  <p:embed/>
                </p:oleObj>
              </mc:Choice>
              <mc:Fallback>
                <p:oleObj name="Image" r:id="rId4" imgW="11326984" imgH="4571429" progId="">
                  <p:embed/>
                  <p:pic>
                    <p:nvPicPr>
                      <p:cNvPr id="26627" name="Object 8">
                        <a:extLst>
                          <a:ext uri="{FF2B5EF4-FFF2-40B4-BE49-F238E27FC236}">
                            <a16:creationId xmlns:a16="http://schemas.microsoft.com/office/drawing/2014/main" id="{2BDA2BE4-52C8-4BB4-9928-16EE5C001EAD}"/>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13" descr="E:\MY DOC\北航简介\LOGO\BUAA LOGO.gif">
            <a:extLst>
              <a:ext uri="{FF2B5EF4-FFF2-40B4-BE49-F238E27FC236}">
                <a16:creationId xmlns:a16="http://schemas.microsoft.com/office/drawing/2014/main" id="{492D3921-C8B9-48C8-A5B7-371AE3EDDA26}"/>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95918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5B7066CC-8F6F-4736-A90C-D8AC0AB003AA}"/>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FD246CAE-387D-4E11-8BBC-E7E5B8D7BE84}"/>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22643" name="Image" r:id="rId4" imgW="11326984" imgH="4571429" progId="">
                  <p:embed/>
                </p:oleObj>
              </mc:Choice>
              <mc:Fallback>
                <p:oleObj name="Image" r:id="rId4" imgW="11326984" imgH="4571429" progId="">
                  <p:embed/>
                  <p:pic>
                    <p:nvPicPr>
                      <p:cNvPr id="9219" name="Object 8">
                        <a:extLst>
                          <a:ext uri="{FF2B5EF4-FFF2-40B4-BE49-F238E27FC236}">
                            <a16:creationId xmlns:a16="http://schemas.microsoft.com/office/drawing/2014/main" id="{1B56E5E5-A010-4EEB-A737-4A2EA52382CD}"/>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484C725E-F03C-42A2-B5AE-4AB642E39606}"/>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sz="4000"/>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a:lvl1pPr>
            <a:lvl2pPr>
              <a:defRPr sz="2400"/>
            </a:lvl2pPr>
            <a:lvl3pPr>
              <a:defRPr sz="2400"/>
            </a:lvl3pPr>
            <a:lvl4pPr>
              <a:defRPr sz="2000"/>
            </a:lvl4pPr>
            <a:lvl5pPr>
              <a:defRPr sz="20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5816620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3E3D4989-1153-4235-8238-15B1B66BA60B}"/>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5C83E232-AF7C-4FC6-8AE9-26049E54F86F}"/>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1075" name="Image" r:id="rId4" imgW="11326984" imgH="4571429" progId="">
                  <p:embed/>
                </p:oleObj>
              </mc:Choice>
              <mc:Fallback>
                <p:oleObj name="Image" r:id="rId4" imgW="11326984" imgH="4571429" progId="">
                  <p:embed/>
                  <p:pic>
                    <p:nvPicPr>
                      <p:cNvPr id="27651" name="Object 8">
                        <a:extLst>
                          <a:ext uri="{FF2B5EF4-FFF2-40B4-BE49-F238E27FC236}">
                            <a16:creationId xmlns:a16="http://schemas.microsoft.com/office/drawing/2014/main" id="{4D0866B6-80F1-44A3-A629-45770CF17EF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C06BF347-C000-4453-8FA1-6650B4FC953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55254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9FFC52A5-D615-4FE7-BEBB-35F9F16D878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E6B4B408-BFC8-4076-95D9-551703FDE3D6}"/>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2099" name="Image" r:id="rId4" imgW="11326984" imgH="4571429" progId="">
                  <p:embed/>
                </p:oleObj>
              </mc:Choice>
              <mc:Fallback>
                <p:oleObj name="Image" r:id="rId4" imgW="11326984" imgH="4571429" progId="">
                  <p:embed/>
                  <p:pic>
                    <p:nvPicPr>
                      <p:cNvPr id="28675" name="Object 8">
                        <a:extLst>
                          <a:ext uri="{FF2B5EF4-FFF2-40B4-BE49-F238E27FC236}">
                            <a16:creationId xmlns:a16="http://schemas.microsoft.com/office/drawing/2014/main" id="{5D53A054-285D-4C48-ABA9-D71959F222E0}"/>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F9BF61C1-FF6A-42B0-BD75-077B36879C9E}"/>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7864227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FBF9112C-4F83-4633-A9F8-9B3A358DC846}"/>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124BFA59-F409-49BB-BE44-9F553EF750E4}"/>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3123" name="Image" r:id="rId4" imgW="11326984" imgH="4571429" progId="">
                  <p:embed/>
                </p:oleObj>
              </mc:Choice>
              <mc:Fallback>
                <p:oleObj name="Image" r:id="rId4" imgW="11326984" imgH="4571429" progId="">
                  <p:embed/>
                  <p:pic>
                    <p:nvPicPr>
                      <p:cNvPr id="29699" name="Object 8">
                        <a:extLst>
                          <a:ext uri="{FF2B5EF4-FFF2-40B4-BE49-F238E27FC236}">
                            <a16:creationId xmlns:a16="http://schemas.microsoft.com/office/drawing/2014/main" id="{C1297A38-9A0B-4A21-A929-2046986B7A44}"/>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22F56987-568C-4695-B826-74376646772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329865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22D70257-0793-44A6-B4E4-9B2049D2796F}"/>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21592EBA-6FE0-4740-B53A-0746181F34E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4147" name="Image" r:id="rId4" imgW="11326984" imgH="4571429" progId="">
                  <p:embed/>
                </p:oleObj>
              </mc:Choice>
              <mc:Fallback>
                <p:oleObj name="Image" r:id="rId4" imgW="11326984" imgH="4571429" progId="">
                  <p:embed/>
                  <p:pic>
                    <p:nvPicPr>
                      <p:cNvPr id="30723" name="Object 8">
                        <a:extLst>
                          <a:ext uri="{FF2B5EF4-FFF2-40B4-BE49-F238E27FC236}">
                            <a16:creationId xmlns:a16="http://schemas.microsoft.com/office/drawing/2014/main" id="{89F3B57B-BA1A-4320-89E8-3AC53F3CF56A}"/>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087AD511-340A-4416-A223-DE32859DFED2}"/>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769100" y="44450"/>
            <a:ext cx="2222500" cy="6553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8425" y="44450"/>
            <a:ext cx="6518275" cy="6553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350628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F58FD841-8176-4669-9E22-3E05E54B1C46}"/>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C4636D20-8D3B-45BC-B1B3-1A39AC8354B7}"/>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5171" name="Image" r:id="rId4" imgW="11326984" imgH="4571429" progId="">
                  <p:embed/>
                </p:oleObj>
              </mc:Choice>
              <mc:Fallback>
                <p:oleObj name="Image" r:id="rId4" imgW="11326984" imgH="4571429" progId="">
                  <p:embed/>
                  <p:pic>
                    <p:nvPicPr>
                      <p:cNvPr id="31747" name="Object 8">
                        <a:extLst>
                          <a:ext uri="{FF2B5EF4-FFF2-40B4-BE49-F238E27FC236}">
                            <a16:creationId xmlns:a16="http://schemas.microsoft.com/office/drawing/2014/main" id="{078F97D0-F5C5-4A63-BDFA-BC604B862F08}"/>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8BA3850B-FB0C-4798-97E5-8AD64E2D756F}"/>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98425" y="44450"/>
            <a:ext cx="8893175" cy="6553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602930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874B8BD5-8A1E-49AB-B60C-C2823B4D2A82}"/>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37BA727E-F15A-4438-B35B-B9FE44AA7D89}"/>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6195" name="Image" r:id="rId4" imgW="11326984" imgH="4571429" progId="">
                  <p:embed/>
                </p:oleObj>
              </mc:Choice>
              <mc:Fallback>
                <p:oleObj name="Image" r:id="rId4" imgW="11326984" imgH="4571429" progId="">
                  <p:embed/>
                  <p:pic>
                    <p:nvPicPr>
                      <p:cNvPr id="32771" name="Object 8">
                        <a:extLst>
                          <a:ext uri="{FF2B5EF4-FFF2-40B4-BE49-F238E27FC236}">
                            <a16:creationId xmlns:a16="http://schemas.microsoft.com/office/drawing/2014/main" id="{2CA81035-E7F1-490C-97E5-BCACFAD1A282}"/>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303A3178-74CE-41C5-AACE-D81FEA912174}"/>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56250858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3E71F31A-76C8-45E0-8EEA-85D12A0AF135}"/>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137B9C54-BF26-4644-B2E3-2802E560EEC7}"/>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7219" name="Image" r:id="rId4" imgW="11326984" imgH="4571429" progId="">
                  <p:embed/>
                </p:oleObj>
              </mc:Choice>
              <mc:Fallback>
                <p:oleObj name="Image" r:id="rId4" imgW="11326984" imgH="4571429" progId="">
                  <p:embed/>
                  <p:pic>
                    <p:nvPicPr>
                      <p:cNvPr id="33795" name="Object 8">
                        <a:extLst>
                          <a:ext uri="{FF2B5EF4-FFF2-40B4-BE49-F238E27FC236}">
                            <a16:creationId xmlns:a16="http://schemas.microsoft.com/office/drawing/2014/main" id="{2758A2E3-55D1-4B1C-9EE2-654FB3CB6DA3}"/>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4AA338A4-5CD8-4284-B825-1FB3AB484583}"/>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sz="4000"/>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a:lvl1pPr>
            <a:lvl2pPr>
              <a:defRPr sz="2400"/>
            </a:lvl2pPr>
            <a:lvl3pPr>
              <a:defRPr sz="2400"/>
            </a:lvl3pPr>
            <a:lvl4pPr>
              <a:defRPr sz="2000"/>
            </a:lvl4pPr>
            <a:lvl5pPr>
              <a:defRPr sz="20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210175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0D029C35-BB76-4B51-A438-4EC6742FC638}"/>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D40EB278-2052-4495-BA0E-6F9F2A553381}"/>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8243" name="Image" r:id="rId4" imgW="11326984" imgH="4571429" progId="">
                  <p:embed/>
                </p:oleObj>
              </mc:Choice>
              <mc:Fallback>
                <p:oleObj name="Image" r:id="rId4" imgW="11326984" imgH="4571429" progId="">
                  <p:embed/>
                  <p:pic>
                    <p:nvPicPr>
                      <p:cNvPr id="34819" name="Object 8">
                        <a:extLst>
                          <a:ext uri="{FF2B5EF4-FFF2-40B4-BE49-F238E27FC236}">
                            <a16:creationId xmlns:a16="http://schemas.microsoft.com/office/drawing/2014/main" id="{C39B29C1-26A2-4543-9667-C92A35929511}"/>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D5CD32B9-EE26-4782-AA4D-C8B3F776B9FC}"/>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2968815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C1A25F2C-246C-4B9C-89F7-76A929DDFA7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2C4926B4-038A-4B20-8D03-56EA9BF8CB75}"/>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9267" name="Image" r:id="rId4" imgW="11326984" imgH="4571429" progId="">
                  <p:embed/>
                </p:oleObj>
              </mc:Choice>
              <mc:Fallback>
                <p:oleObj name="Image" r:id="rId4" imgW="11326984" imgH="4571429" progId="">
                  <p:embed/>
                  <p:pic>
                    <p:nvPicPr>
                      <p:cNvPr id="35843" name="Object 8">
                        <a:extLst>
                          <a:ext uri="{FF2B5EF4-FFF2-40B4-BE49-F238E27FC236}">
                            <a16:creationId xmlns:a16="http://schemas.microsoft.com/office/drawing/2014/main" id="{BB2BF8DF-1DC6-4DAF-8E88-672609F28B9D}"/>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D49FF094-9D71-4A1A-ACD1-645EFCBA0DA9}"/>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341438"/>
            <a:ext cx="43164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3164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20215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pic>
        <p:nvPicPr>
          <p:cNvPr id="7" name="Picture 24" descr="图片1副本">
            <a:extLst>
              <a:ext uri="{FF2B5EF4-FFF2-40B4-BE49-F238E27FC236}">
                <a16:creationId xmlns:a16="http://schemas.microsoft.com/office/drawing/2014/main" id="{980DAC00-3610-43A9-898A-085DF29015EA}"/>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8" name="Object 8">
            <a:extLst>
              <a:ext uri="{FF2B5EF4-FFF2-40B4-BE49-F238E27FC236}">
                <a16:creationId xmlns:a16="http://schemas.microsoft.com/office/drawing/2014/main" id="{045FCBF9-105B-493F-BBA2-015580D175C6}"/>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0291" name="Image" r:id="rId4" imgW="11326984" imgH="4571429" progId="">
                  <p:embed/>
                </p:oleObj>
              </mc:Choice>
              <mc:Fallback>
                <p:oleObj name="Image" r:id="rId4" imgW="11326984" imgH="4571429" progId="">
                  <p:embed/>
                  <p:pic>
                    <p:nvPicPr>
                      <p:cNvPr id="36867" name="Object 8">
                        <a:extLst>
                          <a:ext uri="{FF2B5EF4-FFF2-40B4-BE49-F238E27FC236}">
                            <a16:creationId xmlns:a16="http://schemas.microsoft.com/office/drawing/2014/main" id="{05594A55-AAC0-41F1-836A-720C9DA7E591}"/>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3" descr="E:\MY DOC\北航简介\LOGO\BUAA LOGO.gif">
            <a:extLst>
              <a:ext uri="{FF2B5EF4-FFF2-40B4-BE49-F238E27FC236}">
                <a16:creationId xmlns:a16="http://schemas.microsoft.com/office/drawing/2014/main" id="{A55C39A4-C0BE-46E9-868A-5DBE798CF9AF}"/>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98959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BA93C8F8-EA43-4409-AEC3-CFE1673D01F2}"/>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EFA5304B-24AC-45EF-9051-2918766A751A}"/>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23667" name="Image" r:id="rId4" imgW="11326984" imgH="4571429" progId="">
                  <p:embed/>
                </p:oleObj>
              </mc:Choice>
              <mc:Fallback>
                <p:oleObj name="Image" r:id="rId4" imgW="11326984" imgH="4571429" progId="">
                  <p:embed/>
                  <p:pic>
                    <p:nvPicPr>
                      <p:cNvPr id="10243" name="Object 8">
                        <a:extLst>
                          <a:ext uri="{FF2B5EF4-FFF2-40B4-BE49-F238E27FC236}">
                            <a16:creationId xmlns:a16="http://schemas.microsoft.com/office/drawing/2014/main" id="{0B0E4E33-7C16-407E-B91E-50A91D6590B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2D4E6616-23F3-4296-8755-686E79B09D02}"/>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5401544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28B58044-B3F1-4CCA-B8EA-D61CAE0E8487}"/>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E9EDD21E-DCAD-4FF2-871E-82DFE7320280}"/>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1315" name="Image" r:id="rId4" imgW="11326984" imgH="4571429" progId="">
                  <p:embed/>
                </p:oleObj>
              </mc:Choice>
              <mc:Fallback>
                <p:oleObj name="Image" r:id="rId4" imgW="11326984" imgH="4571429" progId="">
                  <p:embed/>
                  <p:pic>
                    <p:nvPicPr>
                      <p:cNvPr id="37891" name="Object 8">
                        <a:extLst>
                          <a:ext uri="{FF2B5EF4-FFF2-40B4-BE49-F238E27FC236}">
                            <a16:creationId xmlns:a16="http://schemas.microsoft.com/office/drawing/2014/main" id="{202112EE-A071-430E-97D5-15779344FE18}"/>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0100D114-8425-459B-AC73-7A6C7143CC88}"/>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020471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Picture 24" descr="图片1副本">
            <a:extLst>
              <a:ext uri="{FF2B5EF4-FFF2-40B4-BE49-F238E27FC236}">
                <a16:creationId xmlns:a16="http://schemas.microsoft.com/office/drawing/2014/main" id="{93E25807-A163-4696-A5FA-B15CC6EE4AF5}"/>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3" name="Object 8">
            <a:extLst>
              <a:ext uri="{FF2B5EF4-FFF2-40B4-BE49-F238E27FC236}">
                <a16:creationId xmlns:a16="http://schemas.microsoft.com/office/drawing/2014/main" id="{08553A49-326A-4076-929A-0AD3A0962FD1}"/>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2339" name="Image" r:id="rId4" imgW="11326984" imgH="4571429" progId="">
                  <p:embed/>
                </p:oleObj>
              </mc:Choice>
              <mc:Fallback>
                <p:oleObj name="Image" r:id="rId4" imgW="11326984" imgH="4571429" progId="">
                  <p:embed/>
                  <p:pic>
                    <p:nvPicPr>
                      <p:cNvPr id="38915" name="Object 8">
                        <a:extLst>
                          <a:ext uri="{FF2B5EF4-FFF2-40B4-BE49-F238E27FC236}">
                            <a16:creationId xmlns:a16="http://schemas.microsoft.com/office/drawing/2014/main" id="{3F05D3DD-CD1A-4F9F-B96D-8B8CFBA4C401}"/>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13" descr="E:\MY DOC\北航简介\LOGO\BUAA LOGO.gif">
            <a:extLst>
              <a:ext uri="{FF2B5EF4-FFF2-40B4-BE49-F238E27FC236}">
                <a16:creationId xmlns:a16="http://schemas.microsoft.com/office/drawing/2014/main" id="{5EBDC6DF-585D-4791-A6ED-4D54FEFEA8E2}"/>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54936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BA78A648-B097-4B66-9CF6-A88667DDDA1B}"/>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8AB6061C-4D91-480A-9EC0-BC383D35B6D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3363" name="Image" r:id="rId4" imgW="11326984" imgH="4571429" progId="">
                  <p:embed/>
                </p:oleObj>
              </mc:Choice>
              <mc:Fallback>
                <p:oleObj name="Image" r:id="rId4" imgW="11326984" imgH="4571429" progId="">
                  <p:embed/>
                  <p:pic>
                    <p:nvPicPr>
                      <p:cNvPr id="39939" name="Object 8">
                        <a:extLst>
                          <a:ext uri="{FF2B5EF4-FFF2-40B4-BE49-F238E27FC236}">
                            <a16:creationId xmlns:a16="http://schemas.microsoft.com/office/drawing/2014/main" id="{983B32FA-01ED-4E42-81E3-5D3FBFBF043F}"/>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CB965FBE-4761-43EE-A8BA-129D1FCF3D06}"/>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262790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E37AAFD8-3A0A-4A8E-9A01-E3011B0F8B00}"/>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EB05CBAA-8D53-4A78-ACED-D2BCB9053258}"/>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4387" name="Image" r:id="rId4" imgW="11326984" imgH="4571429" progId="">
                  <p:embed/>
                </p:oleObj>
              </mc:Choice>
              <mc:Fallback>
                <p:oleObj name="Image" r:id="rId4" imgW="11326984" imgH="4571429" progId="">
                  <p:embed/>
                  <p:pic>
                    <p:nvPicPr>
                      <p:cNvPr id="40963" name="Object 8">
                        <a:extLst>
                          <a:ext uri="{FF2B5EF4-FFF2-40B4-BE49-F238E27FC236}">
                            <a16:creationId xmlns:a16="http://schemas.microsoft.com/office/drawing/2014/main" id="{C38D44A3-D83F-4990-AA8A-C87619D7C3F9}"/>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A2123006-06FE-4698-A0CB-A15DDDDE5CFC}"/>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62530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903FBDBE-B048-4118-A479-9817E64F8468}"/>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FFAEB8EC-B4A2-4BBD-8A34-479AF7D31B45}"/>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5411" name="Image" r:id="rId4" imgW="11326984" imgH="4571429" progId="">
                  <p:embed/>
                </p:oleObj>
              </mc:Choice>
              <mc:Fallback>
                <p:oleObj name="Image" r:id="rId4" imgW="11326984" imgH="4571429" progId="">
                  <p:embed/>
                  <p:pic>
                    <p:nvPicPr>
                      <p:cNvPr id="41987" name="Object 8">
                        <a:extLst>
                          <a:ext uri="{FF2B5EF4-FFF2-40B4-BE49-F238E27FC236}">
                            <a16:creationId xmlns:a16="http://schemas.microsoft.com/office/drawing/2014/main" id="{9D3D4A9E-D516-4C33-BE52-C7D240D2B314}"/>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BE0D455E-EF47-47DB-9E2F-C09EE40AA3FB}"/>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494894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53A697AC-31FD-4FD8-97AF-527B7353A7F7}"/>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A7DDF4FC-E5DB-4809-B077-0B319F6D60E4}"/>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6435" name="Image" r:id="rId4" imgW="11326984" imgH="4571429" progId="">
                  <p:embed/>
                </p:oleObj>
              </mc:Choice>
              <mc:Fallback>
                <p:oleObj name="Image" r:id="rId4" imgW="11326984" imgH="4571429" progId="">
                  <p:embed/>
                  <p:pic>
                    <p:nvPicPr>
                      <p:cNvPr id="43011" name="Object 8">
                        <a:extLst>
                          <a:ext uri="{FF2B5EF4-FFF2-40B4-BE49-F238E27FC236}">
                            <a16:creationId xmlns:a16="http://schemas.microsoft.com/office/drawing/2014/main" id="{3B216C70-AC1C-490D-AADD-CA6D7EDC3F3C}"/>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126C843E-4DBE-46CF-844B-D70D41DC575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769100" y="44450"/>
            <a:ext cx="2222500" cy="6553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8425" y="44450"/>
            <a:ext cx="6518275" cy="6553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535361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CF614DFE-1BEB-4FB5-8685-E4D554F639CC}"/>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5507E0F8-4766-4D9A-8D07-4D911F71FD09}"/>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7459" name="Image" r:id="rId4" imgW="11326984" imgH="4571429" progId="">
                  <p:embed/>
                </p:oleObj>
              </mc:Choice>
              <mc:Fallback>
                <p:oleObj name="Image" r:id="rId4" imgW="11326984" imgH="4571429" progId="">
                  <p:embed/>
                  <p:pic>
                    <p:nvPicPr>
                      <p:cNvPr id="44035" name="Object 8">
                        <a:extLst>
                          <a:ext uri="{FF2B5EF4-FFF2-40B4-BE49-F238E27FC236}">
                            <a16:creationId xmlns:a16="http://schemas.microsoft.com/office/drawing/2014/main" id="{46BB04D4-22E9-4486-81D7-E6C0EE585CC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EC837B46-3AE2-485F-97FA-A94C8B00DC39}"/>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98425" y="44450"/>
            <a:ext cx="8893175" cy="6553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309442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AE6FF9ED-F918-4FAD-B7A3-12635E2E5DEF}"/>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2B16AED3-59BF-4597-AC9B-A75DB1DB0D1F}"/>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8483" name="Image" r:id="rId4" imgW="11326984" imgH="4571429" progId="">
                  <p:embed/>
                </p:oleObj>
              </mc:Choice>
              <mc:Fallback>
                <p:oleObj name="Image" r:id="rId4" imgW="11326984" imgH="4571429" progId="">
                  <p:embed/>
                  <p:pic>
                    <p:nvPicPr>
                      <p:cNvPr id="45059" name="Object 8">
                        <a:extLst>
                          <a:ext uri="{FF2B5EF4-FFF2-40B4-BE49-F238E27FC236}">
                            <a16:creationId xmlns:a16="http://schemas.microsoft.com/office/drawing/2014/main" id="{AB1EB9F5-7DAB-437B-AB0D-62C8A48BC3D4}"/>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DD31EB02-C44F-4518-BAC0-F042E7877902}"/>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862571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2A5EFAD9-7CC9-45E7-916F-78B91651940B}"/>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089A1217-7C26-4C08-8AA7-2BBDF66F6127}"/>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59507" name="Image" r:id="rId4" imgW="11326984" imgH="4571429" progId="">
                  <p:embed/>
                </p:oleObj>
              </mc:Choice>
              <mc:Fallback>
                <p:oleObj name="Image" r:id="rId4" imgW="11326984" imgH="4571429" progId="">
                  <p:embed/>
                  <p:pic>
                    <p:nvPicPr>
                      <p:cNvPr id="46083" name="Object 8">
                        <a:extLst>
                          <a:ext uri="{FF2B5EF4-FFF2-40B4-BE49-F238E27FC236}">
                            <a16:creationId xmlns:a16="http://schemas.microsoft.com/office/drawing/2014/main" id="{995CD925-E226-4CAF-B637-7F92911C824C}"/>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C93204F1-691C-4FCC-93AB-D35354445169}"/>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sz="4000"/>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a:lvl1pPr>
            <a:lvl2pPr>
              <a:defRPr sz="2400"/>
            </a:lvl2pPr>
            <a:lvl3pPr>
              <a:defRPr sz="2400"/>
            </a:lvl3pPr>
            <a:lvl4pPr>
              <a:defRPr sz="2000"/>
            </a:lvl4pPr>
            <a:lvl5pPr>
              <a:defRPr sz="20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5508676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68064501-6015-4C95-8681-DD364EFB445D}"/>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18982D45-8AED-45AE-BE1F-FEFB7479E8C8}"/>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0531" name="Image" r:id="rId4" imgW="11326984" imgH="4571429" progId="">
                  <p:embed/>
                </p:oleObj>
              </mc:Choice>
              <mc:Fallback>
                <p:oleObj name="Image" r:id="rId4" imgW="11326984" imgH="4571429" progId="">
                  <p:embed/>
                  <p:pic>
                    <p:nvPicPr>
                      <p:cNvPr id="47107" name="Object 8">
                        <a:extLst>
                          <a:ext uri="{FF2B5EF4-FFF2-40B4-BE49-F238E27FC236}">
                            <a16:creationId xmlns:a16="http://schemas.microsoft.com/office/drawing/2014/main" id="{E866BCDD-7555-42CD-BFED-4874994C7DC1}"/>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D1CC0BB6-9C98-49DB-87E5-3AA446F6F4DA}"/>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1546805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52BDE276-9F5F-4592-B017-1EAE2F14432D}"/>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4BA6C6B6-48D2-49A5-B836-BE8B3B58E427}"/>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24691" name="Image" r:id="rId4" imgW="11326984" imgH="4571429" progId="">
                  <p:embed/>
                </p:oleObj>
              </mc:Choice>
              <mc:Fallback>
                <p:oleObj name="Image" r:id="rId4" imgW="11326984" imgH="4571429" progId="">
                  <p:embed/>
                  <p:pic>
                    <p:nvPicPr>
                      <p:cNvPr id="11267" name="Object 8">
                        <a:extLst>
                          <a:ext uri="{FF2B5EF4-FFF2-40B4-BE49-F238E27FC236}">
                            <a16:creationId xmlns:a16="http://schemas.microsoft.com/office/drawing/2014/main" id="{25ECC669-4FE5-4922-8BE8-DAD21930E04A}"/>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5F7BB5D5-041A-4745-B611-DBB47C8F17FE}"/>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341438"/>
            <a:ext cx="43164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3164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6851873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AFCC8895-F3BB-43E7-AC93-EA1F148E459F}"/>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9BE3E500-2E78-49E6-A1D1-5B4130428E5A}"/>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1555" name="Image" r:id="rId4" imgW="11326984" imgH="4571429" progId="">
                  <p:embed/>
                </p:oleObj>
              </mc:Choice>
              <mc:Fallback>
                <p:oleObj name="Image" r:id="rId4" imgW="11326984" imgH="4571429" progId="">
                  <p:embed/>
                  <p:pic>
                    <p:nvPicPr>
                      <p:cNvPr id="48131" name="Object 8">
                        <a:extLst>
                          <a:ext uri="{FF2B5EF4-FFF2-40B4-BE49-F238E27FC236}">
                            <a16:creationId xmlns:a16="http://schemas.microsoft.com/office/drawing/2014/main" id="{A94F86C8-E437-48A5-8EBC-B474AA585A9A}"/>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A5B57D52-D2DA-44AC-A837-41E4BB6EAB09}"/>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341438"/>
            <a:ext cx="43164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3164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16567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pic>
        <p:nvPicPr>
          <p:cNvPr id="7" name="Picture 24" descr="图片1副本">
            <a:extLst>
              <a:ext uri="{FF2B5EF4-FFF2-40B4-BE49-F238E27FC236}">
                <a16:creationId xmlns:a16="http://schemas.microsoft.com/office/drawing/2014/main" id="{40F191E8-CEAD-4415-8E2F-26DBF84FEEFD}"/>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8" name="Object 8">
            <a:extLst>
              <a:ext uri="{FF2B5EF4-FFF2-40B4-BE49-F238E27FC236}">
                <a16:creationId xmlns:a16="http://schemas.microsoft.com/office/drawing/2014/main" id="{8ECB7FCF-0BE8-4170-9161-0A4FB50A4185}"/>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2579" name="Image" r:id="rId4" imgW="11326984" imgH="4571429" progId="">
                  <p:embed/>
                </p:oleObj>
              </mc:Choice>
              <mc:Fallback>
                <p:oleObj name="Image" r:id="rId4" imgW="11326984" imgH="4571429" progId="">
                  <p:embed/>
                  <p:pic>
                    <p:nvPicPr>
                      <p:cNvPr id="49155" name="Object 8">
                        <a:extLst>
                          <a:ext uri="{FF2B5EF4-FFF2-40B4-BE49-F238E27FC236}">
                            <a16:creationId xmlns:a16="http://schemas.microsoft.com/office/drawing/2014/main" id="{0DF2E956-A456-404A-AB05-01C1B36E9CCC}"/>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3" descr="E:\MY DOC\北航简介\LOGO\BUAA LOGO.gif">
            <a:extLst>
              <a:ext uri="{FF2B5EF4-FFF2-40B4-BE49-F238E27FC236}">
                <a16:creationId xmlns:a16="http://schemas.microsoft.com/office/drawing/2014/main" id="{86A53D2D-5116-4B96-B531-4BE696D44A2F}"/>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883486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82E3411D-4FEF-45A8-8D7D-890F26DB019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71566DFD-9C43-4F19-83E5-E0EE484868EF}"/>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3603" name="Image" r:id="rId4" imgW="11326984" imgH="4571429" progId="">
                  <p:embed/>
                </p:oleObj>
              </mc:Choice>
              <mc:Fallback>
                <p:oleObj name="Image" r:id="rId4" imgW="11326984" imgH="4571429" progId="">
                  <p:embed/>
                  <p:pic>
                    <p:nvPicPr>
                      <p:cNvPr id="50179" name="Object 8">
                        <a:extLst>
                          <a:ext uri="{FF2B5EF4-FFF2-40B4-BE49-F238E27FC236}">
                            <a16:creationId xmlns:a16="http://schemas.microsoft.com/office/drawing/2014/main" id="{D1707714-58BE-4B4B-9CBF-5A961F94E16F}"/>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0DACF8C9-0951-4610-888D-184C4DF0B5C7}"/>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2695100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Picture 24" descr="图片1副本">
            <a:extLst>
              <a:ext uri="{FF2B5EF4-FFF2-40B4-BE49-F238E27FC236}">
                <a16:creationId xmlns:a16="http://schemas.microsoft.com/office/drawing/2014/main" id="{40702072-D46C-431E-A2FD-395DDAB46B6D}"/>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3" name="Object 8">
            <a:extLst>
              <a:ext uri="{FF2B5EF4-FFF2-40B4-BE49-F238E27FC236}">
                <a16:creationId xmlns:a16="http://schemas.microsoft.com/office/drawing/2014/main" id="{1CB64BCD-C89E-44A7-859E-80DAF3806C8D}"/>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4627" name="Image" r:id="rId4" imgW="11326984" imgH="4571429" progId="">
                  <p:embed/>
                </p:oleObj>
              </mc:Choice>
              <mc:Fallback>
                <p:oleObj name="Image" r:id="rId4" imgW="11326984" imgH="4571429" progId="">
                  <p:embed/>
                  <p:pic>
                    <p:nvPicPr>
                      <p:cNvPr id="51203" name="Object 8">
                        <a:extLst>
                          <a:ext uri="{FF2B5EF4-FFF2-40B4-BE49-F238E27FC236}">
                            <a16:creationId xmlns:a16="http://schemas.microsoft.com/office/drawing/2014/main" id="{33E777AE-3F71-4EBD-BF6D-A0FA46F23D79}"/>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13" descr="E:\MY DOC\北航简介\LOGO\BUAA LOGO.gif">
            <a:extLst>
              <a:ext uri="{FF2B5EF4-FFF2-40B4-BE49-F238E27FC236}">
                <a16:creationId xmlns:a16="http://schemas.microsoft.com/office/drawing/2014/main" id="{2AB177E8-04A1-48FC-BE48-5735F1A6E5C6}"/>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2919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1EB0D355-CDEC-4642-9A0A-DAB24D486746}"/>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3CCC4B53-E90B-4A36-9623-8453FD6F25B5}"/>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5651" name="Image" r:id="rId4" imgW="11326984" imgH="4571429" progId="">
                  <p:embed/>
                </p:oleObj>
              </mc:Choice>
              <mc:Fallback>
                <p:oleObj name="Image" r:id="rId4" imgW="11326984" imgH="4571429" progId="">
                  <p:embed/>
                  <p:pic>
                    <p:nvPicPr>
                      <p:cNvPr id="52227" name="Object 8">
                        <a:extLst>
                          <a:ext uri="{FF2B5EF4-FFF2-40B4-BE49-F238E27FC236}">
                            <a16:creationId xmlns:a16="http://schemas.microsoft.com/office/drawing/2014/main" id="{5158F21F-D5ED-43C0-9F55-102CBF026AD7}"/>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1183146C-15F6-44E9-B996-57F24499FF52}"/>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1848164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9FA5E94D-671E-4442-A3FA-A7309573348D}"/>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5568A1DA-B210-4E13-94C2-7912755D64F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6675" name="Image" r:id="rId4" imgW="11326984" imgH="4571429" progId="">
                  <p:embed/>
                </p:oleObj>
              </mc:Choice>
              <mc:Fallback>
                <p:oleObj name="Image" r:id="rId4" imgW="11326984" imgH="4571429" progId="">
                  <p:embed/>
                  <p:pic>
                    <p:nvPicPr>
                      <p:cNvPr id="53251" name="Object 8">
                        <a:extLst>
                          <a:ext uri="{FF2B5EF4-FFF2-40B4-BE49-F238E27FC236}">
                            <a16:creationId xmlns:a16="http://schemas.microsoft.com/office/drawing/2014/main" id="{524B9468-87B7-4513-914A-B29AF38D91C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675AB455-6D1C-4444-A56B-0C3207A9BFD1}"/>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648592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AF298CF6-7A75-4CDF-98DC-BB60E5B95EDE}"/>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C31A417F-BFAC-4B4B-84B0-E485B77F2778}"/>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7699" name="Image" r:id="rId4" imgW="11326984" imgH="4571429" progId="">
                  <p:embed/>
                </p:oleObj>
              </mc:Choice>
              <mc:Fallback>
                <p:oleObj name="Image" r:id="rId4" imgW="11326984" imgH="4571429" progId="">
                  <p:embed/>
                  <p:pic>
                    <p:nvPicPr>
                      <p:cNvPr id="54275" name="Object 8">
                        <a:extLst>
                          <a:ext uri="{FF2B5EF4-FFF2-40B4-BE49-F238E27FC236}">
                            <a16:creationId xmlns:a16="http://schemas.microsoft.com/office/drawing/2014/main" id="{F3065583-174F-4F9D-8F95-DEC7459321AE}"/>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B53F68B1-63CF-424D-A4EB-CD747E47104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741141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A6D63030-8E24-453C-9411-A30DD386442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CCB95612-B8E2-4A26-9E9A-2589A54ADFE8}"/>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8723" name="Image" r:id="rId4" imgW="11326984" imgH="4571429" progId="">
                  <p:embed/>
                </p:oleObj>
              </mc:Choice>
              <mc:Fallback>
                <p:oleObj name="Image" r:id="rId4" imgW="11326984" imgH="4571429" progId="">
                  <p:embed/>
                  <p:pic>
                    <p:nvPicPr>
                      <p:cNvPr id="55299" name="Object 8">
                        <a:extLst>
                          <a:ext uri="{FF2B5EF4-FFF2-40B4-BE49-F238E27FC236}">
                            <a16:creationId xmlns:a16="http://schemas.microsoft.com/office/drawing/2014/main" id="{2D1B2CE0-2B9D-41DC-AD93-7E507769E7D3}"/>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962BB8AC-9040-4182-904E-5FBA82BBBB5F}"/>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769100" y="44450"/>
            <a:ext cx="2222500" cy="6553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8425" y="44450"/>
            <a:ext cx="6518275" cy="6553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96610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001A22FB-E95A-475B-9B42-57F0D26D5D33}"/>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39A901C2-5A48-4D49-B3DA-44737D2BE4F0}"/>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69747" name="Image" r:id="rId4" imgW="11326984" imgH="4571429" progId="">
                  <p:embed/>
                </p:oleObj>
              </mc:Choice>
              <mc:Fallback>
                <p:oleObj name="Image" r:id="rId4" imgW="11326984" imgH="4571429" progId="">
                  <p:embed/>
                  <p:pic>
                    <p:nvPicPr>
                      <p:cNvPr id="56323" name="Object 8">
                        <a:extLst>
                          <a:ext uri="{FF2B5EF4-FFF2-40B4-BE49-F238E27FC236}">
                            <a16:creationId xmlns:a16="http://schemas.microsoft.com/office/drawing/2014/main" id="{FD2D0C03-CC0B-4051-82E5-68F77A5CA6E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0A7B55DA-5772-467B-A76F-D2E54C94AA70}"/>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98425" y="44450"/>
            <a:ext cx="8893175" cy="6553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384438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010378D3-35F4-4129-A76D-D5CEB6EB562E}"/>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0E552A59-C81F-434D-AEF3-4D8207457BE6}"/>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0771" name="Image" r:id="rId4" imgW="11326984" imgH="4571429" progId="">
                  <p:embed/>
                </p:oleObj>
              </mc:Choice>
              <mc:Fallback>
                <p:oleObj name="Image" r:id="rId4" imgW="11326984" imgH="4571429" progId="">
                  <p:embed/>
                  <p:pic>
                    <p:nvPicPr>
                      <p:cNvPr id="57347" name="Object 8">
                        <a:extLst>
                          <a:ext uri="{FF2B5EF4-FFF2-40B4-BE49-F238E27FC236}">
                            <a16:creationId xmlns:a16="http://schemas.microsoft.com/office/drawing/2014/main" id="{3BCE3278-9448-47B1-B186-86C616380B8B}"/>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730B1B15-BD11-4E58-997F-4B59B2AF8A5F}"/>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9197684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pic>
        <p:nvPicPr>
          <p:cNvPr id="7" name="Picture 24" descr="图片1副本">
            <a:extLst>
              <a:ext uri="{FF2B5EF4-FFF2-40B4-BE49-F238E27FC236}">
                <a16:creationId xmlns:a16="http://schemas.microsoft.com/office/drawing/2014/main" id="{7105A5E2-2D3C-46B4-9287-A2F578286E69}"/>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8" name="Object 8">
            <a:extLst>
              <a:ext uri="{FF2B5EF4-FFF2-40B4-BE49-F238E27FC236}">
                <a16:creationId xmlns:a16="http://schemas.microsoft.com/office/drawing/2014/main" id="{638A730B-EEDB-4377-9C16-B7461BD3B9F5}"/>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25715" name="Image" r:id="rId4" imgW="11326984" imgH="4571429" progId="">
                  <p:embed/>
                </p:oleObj>
              </mc:Choice>
              <mc:Fallback>
                <p:oleObj name="Image" r:id="rId4" imgW="11326984" imgH="4571429" progId="">
                  <p:embed/>
                  <p:pic>
                    <p:nvPicPr>
                      <p:cNvPr id="12291" name="Object 8">
                        <a:extLst>
                          <a:ext uri="{FF2B5EF4-FFF2-40B4-BE49-F238E27FC236}">
                            <a16:creationId xmlns:a16="http://schemas.microsoft.com/office/drawing/2014/main" id="{A2E3EFF1-05A8-44EE-9ADC-AE851479DADB}"/>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3" descr="E:\MY DOC\北航简介\LOGO\BUAA LOGO.gif">
            <a:extLst>
              <a:ext uri="{FF2B5EF4-FFF2-40B4-BE49-F238E27FC236}">
                <a16:creationId xmlns:a16="http://schemas.microsoft.com/office/drawing/2014/main" id="{15D2D4C7-EEEF-42CA-BFD4-59D07B38FE21}"/>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723981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7F9A49CC-6A99-4E7C-811D-F8476FEAEAC8}"/>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4C372B23-2AC0-4CD4-B11D-93FD40FA5148}"/>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1795" name="Image" r:id="rId4" imgW="11326984" imgH="4571429" progId="">
                  <p:embed/>
                </p:oleObj>
              </mc:Choice>
              <mc:Fallback>
                <p:oleObj name="Image" r:id="rId4" imgW="11326984" imgH="4571429" progId="">
                  <p:embed/>
                  <p:pic>
                    <p:nvPicPr>
                      <p:cNvPr id="58371" name="Object 8">
                        <a:extLst>
                          <a:ext uri="{FF2B5EF4-FFF2-40B4-BE49-F238E27FC236}">
                            <a16:creationId xmlns:a16="http://schemas.microsoft.com/office/drawing/2014/main" id="{B1A2C1B4-E2DC-4940-8F19-8B3314C203CE}"/>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A1CCDFC3-49A4-4167-90EB-E912C86C3028}"/>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sz="4000"/>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a:lvl1pPr>
            <a:lvl2pPr>
              <a:defRPr sz="2400"/>
            </a:lvl2pPr>
            <a:lvl3pPr>
              <a:defRPr sz="2400"/>
            </a:lvl3pPr>
            <a:lvl4pPr>
              <a:defRPr sz="2000"/>
            </a:lvl4pPr>
            <a:lvl5pPr>
              <a:defRPr sz="20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2526560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2D12BD28-2EDB-4F4F-A086-C63A2B97E982}"/>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79EBE1D9-C9DE-41B2-8374-CA78F2436633}"/>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2819" name="Image" r:id="rId4" imgW="11326984" imgH="4571429" progId="">
                  <p:embed/>
                </p:oleObj>
              </mc:Choice>
              <mc:Fallback>
                <p:oleObj name="Image" r:id="rId4" imgW="11326984" imgH="4571429" progId="">
                  <p:embed/>
                  <p:pic>
                    <p:nvPicPr>
                      <p:cNvPr id="59395" name="Object 8">
                        <a:extLst>
                          <a:ext uri="{FF2B5EF4-FFF2-40B4-BE49-F238E27FC236}">
                            <a16:creationId xmlns:a16="http://schemas.microsoft.com/office/drawing/2014/main" id="{471C8F25-FA31-474B-849C-041684E8FD2F}"/>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585E7F10-694B-48CE-90D8-15A27D9B837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4012965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B81C9C45-6976-4C7F-AAE2-B33B7CA9AD69}"/>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D3002445-D00A-436E-9FA7-6F6A4BC49B13}"/>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3843" name="Image" r:id="rId4" imgW="11326984" imgH="4571429" progId="">
                  <p:embed/>
                </p:oleObj>
              </mc:Choice>
              <mc:Fallback>
                <p:oleObj name="Image" r:id="rId4" imgW="11326984" imgH="4571429" progId="">
                  <p:embed/>
                  <p:pic>
                    <p:nvPicPr>
                      <p:cNvPr id="60419" name="Object 8">
                        <a:extLst>
                          <a:ext uri="{FF2B5EF4-FFF2-40B4-BE49-F238E27FC236}">
                            <a16:creationId xmlns:a16="http://schemas.microsoft.com/office/drawing/2014/main" id="{877E9AA3-2A18-4F1B-AAC5-4E391900553A}"/>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B9A5D6BD-C0ED-477C-A16B-35D52C8839C9}"/>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341438"/>
            <a:ext cx="43164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3164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0569093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pic>
        <p:nvPicPr>
          <p:cNvPr id="7" name="Picture 24" descr="图片1副本">
            <a:extLst>
              <a:ext uri="{FF2B5EF4-FFF2-40B4-BE49-F238E27FC236}">
                <a16:creationId xmlns:a16="http://schemas.microsoft.com/office/drawing/2014/main" id="{F1225752-C27C-48D4-85D7-0471785E4A67}"/>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8" name="Object 8">
            <a:extLst>
              <a:ext uri="{FF2B5EF4-FFF2-40B4-BE49-F238E27FC236}">
                <a16:creationId xmlns:a16="http://schemas.microsoft.com/office/drawing/2014/main" id="{CDBB218A-3B27-4365-9B76-BC53993DA274}"/>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4867" name="Image" r:id="rId4" imgW="11326984" imgH="4571429" progId="">
                  <p:embed/>
                </p:oleObj>
              </mc:Choice>
              <mc:Fallback>
                <p:oleObj name="Image" r:id="rId4" imgW="11326984" imgH="4571429" progId="">
                  <p:embed/>
                  <p:pic>
                    <p:nvPicPr>
                      <p:cNvPr id="61443" name="Object 8">
                        <a:extLst>
                          <a:ext uri="{FF2B5EF4-FFF2-40B4-BE49-F238E27FC236}">
                            <a16:creationId xmlns:a16="http://schemas.microsoft.com/office/drawing/2014/main" id="{D86C63F8-9371-448F-8875-05BA6C16AADB}"/>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3" descr="E:\MY DOC\北航简介\LOGO\BUAA LOGO.gif">
            <a:extLst>
              <a:ext uri="{FF2B5EF4-FFF2-40B4-BE49-F238E27FC236}">
                <a16:creationId xmlns:a16="http://schemas.microsoft.com/office/drawing/2014/main" id="{60F915F2-981C-430B-853A-FE0CFBAC768B}"/>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10178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5A4A52AD-D7F3-4D3B-A4BF-B2A3D04DB6CE}"/>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687DBDE7-0BBC-4AD3-B4D2-D5407853C83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5891" name="Image" r:id="rId4" imgW="11326984" imgH="4571429" progId="">
                  <p:embed/>
                </p:oleObj>
              </mc:Choice>
              <mc:Fallback>
                <p:oleObj name="Image" r:id="rId4" imgW="11326984" imgH="4571429" progId="">
                  <p:embed/>
                  <p:pic>
                    <p:nvPicPr>
                      <p:cNvPr id="62467" name="Object 8">
                        <a:extLst>
                          <a:ext uri="{FF2B5EF4-FFF2-40B4-BE49-F238E27FC236}">
                            <a16:creationId xmlns:a16="http://schemas.microsoft.com/office/drawing/2014/main" id="{77CDFD77-6B5D-417D-A9A1-07BA516DFF5D}"/>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7078B292-01A5-45F3-9A3D-25687D5EAE00}"/>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759787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aphicFrame>
        <p:nvGraphicFramePr>
          <p:cNvPr id="2" name="Object 8">
            <a:extLst>
              <a:ext uri="{FF2B5EF4-FFF2-40B4-BE49-F238E27FC236}">
                <a16:creationId xmlns:a16="http://schemas.microsoft.com/office/drawing/2014/main" id="{11D30A43-D17A-4AA4-8BFE-11B947435570}"/>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6915" name="Image" r:id="rId3" imgW="11326984" imgH="4571429" progId="">
                  <p:embed/>
                </p:oleObj>
              </mc:Choice>
              <mc:Fallback>
                <p:oleObj name="Image" r:id="rId3" imgW="11326984" imgH="4571429" progId="">
                  <p:embed/>
                  <p:pic>
                    <p:nvPicPr>
                      <p:cNvPr id="63490" name="Object 8">
                        <a:extLst>
                          <a:ext uri="{FF2B5EF4-FFF2-40B4-BE49-F238E27FC236}">
                            <a16:creationId xmlns:a16="http://schemas.microsoft.com/office/drawing/2014/main" id="{418E5D6D-3DD5-4612-99BF-5D726AF5DD64}"/>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614329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FD850CC3-AD9E-4AB1-A7A5-06ED44C4F7C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02F2DE33-268F-4276-A94A-5D664EA25C1D}"/>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7939" name="Image" r:id="rId4" imgW="11326984" imgH="4571429" progId="">
                  <p:embed/>
                </p:oleObj>
              </mc:Choice>
              <mc:Fallback>
                <p:oleObj name="Image" r:id="rId4" imgW="11326984" imgH="4571429" progId="">
                  <p:embed/>
                  <p:pic>
                    <p:nvPicPr>
                      <p:cNvPr id="64515" name="Object 8">
                        <a:extLst>
                          <a:ext uri="{FF2B5EF4-FFF2-40B4-BE49-F238E27FC236}">
                            <a16:creationId xmlns:a16="http://schemas.microsoft.com/office/drawing/2014/main" id="{72A7F3B3-A989-44D8-9CDC-7B8D5DAAC8A7}"/>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1D2EF62B-3E7C-4385-AD13-5DDA46AF2238}"/>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3377467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01B24395-2622-48DF-90BB-1E2D0796F915}"/>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911BB4B7-2F5F-4576-ACAA-A9B96D1A17FD}"/>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8963" name="Image" r:id="rId4" imgW="11326984" imgH="4571429" progId="">
                  <p:embed/>
                </p:oleObj>
              </mc:Choice>
              <mc:Fallback>
                <p:oleObj name="Image" r:id="rId4" imgW="11326984" imgH="4571429" progId="">
                  <p:embed/>
                  <p:pic>
                    <p:nvPicPr>
                      <p:cNvPr id="65539" name="Object 8">
                        <a:extLst>
                          <a:ext uri="{FF2B5EF4-FFF2-40B4-BE49-F238E27FC236}">
                            <a16:creationId xmlns:a16="http://schemas.microsoft.com/office/drawing/2014/main" id="{090DB865-B4B0-4921-8A76-7D01594A4984}"/>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E614B528-4782-4442-BA6C-771B8FBD91C6}"/>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903005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C8984296-4D21-477A-A786-039D544519BF}"/>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3540B814-AADD-4463-8503-19A6F3D81C99}"/>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79987" name="Image" r:id="rId4" imgW="11326984" imgH="4571429" progId="">
                  <p:embed/>
                </p:oleObj>
              </mc:Choice>
              <mc:Fallback>
                <p:oleObj name="Image" r:id="rId4" imgW="11326984" imgH="4571429" progId="">
                  <p:embed/>
                  <p:pic>
                    <p:nvPicPr>
                      <p:cNvPr id="66563" name="Object 8">
                        <a:extLst>
                          <a:ext uri="{FF2B5EF4-FFF2-40B4-BE49-F238E27FC236}">
                            <a16:creationId xmlns:a16="http://schemas.microsoft.com/office/drawing/2014/main" id="{15A23F37-FC71-4CA2-8EA2-44D35E86DEEF}"/>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A7280E6F-9C02-4B0D-AD2B-CD06A3ECB2B3}"/>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703350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7FA81412-B643-4DD3-A787-510661D491E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09E652D2-6062-4B9E-AB7D-8D8E1E7635C8}"/>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81011" name="Image" r:id="rId4" imgW="11326984" imgH="4571429" progId="">
                  <p:embed/>
                </p:oleObj>
              </mc:Choice>
              <mc:Fallback>
                <p:oleObj name="Image" r:id="rId4" imgW="11326984" imgH="4571429" progId="">
                  <p:embed/>
                  <p:pic>
                    <p:nvPicPr>
                      <p:cNvPr id="67587" name="Object 8">
                        <a:extLst>
                          <a:ext uri="{FF2B5EF4-FFF2-40B4-BE49-F238E27FC236}">
                            <a16:creationId xmlns:a16="http://schemas.microsoft.com/office/drawing/2014/main" id="{7FFA8B5A-7065-41D3-89F3-5EB5FB2C0081}"/>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C0C8DEB2-CAAE-43B4-A669-17AAA123D1CE}"/>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769100" y="44450"/>
            <a:ext cx="2222500" cy="6553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8425" y="44450"/>
            <a:ext cx="6518275" cy="6553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793299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CBE9B3DB-7762-48C2-A26B-81A80044396D}"/>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4F0FF395-F114-4AF2-BE3D-7FBA837947E1}"/>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26739" name="Image" r:id="rId4" imgW="11326984" imgH="4571429" progId="">
                  <p:embed/>
                </p:oleObj>
              </mc:Choice>
              <mc:Fallback>
                <p:oleObj name="Image" r:id="rId4" imgW="11326984" imgH="4571429" progId="">
                  <p:embed/>
                  <p:pic>
                    <p:nvPicPr>
                      <p:cNvPr id="13315" name="Object 8">
                        <a:extLst>
                          <a:ext uri="{FF2B5EF4-FFF2-40B4-BE49-F238E27FC236}">
                            <a16:creationId xmlns:a16="http://schemas.microsoft.com/office/drawing/2014/main" id="{45A7407D-95DB-46B9-B828-962888C13D97}"/>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EE1A4EA2-1B11-4B53-87CC-86B88F7FC0CA}"/>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1419905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54724B32-9E65-4012-8C6A-2B258B0FF740}"/>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C3B1775C-C57D-4ED5-8D70-2115DF16829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82035" name="Image" r:id="rId4" imgW="11326984" imgH="4571429" progId="">
                  <p:embed/>
                </p:oleObj>
              </mc:Choice>
              <mc:Fallback>
                <p:oleObj name="Image" r:id="rId4" imgW="11326984" imgH="4571429" progId="">
                  <p:embed/>
                  <p:pic>
                    <p:nvPicPr>
                      <p:cNvPr id="68611" name="Object 8">
                        <a:extLst>
                          <a:ext uri="{FF2B5EF4-FFF2-40B4-BE49-F238E27FC236}">
                            <a16:creationId xmlns:a16="http://schemas.microsoft.com/office/drawing/2014/main" id="{A0B7AFFF-83CE-40DF-857F-CC62424247EE}"/>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25DC8E8C-8BD4-4AB0-B996-41C43BA7BA63}"/>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98425" y="44450"/>
            <a:ext cx="8893175" cy="6553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673780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EBF7A3E2-5BBF-4936-9F06-71F564C16B66}"/>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CC29B425-8C53-41A7-A2A5-3E38DE8FB676}"/>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83059" name="Image" r:id="rId4" imgW="11326984" imgH="4571429" progId="">
                  <p:embed/>
                </p:oleObj>
              </mc:Choice>
              <mc:Fallback>
                <p:oleObj name="Image" r:id="rId4" imgW="11326984" imgH="4571429" progId="">
                  <p:embed/>
                  <p:pic>
                    <p:nvPicPr>
                      <p:cNvPr id="69635" name="Object 8">
                        <a:extLst>
                          <a:ext uri="{FF2B5EF4-FFF2-40B4-BE49-F238E27FC236}">
                            <a16:creationId xmlns:a16="http://schemas.microsoft.com/office/drawing/2014/main" id="{FB5A2308-8462-468E-955E-06ED5AAF4CD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56ED1AD0-B480-4808-ABAB-615B1CFC6FF6}"/>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3189103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7F22D523-BB9F-40AA-B91C-8A756C58736A}"/>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40AD24FF-88CE-4C1F-BD76-E077F9741131}"/>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84083" name="Image" r:id="rId4" imgW="11326984" imgH="4571429" progId="">
                  <p:embed/>
                </p:oleObj>
              </mc:Choice>
              <mc:Fallback>
                <p:oleObj name="Image" r:id="rId4" imgW="11326984" imgH="4571429" progId="">
                  <p:embed/>
                  <p:pic>
                    <p:nvPicPr>
                      <p:cNvPr id="70659" name="Object 8">
                        <a:extLst>
                          <a:ext uri="{FF2B5EF4-FFF2-40B4-BE49-F238E27FC236}">
                            <a16:creationId xmlns:a16="http://schemas.microsoft.com/office/drawing/2014/main" id="{C92AA3F9-F00E-42AF-8602-D60AF001B030}"/>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21338D2C-100D-4350-9567-EFF7D60E6347}"/>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sz="4000"/>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a:lvl1pPr>
            <a:lvl2pPr>
              <a:defRPr sz="2400"/>
            </a:lvl2pPr>
            <a:lvl3pPr>
              <a:defRPr sz="2400"/>
            </a:lvl3pPr>
            <a:lvl4pPr>
              <a:defRPr sz="2000"/>
            </a:lvl4pPr>
            <a:lvl5pPr>
              <a:defRPr sz="20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310012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2A806E4C-3A91-4A92-9944-035D7D090ACC}"/>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86C5BDD8-066C-4C4D-AB7A-744F6CE2350F}"/>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85107" name="Image" r:id="rId4" imgW="11326984" imgH="4571429" progId="">
                  <p:embed/>
                </p:oleObj>
              </mc:Choice>
              <mc:Fallback>
                <p:oleObj name="Image" r:id="rId4" imgW="11326984" imgH="4571429" progId="">
                  <p:embed/>
                  <p:pic>
                    <p:nvPicPr>
                      <p:cNvPr id="71683" name="Object 8">
                        <a:extLst>
                          <a:ext uri="{FF2B5EF4-FFF2-40B4-BE49-F238E27FC236}">
                            <a16:creationId xmlns:a16="http://schemas.microsoft.com/office/drawing/2014/main" id="{6036D92F-59D7-4890-9F78-85680FA5B042}"/>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7FAD1684-3757-4619-923B-2C70B2781563}"/>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9971351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DEA64531-9701-43C7-B43A-D472B9589D9B}"/>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128069E1-6E67-4F04-ABEA-B94D359B79B0}"/>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86131" name="Image" r:id="rId4" imgW="11326984" imgH="4571429" progId="">
                  <p:embed/>
                </p:oleObj>
              </mc:Choice>
              <mc:Fallback>
                <p:oleObj name="Image" r:id="rId4" imgW="11326984" imgH="4571429" progId="">
                  <p:embed/>
                  <p:pic>
                    <p:nvPicPr>
                      <p:cNvPr id="72707" name="Object 8">
                        <a:extLst>
                          <a:ext uri="{FF2B5EF4-FFF2-40B4-BE49-F238E27FC236}">
                            <a16:creationId xmlns:a16="http://schemas.microsoft.com/office/drawing/2014/main" id="{C72E5737-FB0C-4D14-B1A0-7D7C99E84122}"/>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BF53CD07-041C-433F-9613-27A41721405E}"/>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341438"/>
            <a:ext cx="43164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3164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711774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pic>
        <p:nvPicPr>
          <p:cNvPr id="7" name="Picture 24" descr="图片1副本">
            <a:extLst>
              <a:ext uri="{FF2B5EF4-FFF2-40B4-BE49-F238E27FC236}">
                <a16:creationId xmlns:a16="http://schemas.microsoft.com/office/drawing/2014/main" id="{B69A65D6-314C-440F-BFD9-439F591AFA12}"/>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8" name="Object 8">
            <a:extLst>
              <a:ext uri="{FF2B5EF4-FFF2-40B4-BE49-F238E27FC236}">
                <a16:creationId xmlns:a16="http://schemas.microsoft.com/office/drawing/2014/main" id="{A23CD5BF-3C7E-49D1-8030-44594B341FA3}"/>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87155" name="Image" r:id="rId4" imgW="11326984" imgH="4571429" progId="">
                  <p:embed/>
                </p:oleObj>
              </mc:Choice>
              <mc:Fallback>
                <p:oleObj name="Image" r:id="rId4" imgW="11326984" imgH="4571429" progId="">
                  <p:embed/>
                  <p:pic>
                    <p:nvPicPr>
                      <p:cNvPr id="73731" name="Object 8">
                        <a:extLst>
                          <a:ext uri="{FF2B5EF4-FFF2-40B4-BE49-F238E27FC236}">
                            <a16:creationId xmlns:a16="http://schemas.microsoft.com/office/drawing/2014/main" id="{870FBE9E-2090-4A52-B3B1-9E2D5CEF456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3" descr="E:\MY DOC\北航简介\LOGO\BUAA LOGO.gif">
            <a:extLst>
              <a:ext uri="{FF2B5EF4-FFF2-40B4-BE49-F238E27FC236}">
                <a16:creationId xmlns:a16="http://schemas.microsoft.com/office/drawing/2014/main" id="{CC7F31F0-2170-4772-8B08-392B835CC2C4}"/>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31059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3ED2FB8C-0DB9-4C69-B791-D4FA8DD340F8}"/>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51D43D12-4AD5-4884-BACA-835288ECEA63}"/>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88179" name="Image" r:id="rId4" imgW="11326984" imgH="4571429" progId="">
                  <p:embed/>
                </p:oleObj>
              </mc:Choice>
              <mc:Fallback>
                <p:oleObj name="Image" r:id="rId4" imgW="11326984" imgH="4571429" progId="">
                  <p:embed/>
                  <p:pic>
                    <p:nvPicPr>
                      <p:cNvPr id="74755" name="Object 8">
                        <a:extLst>
                          <a:ext uri="{FF2B5EF4-FFF2-40B4-BE49-F238E27FC236}">
                            <a16:creationId xmlns:a16="http://schemas.microsoft.com/office/drawing/2014/main" id="{EA2D46F3-A494-4CAC-82AE-C924B7700EC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210DF3FE-A517-44DC-BAFF-F3D83275D8AF}"/>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76906467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Picture 24" descr="图片1副本">
            <a:extLst>
              <a:ext uri="{FF2B5EF4-FFF2-40B4-BE49-F238E27FC236}">
                <a16:creationId xmlns:a16="http://schemas.microsoft.com/office/drawing/2014/main" id="{13A904C7-484D-4143-8B95-FE09CA9EA454}"/>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3" name="Object 8">
            <a:extLst>
              <a:ext uri="{FF2B5EF4-FFF2-40B4-BE49-F238E27FC236}">
                <a16:creationId xmlns:a16="http://schemas.microsoft.com/office/drawing/2014/main" id="{0412FF1F-EC3A-4310-BE6A-EAB50E5E7C39}"/>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89203" name="Image" r:id="rId4" imgW="11326984" imgH="4571429" progId="">
                  <p:embed/>
                </p:oleObj>
              </mc:Choice>
              <mc:Fallback>
                <p:oleObj name="Image" r:id="rId4" imgW="11326984" imgH="4571429" progId="">
                  <p:embed/>
                  <p:pic>
                    <p:nvPicPr>
                      <p:cNvPr id="75779" name="Object 8">
                        <a:extLst>
                          <a:ext uri="{FF2B5EF4-FFF2-40B4-BE49-F238E27FC236}">
                            <a16:creationId xmlns:a16="http://schemas.microsoft.com/office/drawing/2014/main" id="{417E6B1C-683F-4AC5-A934-0E2706B62FDE}"/>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13" descr="E:\MY DOC\北航简介\LOGO\BUAA LOGO.gif">
            <a:extLst>
              <a:ext uri="{FF2B5EF4-FFF2-40B4-BE49-F238E27FC236}">
                <a16:creationId xmlns:a16="http://schemas.microsoft.com/office/drawing/2014/main" id="{E2843F93-51F1-4092-A28C-CD8A088531A4}"/>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69275" y="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8363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12BE734C-B55D-401C-BE48-1F5F437CADED}"/>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A6F5D5F4-BEA0-4B3B-8C20-E9DE0D39CEC1}"/>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0227" name="Image" r:id="rId4" imgW="11326984" imgH="4571429" progId="">
                  <p:embed/>
                </p:oleObj>
              </mc:Choice>
              <mc:Fallback>
                <p:oleObj name="Image" r:id="rId4" imgW="11326984" imgH="4571429" progId="">
                  <p:embed/>
                  <p:pic>
                    <p:nvPicPr>
                      <p:cNvPr id="76803" name="Object 8">
                        <a:extLst>
                          <a:ext uri="{FF2B5EF4-FFF2-40B4-BE49-F238E27FC236}">
                            <a16:creationId xmlns:a16="http://schemas.microsoft.com/office/drawing/2014/main" id="{58587505-A92A-42A2-ADD3-AC6CF0063681}"/>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BC133CB2-CB37-4CA5-AB2A-573E52358353}"/>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212762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4646835B-26D7-4852-8372-75794F8611E8}"/>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AB850D11-C310-4E25-9DBE-00EF5C67311F}"/>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1251" name="Image" r:id="rId4" imgW="11326984" imgH="4571429" progId="">
                  <p:embed/>
                </p:oleObj>
              </mc:Choice>
              <mc:Fallback>
                <p:oleObj name="Image" r:id="rId4" imgW="11326984" imgH="4571429" progId="">
                  <p:embed/>
                  <p:pic>
                    <p:nvPicPr>
                      <p:cNvPr id="77827" name="Object 8">
                        <a:extLst>
                          <a:ext uri="{FF2B5EF4-FFF2-40B4-BE49-F238E27FC236}">
                            <a16:creationId xmlns:a16="http://schemas.microsoft.com/office/drawing/2014/main" id="{CE0277B6-4675-4B9E-A154-79D2813DD061}"/>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4EF6F84E-5968-4AF4-9AE8-8F1FAADB724A}"/>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747004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Picture 24" descr="图片1副本">
            <a:extLst>
              <a:ext uri="{FF2B5EF4-FFF2-40B4-BE49-F238E27FC236}">
                <a16:creationId xmlns:a16="http://schemas.microsoft.com/office/drawing/2014/main" id="{B2DC2F32-3B86-49C2-B6FF-6A0FB4E601B4}"/>
              </a:ext>
            </a:extLst>
          </p:cNvPr>
          <p:cNvPicPr>
            <a:picLocks noChangeAspect="1" noChangeArrowheads="1"/>
          </p:cNvPicPr>
          <p:nvPr userDrawn="1"/>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3" name="Object 8">
            <a:extLst>
              <a:ext uri="{FF2B5EF4-FFF2-40B4-BE49-F238E27FC236}">
                <a16:creationId xmlns:a16="http://schemas.microsoft.com/office/drawing/2014/main" id="{80AA94D1-DC75-4C2E-BEEC-BECF92E7EEA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27763" name="Image" r:id="rId4" imgW="11326984" imgH="4571429" progId="">
                  <p:embed/>
                </p:oleObj>
              </mc:Choice>
              <mc:Fallback>
                <p:oleObj name="Image" r:id="rId4" imgW="11326984" imgH="4571429" progId="">
                  <p:embed/>
                  <p:pic>
                    <p:nvPicPr>
                      <p:cNvPr id="14339" name="Object 8">
                        <a:extLst>
                          <a:ext uri="{FF2B5EF4-FFF2-40B4-BE49-F238E27FC236}">
                            <a16:creationId xmlns:a16="http://schemas.microsoft.com/office/drawing/2014/main" id="{2D30CC8B-F1DB-4875-81AE-7844272CCC4A}"/>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13" descr="E:\MY DOC\北航简介\LOGO\BUAA LOGO.gif">
            <a:extLst>
              <a:ext uri="{FF2B5EF4-FFF2-40B4-BE49-F238E27FC236}">
                <a16:creationId xmlns:a16="http://schemas.microsoft.com/office/drawing/2014/main" id="{4FC1AA91-AABD-46AD-80B0-BB6B66AD4105}"/>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78499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E0FB7397-54BE-4611-9D64-EB9C83B95FB0}"/>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677F86CC-0CFD-46C5-952A-3E5EC2E4F0C4}"/>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2275" name="Image" r:id="rId4" imgW="11326984" imgH="4571429" progId="">
                  <p:embed/>
                </p:oleObj>
              </mc:Choice>
              <mc:Fallback>
                <p:oleObj name="Image" r:id="rId4" imgW="11326984" imgH="4571429" progId="">
                  <p:embed/>
                  <p:pic>
                    <p:nvPicPr>
                      <p:cNvPr id="78851" name="Object 8">
                        <a:extLst>
                          <a:ext uri="{FF2B5EF4-FFF2-40B4-BE49-F238E27FC236}">
                            <a16:creationId xmlns:a16="http://schemas.microsoft.com/office/drawing/2014/main" id="{6E9ED226-0AD5-457B-A177-EBEEBA4DDB50}"/>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F29BAF7D-25CF-4D40-8B8E-280D52EFC71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983420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4A504A51-CB78-4CE7-BD71-A817525362DE}"/>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2A839F0D-C0BF-41AB-9B20-F41796D196DA}"/>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3299" name="Image" r:id="rId4" imgW="11326984" imgH="4571429" progId="">
                  <p:embed/>
                </p:oleObj>
              </mc:Choice>
              <mc:Fallback>
                <p:oleObj name="Image" r:id="rId4" imgW="11326984" imgH="4571429" progId="">
                  <p:embed/>
                  <p:pic>
                    <p:nvPicPr>
                      <p:cNvPr id="79875" name="Object 8">
                        <a:extLst>
                          <a:ext uri="{FF2B5EF4-FFF2-40B4-BE49-F238E27FC236}">
                            <a16:creationId xmlns:a16="http://schemas.microsoft.com/office/drawing/2014/main" id="{9A6220E4-394C-46A7-B108-C4F2E1FA4115}"/>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C245C81C-8F41-403F-9EAA-F824DB3D2D7C}"/>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769100" y="44450"/>
            <a:ext cx="2222500" cy="6553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8425" y="44450"/>
            <a:ext cx="6518275" cy="6553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06619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F65994DC-303A-43FF-BD2F-8D5DB2AF97AF}"/>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2DEABBD8-B0AC-41AB-ACBA-C75CD41275AF}"/>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4323" name="Image" r:id="rId4" imgW="11326984" imgH="4571429" progId="">
                  <p:embed/>
                </p:oleObj>
              </mc:Choice>
              <mc:Fallback>
                <p:oleObj name="Image" r:id="rId4" imgW="11326984" imgH="4571429" progId="">
                  <p:embed/>
                  <p:pic>
                    <p:nvPicPr>
                      <p:cNvPr id="80899" name="Object 8">
                        <a:extLst>
                          <a:ext uri="{FF2B5EF4-FFF2-40B4-BE49-F238E27FC236}">
                            <a16:creationId xmlns:a16="http://schemas.microsoft.com/office/drawing/2014/main" id="{EE3E16BD-011A-4827-91DC-92CF0984CA64}"/>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0A1F56B6-6287-49D9-9183-0FF71109DEB8}"/>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98425" y="44450"/>
            <a:ext cx="8893175" cy="6553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834155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6BBBA2B6-2B1C-4033-A1AD-52D79326E56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2">
            <a:extLst>
              <a:ext uri="{FF2B5EF4-FFF2-40B4-BE49-F238E27FC236}">
                <a16:creationId xmlns:a16="http://schemas.microsoft.com/office/drawing/2014/main" id="{FAB175C9-A6B5-46AF-A5A5-DC1798DA8491}"/>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5347" name="Image" r:id="rId4" imgW="11326984" imgH="4571429" progId="">
                  <p:embed/>
                </p:oleObj>
              </mc:Choice>
              <mc:Fallback>
                <p:oleObj name="Image" r:id="rId4" imgW="11326984" imgH="4571429" progId="">
                  <p:embed/>
                  <p:pic>
                    <p:nvPicPr>
                      <p:cNvPr id="81923" name="Object 2">
                        <a:extLst>
                          <a:ext uri="{FF2B5EF4-FFF2-40B4-BE49-F238E27FC236}">
                            <a16:creationId xmlns:a16="http://schemas.microsoft.com/office/drawing/2014/main" id="{886CD33A-4A29-4F18-9C84-A2BDBDC56988}"/>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B19C5627-AD80-4673-B285-E9E6B4D36837}"/>
              </a:ext>
            </a:extLst>
          </p:cNvPr>
          <p:cNvPicPr>
            <a:picLocks noChangeAspect="1" noChangeArrowheads="1"/>
          </p:cNvPicPr>
          <p:nvPr/>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65150" y="115888"/>
            <a:ext cx="8245475" cy="889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73175"/>
            <a:ext cx="4140200" cy="53911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49800" y="1273175"/>
            <a:ext cx="4140200" cy="53911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739330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4800" y="533400"/>
            <a:ext cx="8640763" cy="9144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600200"/>
            <a:ext cx="8640763" cy="2171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304800" y="3924300"/>
            <a:ext cx="8640763" cy="2171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8">
            <a:extLst>
              <a:ext uri="{FF2B5EF4-FFF2-40B4-BE49-F238E27FC236}">
                <a16:creationId xmlns:a16="http://schemas.microsoft.com/office/drawing/2014/main" id="{244B6439-1EE3-471E-A799-2A214425739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6993B3AA-6C0D-4BCD-BC2C-2FDB036EAFDF}"/>
              </a:ext>
            </a:extLst>
          </p:cNvPr>
          <p:cNvSpPr>
            <a:spLocks noGrp="1" noChangeArrowheads="1"/>
          </p:cNvSpPr>
          <p:nvPr>
            <p:ph type="sldNum" sz="quarter" idx="11"/>
          </p:nvPr>
        </p:nvSpPr>
        <p:spPr>
          <a:ln/>
        </p:spPr>
        <p:txBody>
          <a:bodyPr/>
          <a:lstStyle>
            <a:lvl1pPr>
              <a:defRPr/>
            </a:lvl1pPr>
          </a:lstStyle>
          <a:p>
            <a:pPr>
              <a:defRPr/>
            </a:pPr>
            <a:fld id="{95EDAA9D-8138-410B-BFFF-323D62983C1C}" type="slidenum">
              <a:rPr lang="en-US" altLang="zh-CN"/>
              <a:pPr>
                <a:defRPr/>
              </a:pPr>
              <a:t>‹#›</a:t>
            </a:fld>
            <a:endParaRPr lang="en-US" altLang="zh-CN"/>
          </a:p>
        </p:txBody>
      </p:sp>
      <p:sp>
        <p:nvSpPr>
          <p:cNvPr id="7" name="Rectangle 10">
            <a:extLst>
              <a:ext uri="{FF2B5EF4-FFF2-40B4-BE49-F238E27FC236}">
                <a16:creationId xmlns:a16="http://schemas.microsoft.com/office/drawing/2014/main" id="{805D8163-C7C5-4AC7-84F0-6FD905B6B024}"/>
              </a:ext>
            </a:extLst>
          </p:cNvPr>
          <p:cNvSpPr>
            <a:spLocks noGrp="1" noChangeArrowheads="1"/>
          </p:cNvSpPr>
          <p:nvPr>
            <p:ph type="ftr" sz="quarter" idx="12"/>
          </p:nvPr>
        </p:nvSpPr>
        <p:spPr>
          <a:ln/>
        </p:spPr>
        <p:txBody>
          <a:bodyPr/>
          <a:lstStyle>
            <a:lvl1pPr>
              <a:defRPr/>
            </a:lvl1pPr>
          </a:lstStyle>
          <a:p>
            <a:pPr>
              <a:defRPr/>
            </a:pPr>
            <a:r>
              <a:rPr lang="zh-CN" altLang="en-US"/>
              <a:t>北航</a:t>
            </a:r>
            <a:r>
              <a:rPr lang="en-US" altLang="zh-CN">
                <a:latin typeface="Times New Roman" panose="02020603050405020304" pitchFamily="18" charset="0"/>
              </a:rPr>
              <a:t>·</a:t>
            </a:r>
            <a:r>
              <a:rPr lang="en-US" altLang="zh-CN"/>
              <a:t> </a:t>
            </a:r>
            <a:r>
              <a:rPr lang="zh-CN" altLang="en-US"/>
              <a:t>电子信息工程学院</a:t>
            </a:r>
          </a:p>
        </p:txBody>
      </p:sp>
    </p:spTree>
    <p:extLst>
      <p:ext uri="{BB962C8B-B14F-4D97-AF65-F5344CB8AC3E}">
        <p14:creationId xmlns:p14="http://schemas.microsoft.com/office/powerpoint/2010/main" val="27028122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304800" y="533400"/>
            <a:ext cx="8640763" cy="914400"/>
          </a:xfrm>
        </p:spPr>
        <p:txBody>
          <a:bodyPr/>
          <a:lstStyle/>
          <a:p>
            <a:r>
              <a:rPr lang="zh-CN" altLang="en-US"/>
              <a:t>单击此处编辑母版标题样式</a:t>
            </a:r>
          </a:p>
        </p:txBody>
      </p:sp>
      <p:sp>
        <p:nvSpPr>
          <p:cNvPr id="3" name="内容占位符 2"/>
          <p:cNvSpPr>
            <a:spLocks noGrp="1"/>
          </p:cNvSpPr>
          <p:nvPr>
            <p:ph sz="half" idx="1"/>
          </p:nvPr>
        </p:nvSpPr>
        <p:spPr>
          <a:xfrm>
            <a:off x="304800" y="1600200"/>
            <a:ext cx="4243388" cy="4495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700588" y="1600200"/>
            <a:ext cx="4244975" cy="4495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8">
            <a:extLst>
              <a:ext uri="{FF2B5EF4-FFF2-40B4-BE49-F238E27FC236}">
                <a16:creationId xmlns:a16="http://schemas.microsoft.com/office/drawing/2014/main" id="{5E746B16-422D-4B45-A760-DFD3EBA263D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FB626D82-1164-4AB2-81A4-0116D8D468C4}"/>
              </a:ext>
            </a:extLst>
          </p:cNvPr>
          <p:cNvSpPr>
            <a:spLocks noGrp="1" noChangeArrowheads="1"/>
          </p:cNvSpPr>
          <p:nvPr>
            <p:ph type="sldNum" sz="quarter" idx="11"/>
          </p:nvPr>
        </p:nvSpPr>
        <p:spPr>
          <a:ln/>
        </p:spPr>
        <p:txBody>
          <a:bodyPr/>
          <a:lstStyle>
            <a:lvl1pPr>
              <a:defRPr/>
            </a:lvl1pPr>
          </a:lstStyle>
          <a:p>
            <a:pPr>
              <a:defRPr/>
            </a:pPr>
            <a:fld id="{E7BEA52D-DDEE-4F50-8584-4DEC35E5E2C3}" type="slidenum">
              <a:rPr lang="en-US" altLang="zh-CN"/>
              <a:pPr>
                <a:defRPr/>
              </a:pPr>
              <a:t>‹#›</a:t>
            </a:fld>
            <a:endParaRPr lang="en-US" altLang="zh-CN"/>
          </a:p>
        </p:txBody>
      </p:sp>
      <p:sp>
        <p:nvSpPr>
          <p:cNvPr id="7" name="Rectangle 10">
            <a:extLst>
              <a:ext uri="{FF2B5EF4-FFF2-40B4-BE49-F238E27FC236}">
                <a16:creationId xmlns:a16="http://schemas.microsoft.com/office/drawing/2014/main" id="{0D1FA8ED-636E-43EC-B92F-79AFB83263A3}"/>
              </a:ext>
            </a:extLst>
          </p:cNvPr>
          <p:cNvSpPr>
            <a:spLocks noGrp="1" noChangeArrowheads="1"/>
          </p:cNvSpPr>
          <p:nvPr>
            <p:ph type="ftr" sz="quarter" idx="12"/>
          </p:nvPr>
        </p:nvSpPr>
        <p:spPr>
          <a:ln/>
        </p:spPr>
        <p:txBody>
          <a:bodyPr/>
          <a:lstStyle>
            <a:lvl1pPr>
              <a:defRPr/>
            </a:lvl1pPr>
          </a:lstStyle>
          <a:p>
            <a:pPr>
              <a:defRPr/>
            </a:pPr>
            <a:r>
              <a:rPr lang="zh-CN" altLang="en-US"/>
              <a:t>北航</a:t>
            </a:r>
            <a:r>
              <a:rPr lang="en-US" altLang="zh-CN">
                <a:latin typeface="Times New Roman" panose="02020603050405020304" pitchFamily="18" charset="0"/>
              </a:rPr>
              <a:t>·</a:t>
            </a:r>
            <a:r>
              <a:rPr lang="en-US" altLang="zh-CN"/>
              <a:t> </a:t>
            </a:r>
            <a:r>
              <a:rPr lang="zh-CN" altLang="en-US"/>
              <a:t>电子信息工程学院</a:t>
            </a:r>
          </a:p>
        </p:txBody>
      </p:sp>
    </p:spTree>
    <p:extLst>
      <p:ext uri="{BB962C8B-B14F-4D97-AF65-F5344CB8AC3E}">
        <p14:creationId xmlns:p14="http://schemas.microsoft.com/office/powerpoint/2010/main" val="39680774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DF2BF2F9-7C67-44E6-A71B-9B23EC16E33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83BA3FF3-A1B3-48B4-A9E3-25FA2A66C2B2}"/>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6371" name="Image" r:id="rId4" imgW="11326984" imgH="4571429" progId="">
                  <p:embed/>
                </p:oleObj>
              </mc:Choice>
              <mc:Fallback>
                <p:oleObj name="Image" r:id="rId4" imgW="11326984" imgH="4571429" progId="">
                  <p:embed/>
                  <p:pic>
                    <p:nvPicPr>
                      <p:cNvPr id="82947" name="Object 8">
                        <a:extLst>
                          <a:ext uri="{FF2B5EF4-FFF2-40B4-BE49-F238E27FC236}">
                            <a16:creationId xmlns:a16="http://schemas.microsoft.com/office/drawing/2014/main" id="{5903ED7A-5E97-47F1-88E6-41C3C2E002A2}"/>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CDB95491-10FB-4BC0-A929-7AF42EB08BE8}"/>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7" name="Rectangle 7">
            <a:extLst>
              <a:ext uri="{FF2B5EF4-FFF2-40B4-BE49-F238E27FC236}">
                <a16:creationId xmlns:a16="http://schemas.microsoft.com/office/drawing/2014/main" id="{291DD7F0-8339-4216-9440-0444B1CF8E89}"/>
              </a:ext>
            </a:extLst>
          </p:cNvPr>
          <p:cNvSpPr>
            <a:spLocks noGrp="1" noChangeArrowheads="1"/>
          </p:cNvSpPr>
          <p:nvPr>
            <p:ph type="sldNum" sz="quarter" idx="10"/>
          </p:nvPr>
        </p:nvSpPr>
        <p:spPr>
          <a:xfrm>
            <a:off x="8748713" y="6456363"/>
            <a:ext cx="395287" cy="401637"/>
          </a:xfrm>
        </p:spPr>
        <p:txBody>
          <a:bodyPr/>
          <a:lstStyle>
            <a:lvl1pPr>
              <a:defRPr/>
            </a:lvl1pPr>
          </a:lstStyle>
          <a:p>
            <a:pPr>
              <a:defRPr/>
            </a:pPr>
            <a:fld id="{91A67F96-3EC1-4AA3-8EC4-B9968E93D938}" type="slidenum">
              <a:rPr lang="zh-CN" altLang="en-US"/>
              <a:pPr>
                <a:defRPr/>
              </a:pPr>
              <a:t>‹#›</a:t>
            </a:fld>
            <a:endParaRPr lang="en-US" altLang="zh-CN"/>
          </a:p>
        </p:txBody>
      </p:sp>
    </p:spTree>
    <p:extLst>
      <p:ext uri="{BB962C8B-B14F-4D97-AF65-F5344CB8AC3E}">
        <p14:creationId xmlns:p14="http://schemas.microsoft.com/office/powerpoint/2010/main" val="159572728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E76337F8-F362-461B-8747-85D41843ECFF}"/>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993A499C-8FB8-42E6-A6C9-0BCFF3FED454}"/>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7395" name="Image" r:id="rId4" imgW="11326984" imgH="4571429" progId="">
                  <p:embed/>
                </p:oleObj>
              </mc:Choice>
              <mc:Fallback>
                <p:oleObj name="Image" r:id="rId4" imgW="11326984" imgH="4571429" progId="">
                  <p:embed/>
                  <p:pic>
                    <p:nvPicPr>
                      <p:cNvPr id="83971" name="Object 8">
                        <a:extLst>
                          <a:ext uri="{FF2B5EF4-FFF2-40B4-BE49-F238E27FC236}">
                            <a16:creationId xmlns:a16="http://schemas.microsoft.com/office/drawing/2014/main" id="{F9AD8360-F635-46EC-9844-8F9970F57CAA}"/>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118E35AE-E04A-4DEE-917E-D1E5F572FC13}"/>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sz="4000"/>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a:lvl1pPr>
            <a:lvl2pPr>
              <a:defRPr sz="2400"/>
            </a:lvl2pPr>
            <a:lvl3pPr>
              <a:defRPr sz="2400"/>
            </a:lvl3pPr>
            <a:lvl4pPr>
              <a:defRPr sz="2000"/>
            </a:lvl4pPr>
            <a:lvl5pPr>
              <a:defRPr sz="20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752258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8E14C901-E84A-4284-8A07-BEF612B34753}"/>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AE14098E-F457-485E-885B-7167DD593C2E}"/>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8419" name="Image" r:id="rId4" imgW="11326984" imgH="4571429" progId="">
                  <p:embed/>
                </p:oleObj>
              </mc:Choice>
              <mc:Fallback>
                <p:oleObj name="Image" r:id="rId4" imgW="11326984" imgH="4571429" progId="">
                  <p:embed/>
                  <p:pic>
                    <p:nvPicPr>
                      <p:cNvPr id="84995" name="Object 8">
                        <a:extLst>
                          <a:ext uri="{FF2B5EF4-FFF2-40B4-BE49-F238E27FC236}">
                            <a16:creationId xmlns:a16="http://schemas.microsoft.com/office/drawing/2014/main" id="{A7B1F681-4F4D-4456-A0BD-06BD97323FD8}"/>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784E0C30-1FB7-4128-BE33-4F2248C2BFC9}"/>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7" name="Rectangle 7">
            <a:extLst>
              <a:ext uri="{FF2B5EF4-FFF2-40B4-BE49-F238E27FC236}">
                <a16:creationId xmlns:a16="http://schemas.microsoft.com/office/drawing/2014/main" id="{1FF3EFD9-75D9-46D2-AE80-6465C771D211}"/>
              </a:ext>
            </a:extLst>
          </p:cNvPr>
          <p:cNvSpPr>
            <a:spLocks noGrp="1" noChangeArrowheads="1"/>
          </p:cNvSpPr>
          <p:nvPr>
            <p:ph type="sldNum" sz="quarter" idx="10"/>
          </p:nvPr>
        </p:nvSpPr>
        <p:spPr>
          <a:xfrm>
            <a:off x="8748713" y="6456363"/>
            <a:ext cx="395287" cy="401637"/>
          </a:xfrm>
        </p:spPr>
        <p:txBody>
          <a:bodyPr/>
          <a:lstStyle>
            <a:lvl1pPr>
              <a:defRPr/>
            </a:lvl1pPr>
          </a:lstStyle>
          <a:p>
            <a:pPr>
              <a:defRPr/>
            </a:pPr>
            <a:fld id="{62C36E8B-63AB-4438-B14A-BE405C665D75}" type="slidenum">
              <a:rPr lang="zh-CN" altLang="en-US"/>
              <a:pPr>
                <a:defRPr/>
              </a:pPr>
              <a:t>‹#›</a:t>
            </a:fld>
            <a:endParaRPr lang="en-US" altLang="zh-CN"/>
          </a:p>
        </p:txBody>
      </p:sp>
    </p:spTree>
    <p:extLst>
      <p:ext uri="{BB962C8B-B14F-4D97-AF65-F5344CB8AC3E}">
        <p14:creationId xmlns:p14="http://schemas.microsoft.com/office/powerpoint/2010/main" val="25326550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1658AD57-01D3-4BEE-8A6C-FD491B07A3AB}"/>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591C8806-FB47-4C9A-B022-52685F50805F}"/>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99443" name="Image" r:id="rId4" imgW="11326984" imgH="4571429" progId="">
                  <p:embed/>
                </p:oleObj>
              </mc:Choice>
              <mc:Fallback>
                <p:oleObj name="Image" r:id="rId4" imgW="11326984" imgH="4571429" progId="">
                  <p:embed/>
                  <p:pic>
                    <p:nvPicPr>
                      <p:cNvPr id="86019" name="Object 8">
                        <a:extLst>
                          <a:ext uri="{FF2B5EF4-FFF2-40B4-BE49-F238E27FC236}">
                            <a16:creationId xmlns:a16="http://schemas.microsoft.com/office/drawing/2014/main" id="{41EDDE1D-86FB-4041-96BD-67486D57FE51}"/>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E7FC15D9-4255-4F96-B3C2-DE7175EFB3A5}"/>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341438"/>
            <a:ext cx="4316412"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316413"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349516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FDCD1EC7-1FD3-4B55-B735-8D44C7D748CA}"/>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AFDACC74-742E-402D-9B09-51DD612AFEB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28787" name="Image" r:id="rId4" imgW="11326984" imgH="4571429" progId="">
                  <p:embed/>
                </p:oleObj>
              </mc:Choice>
              <mc:Fallback>
                <p:oleObj name="Image" r:id="rId4" imgW="11326984" imgH="4571429" progId="">
                  <p:embed/>
                  <p:pic>
                    <p:nvPicPr>
                      <p:cNvPr id="15363" name="Object 8">
                        <a:extLst>
                          <a:ext uri="{FF2B5EF4-FFF2-40B4-BE49-F238E27FC236}">
                            <a16:creationId xmlns:a16="http://schemas.microsoft.com/office/drawing/2014/main" id="{7AD1A42B-E6AC-4E34-A8AF-23476570887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00FDE951-ECE5-4C92-9637-5AE1EDB99482}"/>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2298023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pic>
        <p:nvPicPr>
          <p:cNvPr id="7" name="Picture 24" descr="图片1副本">
            <a:extLst>
              <a:ext uri="{FF2B5EF4-FFF2-40B4-BE49-F238E27FC236}">
                <a16:creationId xmlns:a16="http://schemas.microsoft.com/office/drawing/2014/main" id="{119334E8-354F-4156-BA3D-D564C5374743}"/>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8" name="Object 8">
            <a:extLst>
              <a:ext uri="{FF2B5EF4-FFF2-40B4-BE49-F238E27FC236}">
                <a16:creationId xmlns:a16="http://schemas.microsoft.com/office/drawing/2014/main" id="{6B148051-6859-4993-B045-B9383FF3ADB4}"/>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300467" name="Image" r:id="rId4" imgW="11326984" imgH="4571429" progId="">
                  <p:embed/>
                </p:oleObj>
              </mc:Choice>
              <mc:Fallback>
                <p:oleObj name="Image" r:id="rId4" imgW="11326984" imgH="4571429" progId="">
                  <p:embed/>
                  <p:pic>
                    <p:nvPicPr>
                      <p:cNvPr id="87043" name="Object 8">
                        <a:extLst>
                          <a:ext uri="{FF2B5EF4-FFF2-40B4-BE49-F238E27FC236}">
                            <a16:creationId xmlns:a16="http://schemas.microsoft.com/office/drawing/2014/main" id="{BFDA8E20-9305-42A7-994A-AC244553F298}"/>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3" descr="E:\MY DOC\北航简介\LOGO\BUAA LOGO.gif">
            <a:extLst>
              <a:ext uri="{FF2B5EF4-FFF2-40B4-BE49-F238E27FC236}">
                <a16:creationId xmlns:a16="http://schemas.microsoft.com/office/drawing/2014/main" id="{69CE1CE5-AFAB-4B9B-AF39-E454BBECFC3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Rectangle 7">
            <a:extLst>
              <a:ext uri="{FF2B5EF4-FFF2-40B4-BE49-F238E27FC236}">
                <a16:creationId xmlns:a16="http://schemas.microsoft.com/office/drawing/2014/main" id="{A0A5F0D2-0B8D-463A-8EA8-88D5596B20C2}"/>
              </a:ext>
            </a:extLst>
          </p:cNvPr>
          <p:cNvSpPr>
            <a:spLocks noGrp="1" noChangeArrowheads="1"/>
          </p:cNvSpPr>
          <p:nvPr>
            <p:ph type="sldNum" sz="quarter" idx="10"/>
          </p:nvPr>
        </p:nvSpPr>
        <p:spPr>
          <a:xfrm>
            <a:off x="8748713" y="6456363"/>
            <a:ext cx="395287" cy="401637"/>
          </a:xfrm>
        </p:spPr>
        <p:txBody>
          <a:bodyPr/>
          <a:lstStyle>
            <a:lvl1pPr>
              <a:defRPr/>
            </a:lvl1pPr>
          </a:lstStyle>
          <a:p>
            <a:pPr>
              <a:defRPr/>
            </a:pPr>
            <a:fld id="{20A9E9FF-47FA-4455-AC13-AC1BA26D5645}" type="slidenum">
              <a:rPr lang="zh-CN" altLang="en-US"/>
              <a:pPr>
                <a:defRPr/>
              </a:pPr>
              <a:t>‹#›</a:t>
            </a:fld>
            <a:endParaRPr lang="en-US" altLang="zh-CN"/>
          </a:p>
        </p:txBody>
      </p:sp>
    </p:spTree>
    <p:extLst>
      <p:ext uri="{BB962C8B-B14F-4D97-AF65-F5344CB8AC3E}">
        <p14:creationId xmlns:p14="http://schemas.microsoft.com/office/powerpoint/2010/main" val="625192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DB3BBF12-3623-4506-BA38-C2966DE435CF}"/>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3CAA42FB-B95C-4EEF-BEBA-1A14E1DC491B}"/>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301491" name="Image" r:id="rId4" imgW="11326984" imgH="4571429" progId="">
                  <p:embed/>
                </p:oleObj>
              </mc:Choice>
              <mc:Fallback>
                <p:oleObj name="Image" r:id="rId4" imgW="11326984" imgH="4571429" progId="">
                  <p:embed/>
                  <p:pic>
                    <p:nvPicPr>
                      <p:cNvPr id="88067" name="Object 8">
                        <a:extLst>
                          <a:ext uri="{FF2B5EF4-FFF2-40B4-BE49-F238E27FC236}">
                            <a16:creationId xmlns:a16="http://schemas.microsoft.com/office/drawing/2014/main" id="{DAEBC9BE-ADB1-48AF-9A60-2AD8EE505827}"/>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6890C880-33B8-4F5C-8467-A4B84C099F90}"/>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6" name="Rectangle 7">
            <a:extLst>
              <a:ext uri="{FF2B5EF4-FFF2-40B4-BE49-F238E27FC236}">
                <a16:creationId xmlns:a16="http://schemas.microsoft.com/office/drawing/2014/main" id="{DC9D5965-9440-4D03-A15D-49112BDCA9B6}"/>
              </a:ext>
            </a:extLst>
          </p:cNvPr>
          <p:cNvSpPr>
            <a:spLocks noGrp="1" noChangeArrowheads="1"/>
          </p:cNvSpPr>
          <p:nvPr>
            <p:ph type="sldNum" sz="quarter" idx="10"/>
          </p:nvPr>
        </p:nvSpPr>
        <p:spPr>
          <a:xfrm>
            <a:off x="8748713" y="6456363"/>
            <a:ext cx="395287" cy="401637"/>
          </a:xfrm>
        </p:spPr>
        <p:txBody>
          <a:bodyPr/>
          <a:lstStyle>
            <a:lvl1pPr>
              <a:defRPr/>
            </a:lvl1pPr>
          </a:lstStyle>
          <a:p>
            <a:pPr>
              <a:defRPr/>
            </a:pPr>
            <a:fld id="{6FB13862-9492-485B-86DF-EBF6466785C9}" type="slidenum">
              <a:rPr lang="zh-CN" altLang="en-US"/>
              <a:pPr>
                <a:defRPr/>
              </a:pPr>
              <a:t>‹#›</a:t>
            </a:fld>
            <a:endParaRPr lang="en-US" altLang="zh-CN"/>
          </a:p>
        </p:txBody>
      </p:sp>
    </p:spTree>
    <p:extLst>
      <p:ext uri="{BB962C8B-B14F-4D97-AF65-F5344CB8AC3E}">
        <p14:creationId xmlns:p14="http://schemas.microsoft.com/office/powerpoint/2010/main" val="241036618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Picture 24" descr="图片1副本">
            <a:extLst>
              <a:ext uri="{FF2B5EF4-FFF2-40B4-BE49-F238E27FC236}">
                <a16:creationId xmlns:a16="http://schemas.microsoft.com/office/drawing/2014/main" id="{5D4516B3-F82D-4894-A4E9-56D1F0C42AB7}"/>
              </a:ext>
            </a:extLst>
          </p:cNvPr>
          <p:cNvPicPr>
            <a:picLocks noChangeAspect="1" noChangeArrowheads="1"/>
          </p:cNvPicPr>
          <p:nvPr userDrawn="1"/>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3" name="Object 8">
            <a:extLst>
              <a:ext uri="{FF2B5EF4-FFF2-40B4-BE49-F238E27FC236}">
                <a16:creationId xmlns:a16="http://schemas.microsoft.com/office/drawing/2014/main" id="{A4D56F5B-366A-4EF0-91AA-3CD63885C2F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302515" name="Image" r:id="rId4" imgW="11326984" imgH="4571429" progId="">
                  <p:embed/>
                </p:oleObj>
              </mc:Choice>
              <mc:Fallback>
                <p:oleObj name="Image" r:id="rId4" imgW="11326984" imgH="4571429" progId="">
                  <p:embed/>
                  <p:pic>
                    <p:nvPicPr>
                      <p:cNvPr id="89091" name="Object 8">
                        <a:extLst>
                          <a:ext uri="{FF2B5EF4-FFF2-40B4-BE49-F238E27FC236}">
                            <a16:creationId xmlns:a16="http://schemas.microsoft.com/office/drawing/2014/main" id="{A9EC4D38-BBD0-4DDB-AF63-0D270D0C5BEF}"/>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13" descr="E:\MY DOC\北航简介\LOGO\BUAA LOGO.gif">
            <a:extLst>
              <a:ext uri="{FF2B5EF4-FFF2-40B4-BE49-F238E27FC236}">
                <a16:creationId xmlns:a16="http://schemas.microsoft.com/office/drawing/2014/main" id="{3CBAF1B7-18E5-471D-B522-F487107237E7}"/>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a:extLst>
              <a:ext uri="{FF2B5EF4-FFF2-40B4-BE49-F238E27FC236}">
                <a16:creationId xmlns:a16="http://schemas.microsoft.com/office/drawing/2014/main" id="{2CB9B73F-0CDB-46B8-8CDD-84A033A2023E}"/>
              </a:ext>
            </a:extLst>
          </p:cNvPr>
          <p:cNvSpPr>
            <a:spLocks noGrp="1" noChangeArrowheads="1"/>
          </p:cNvSpPr>
          <p:nvPr>
            <p:ph type="sldNum" sz="quarter" idx="10"/>
          </p:nvPr>
        </p:nvSpPr>
        <p:spPr>
          <a:xfrm>
            <a:off x="8748713" y="6456363"/>
            <a:ext cx="395287" cy="401637"/>
          </a:xfrm>
        </p:spPr>
        <p:txBody>
          <a:bodyPr/>
          <a:lstStyle>
            <a:lvl1pPr>
              <a:defRPr/>
            </a:lvl1pPr>
          </a:lstStyle>
          <a:p>
            <a:pPr>
              <a:defRPr/>
            </a:pPr>
            <a:fld id="{F1EC57C9-933A-4294-8591-93F033D9F346}" type="slidenum">
              <a:rPr lang="zh-CN" altLang="en-US"/>
              <a:pPr>
                <a:defRPr/>
              </a:pPr>
              <a:t>‹#›</a:t>
            </a:fld>
            <a:endParaRPr lang="en-US" altLang="zh-CN"/>
          </a:p>
        </p:txBody>
      </p:sp>
    </p:spTree>
    <p:extLst>
      <p:ext uri="{BB962C8B-B14F-4D97-AF65-F5344CB8AC3E}">
        <p14:creationId xmlns:p14="http://schemas.microsoft.com/office/powerpoint/2010/main" val="186405021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287D809B-4C00-4BC6-A9FB-59C03A9C7883}"/>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90DF8911-C140-4096-85AD-2BB081C50BF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303539" name="Image" r:id="rId4" imgW="11326984" imgH="4571429" progId="">
                  <p:embed/>
                </p:oleObj>
              </mc:Choice>
              <mc:Fallback>
                <p:oleObj name="Image" r:id="rId4" imgW="11326984" imgH="4571429" progId="">
                  <p:embed/>
                  <p:pic>
                    <p:nvPicPr>
                      <p:cNvPr id="90115" name="Object 8">
                        <a:extLst>
                          <a:ext uri="{FF2B5EF4-FFF2-40B4-BE49-F238E27FC236}">
                            <a16:creationId xmlns:a16="http://schemas.microsoft.com/office/drawing/2014/main" id="{B4269FD2-5C77-45D6-A71D-F1E35F0F87F3}"/>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15D09BA4-CF51-4547-AEB3-90827649985F}"/>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3448897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A7371A9E-22B9-486E-911C-BD5FA1B7D196}"/>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28F67ECD-0FEB-4E39-9554-4BE0087621F2}"/>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304563" name="Image" r:id="rId4" imgW="11326984" imgH="4571429" progId="">
                  <p:embed/>
                </p:oleObj>
              </mc:Choice>
              <mc:Fallback>
                <p:oleObj name="Image" r:id="rId4" imgW="11326984" imgH="4571429" progId="">
                  <p:embed/>
                  <p:pic>
                    <p:nvPicPr>
                      <p:cNvPr id="91139" name="Object 8">
                        <a:extLst>
                          <a:ext uri="{FF2B5EF4-FFF2-40B4-BE49-F238E27FC236}">
                            <a16:creationId xmlns:a16="http://schemas.microsoft.com/office/drawing/2014/main" id="{04CE486D-DB7D-4033-AD2E-0C169F852963}"/>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0F9987F9-C51D-40C4-94A1-3C55DACD39D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6858755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54572D3F-B53D-4F0D-A0C0-73B6C884CC59}"/>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BC057B3C-1538-4E99-A76B-593A5F59A8FE}"/>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305587" name="Image" r:id="rId4" imgW="11326984" imgH="4571429" progId="">
                  <p:embed/>
                </p:oleObj>
              </mc:Choice>
              <mc:Fallback>
                <p:oleObj name="Image" r:id="rId4" imgW="11326984" imgH="4571429" progId="">
                  <p:embed/>
                  <p:pic>
                    <p:nvPicPr>
                      <p:cNvPr id="92163" name="Object 8">
                        <a:extLst>
                          <a:ext uri="{FF2B5EF4-FFF2-40B4-BE49-F238E27FC236}">
                            <a16:creationId xmlns:a16="http://schemas.microsoft.com/office/drawing/2014/main" id="{C77AF202-CED3-453B-A0CF-63617A75C474}"/>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5BAD4FDF-B647-451E-9B7F-0FCE5F0FD3A9}"/>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377275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pic>
        <p:nvPicPr>
          <p:cNvPr id="4" name="Picture 24" descr="图片1副本">
            <a:extLst>
              <a:ext uri="{FF2B5EF4-FFF2-40B4-BE49-F238E27FC236}">
                <a16:creationId xmlns:a16="http://schemas.microsoft.com/office/drawing/2014/main" id="{B4B3D5C9-C973-474E-8B9F-E0C73B66728D}"/>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 name="Object 8">
            <a:extLst>
              <a:ext uri="{FF2B5EF4-FFF2-40B4-BE49-F238E27FC236}">
                <a16:creationId xmlns:a16="http://schemas.microsoft.com/office/drawing/2014/main" id="{F261C13A-E24C-4481-AAD9-7C0119C52D09}"/>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306611" name="Image" r:id="rId4" imgW="11326984" imgH="4571429" progId="">
                  <p:embed/>
                </p:oleObj>
              </mc:Choice>
              <mc:Fallback>
                <p:oleObj name="Image" r:id="rId4" imgW="11326984" imgH="4571429" progId="">
                  <p:embed/>
                  <p:pic>
                    <p:nvPicPr>
                      <p:cNvPr id="93187" name="Object 8">
                        <a:extLst>
                          <a:ext uri="{FF2B5EF4-FFF2-40B4-BE49-F238E27FC236}">
                            <a16:creationId xmlns:a16="http://schemas.microsoft.com/office/drawing/2014/main" id="{1023444B-9E13-4439-B9DB-FB9F536BCBAF}"/>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3" descr="E:\MY DOC\北航简介\LOGO\BUAA LOGO.gif">
            <a:extLst>
              <a:ext uri="{FF2B5EF4-FFF2-40B4-BE49-F238E27FC236}">
                <a16:creationId xmlns:a16="http://schemas.microsoft.com/office/drawing/2014/main" id="{09FAED36-5F03-42FC-A8B7-88A96EED1D8D}"/>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769100" y="44450"/>
            <a:ext cx="2222500" cy="6553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8425" y="44450"/>
            <a:ext cx="6518275" cy="6553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50889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pic>
        <p:nvPicPr>
          <p:cNvPr id="3" name="Picture 24" descr="图片1副本">
            <a:extLst>
              <a:ext uri="{FF2B5EF4-FFF2-40B4-BE49-F238E27FC236}">
                <a16:creationId xmlns:a16="http://schemas.microsoft.com/office/drawing/2014/main" id="{91FD60DF-C184-463A-AF88-27FCC7E0A41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 name="Object 8">
            <a:extLst>
              <a:ext uri="{FF2B5EF4-FFF2-40B4-BE49-F238E27FC236}">
                <a16:creationId xmlns:a16="http://schemas.microsoft.com/office/drawing/2014/main" id="{B3E1B6CD-853D-4FBC-90FA-101A8C308249}"/>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307635" name="Image" r:id="rId4" imgW="11326984" imgH="4571429" progId="">
                  <p:embed/>
                </p:oleObj>
              </mc:Choice>
              <mc:Fallback>
                <p:oleObj name="Image" r:id="rId4" imgW="11326984" imgH="4571429" progId="">
                  <p:embed/>
                  <p:pic>
                    <p:nvPicPr>
                      <p:cNvPr id="94211" name="Object 8">
                        <a:extLst>
                          <a:ext uri="{FF2B5EF4-FFF2-40B4-BE49-F238E27FC236}">
                            <a16:creationId xmlns:a16="http://schemas.microsoft.com/office/drawing/2014/main" id="{0533CC79-5940-42FC-B24C-801A165F9E85}"/>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3" descr="E:\MY DOC\北航简介\LOGO\BUAA LOGO.gif">
            <a:extLst>
              <a:ext uri="{FF2B5EF4-FFF2-40B4-BE49-F238E27FC236}">
                <a16:creationId xmlns:a16="http://schemas.microsoft.com/office/drawing/2014/main" id="{2DA40DE1-AF4E-4C92-98AD-F2A9D0027CBF}"/>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98425" y="44450"/>
            <a:ext cx="8893175" cy="6553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5269209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5" name="Picture 24" descr="图片1副本">
            <a:extLst>
              <a:ext uri="{FF2B5EF4-FFF2-40B4-BE49-F238E27FC236}">
                <a16:creationId xmlns:a16="http://schemas.microsoft.com/office/drawing/2014/main" id="{345E52CE-C574-4371-AF4F-2AEA7E22B9A1}"/>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8">
            <a:extLst>
              <a:ext uri="{FF2B5EF4-FFF2-40B4-BE49-F238E27FC236}">
                <a16:creationId xmlns:a16="http://schemas.microsoft.com/office/drawing/2014/main" id="{48FD40F3-5D3F-4E63-8A1A-410051E29336}"/>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29811" name="Image" r:id="rId4" imgW="11326984" imgH="4571429" progId="">
                  <p:embed/>
                </p:oleObj>
              </mc:Choice>
              <mc:Fallback>
                <p:oleObj name="Image" r:id="rId4" imgW="11326984" imgH="4571429" progId="">
                  <p:embed/>
                  <p:pic>
                    <p:nvPicPr>
                      <p:cNvPr id="16387" name="Object 8">
                        <a:extLst>
                          <a:ext uri="{FF2B5EF4-FFF2-40B4-BE49-F238E27FC236}">
                            <a16:creationId xmlns:a16="http://schemas.microsoft.com/office/drawing/2014/main" id="{16EB38A5-D477-405A-83B4-7F67DC34FB4E}"/>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3" descr="E:\MY DOC\北航简介\LOGO\BUAA LOGO.gif">
            <a:extLst>
              <a:ext uri="{FF2B5EF4-FFF2-40B4-BE49-F238E27FC236}">
                <a16:creationId xmlns:a16="http://schemas.microsoft.com/office/drawing/2014/main" id="{24CC6F2F-5087-4107-975B-40E92768C7CC}"/>
              </a:ext>
            </a:extLst>
          </p:cNvPr>
          <p:cNvPicPr>
            <a:picLocks noChangeAspect="1" noChangeArrowheads="1"/>
          </p:cNvPicPr>
          <p:nvPr userDrawn="1"/>
        </p:nvPicPr>
        <p:blipFill>
          <a:blip r:embed="rId6">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953798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oleObject" Target="../embeddings/oleObject14.bin"/><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vmlDrawing" Target="../drawings/vmlDrawing14.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18" Type="http://schemas.openxmlformats.org/officeDocument/2006/relationships/image" Target="../media/image3.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1.png"/><Relationship Id="rId2" Type="http://schemas.openxmlformats.org/officeDocument/2006/relationships/slideLayout" Target="../slideLayouts/slideLayout26.xml"/><Relationship Id="rId16" Type="http://schemas.openxmlformats.org/officeDocument/2006/relationships/oleObject" Target="../embeddings/oleObject27.bin"/><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vmlDrawing" Target="../drawings/vmlDrawing27.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18" Type="http://schemas.openxmlformats.org/officeDocument/2006/relationships/image" Target="../media/image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1.png"/><Relationship Id="rId2" Type="http://schemas.openxmlformats.org/officeDocument/2006/relationships/slideLayout" Target="../slideLayouts/slideLayout38.xml"/><Relationship Id="rId16" Type="http://schemas.openxmlformats.org/officeDocument/2006/relationships/oleObject" Target="../embeddings/oleObject40.bin"/><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vmlDrawing" Target="../drawings/vmlDrawing40.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18" Type="http://schemas.openxmlformats.org/officeDocument/2006/relationships/image" Target="../media/image3.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image" Target="../media/image1.png"/><Relationship Id="rId2" Type="http://schemas.openxmlformats.org/officeDocument/2006/relationships/slideLayout" Target="../slideLayouts/slideLayout50.xml"/><Relationship Id="rId16" Type="http://schemas.openxmlformats.org/officeDocument/2006/relationships/oleObject" Target="../embeddings/oleObject53.bin"/><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jpe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vmlDrawing" Target="../drawings/vmlDrawing53.v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2.jpeg"/><Relationship Id="rId3" Type="http://schemas.openxmlformats.org/officeDocument/2006/relationships/slideLayout" Target="../slideLayouts/slideLayout63.xml"/><Relationship Id="rId21" Type="http://schemas.openxmlformats.org/officeDocument/2006/relationships/image" Target="../media/image4.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vmlDrawing" Target="../drawings/vmlDrawing66.vml"/><Relationship Id="rId2" Type="http://schemas.openxmlformats.org/officeDocument/2006/relationships/slideLayout" Target="../slideLayouts/slideLayout62.xml"/><Relationship Id="rId16" Type="http://schemas.openxmlformats.org/officeDocument/2006/relationships/theme" Target="../theme/theme6.xml"/><Relationship Id="rId20" Type="http://schemas.openxmlformats.org/officeDocument/2006/relationships/image" Target="../media/image1.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oleObject" Target="../embeddings/oleObject66.bin"/><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7.xml"/><Relationship Id="rId18" Type="http://schemas.openxmlformats.org/officeDocument/2006/relationships/image" Target="../media/image3.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image" Target="../media/image1.png"/><Relationship Id="rId2" Type="http://schemas.openxmlformats.org/officeDocument/2006/relationships/slideLayout" Target="../slideLayouts/slideLayout77.xml"/><Relationship Id="rId16" Type="http://schemas.openxmlformats.org/officeDocument/2006/relationships/oleObject" Target="../embeddings/oleObject80.bin"/><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image" Target="../media/image2.jpeg"/><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vmlDrawing" Target="../drawings/vmlDrawing80.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4" descr="图片1副本">
            <a:extLst>
              <a:ext uri="{FF2B5EF4-FFF2-40B4-BE49-F238E27FC236}">
                <a16:creationId xmlns:a16="http://schemas.microsoft.com/office/drawing/2014/main" id="{DB6AB3F1-3978-49A8-9024-3A26463D80F3}"/>
              </a:ext>
            </a:extLst>
          </p:cNvPr>
          <p:cNvPicPr>
            <a:picLocks noChangeAspect="1" noChangeArrowheads="1"/>
          </p:cNvPicPr>
          <p:nvPr/>
        </p:nvPicPr>
        <p:blipFill>
          <a:blip r:embed="rId15">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1027" name="Object 8">
            <a:extLst>
              <a:ext uri="{FF2B5EF4-FFF2-40B4-BE49-F238E27FC236}">
                <a16:creationId xmlns:a16="http://schemas.microsoft.com/office/drawing/2014/main" id="{18BBBD45-83D7-4346-9C3A-2005EB7E71FD}"/>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1464" name="Image" r:id="rId16" imgW="11326984" imgH="4571429" progId="">
                  <p:embed/>
                </p:oleObj>
              </mc:Choice>
              <mc:Fallback>
                <p:oleObj name="Image" r:id="rId16" imgW="11326984" imgH="4571429" progId="">
                  <p:embed/>
                  <p:pic>
                    <p:nvPicPr>
                      <p:cNvPr id="0" name="Object 8"/>
                      <p:cNvPicPr>
                        <a:picLocks noChangeAspect="1" noChangeArrowheads="1"/>
                      </p:cNvPicPr>
                      <p:nvPr/>
                    </p:nvPicPr>
                    <p:blipFill>
                      <a:blip r:embed="rId17">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8" name="Rectangle 3">
            <a:extLst>
              <a:ext uri="{FF2B5EF4-FFF2-40B4-BE49-F238E27FC236}">
                <a16:creationId xmlns:a16="http://schemas.microsoft.com/office/drawing/2014/main" id="{154D37DB-4104-4A5C-8CFA-0BAC4319F655}"/>
              </a:ext>
            </a:extLst>
          </p:cNvPr>
          <p:cNvSpPr>
            <a:spLocks noGrp="1" noChangeArrowheads="1"/>
          </p:cNvSpPr>
          <p:nvPr>
            <p:ph type="body" idx="1"/>
          </p:nvPr>
        </p:nvSpPr>
        <p:spPr bwMode="auto">
          <a:xfrm>
            <a:off x="250825" y="1268413"/>
            <a:ext cx="8785225"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22">
            <a:extLst>
              <a:ext uri="{FF2B5EF4-FFF2-40B4-BE49-F238E27FC236}">
                <a16:creationId xmlns:a16="http://schemas.microsoft.com/office/drawing/2014/main" id="{63EECBA0-69C6-47A0-9E54-ECF2596D1F7B}"/>
              </a:ext>
            </a:extLst>
          </p:cNvPr>
          <p:cNvSpPr>
            <a:spLocks noGrp="1" noChangeArrowheads="1"/>
          </p:cNvSpPr>
          <p:nvPr>
            <p:ph type="title"/>
          </p:nvPr>
        </p:nvSpPr>
        <p:spPr bwMode="auto">
          <a:xfrm>
            <a:off x="98425" y="44450"/>
            <a:ext cx="8893175" cy="11430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1030" name="Picture 13" descr="E:\MY DOC\北航简介\LOGO\BUAA LOGO.gif">
            <a:extLst>
              <a:ext uri="{FF2B5EF4-FFF2-40B4-BE49-F238E27FC236}">
                <a16:creationId xmlns:a16="http://schemas.microsoft.com/office/drawing/2014/main" id="{BEE61921-CF99-44BD-B202-46E73ECD348A}"/>
              </a:ext>
            </a:extLst>
          </p:cNvPr>
          <p:cNvPicPr>
            <a:picLocks noChangeAspect="1" noChangeArrowheads="1"/>
          </p:cNvPicPr>
          <p:nvPr userDrawn="1"/>
        </p:nvPicPr>
        <p:blipFill>
          <a:blip r:embed="rId18">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515448" r:id="rId1"/>
    <p:sldLayoutId id="2147515449" r:id="rId2"/>
    <p:sldLayoutId id="2147515450" r:id="rId3"/>
    <p:sldLayoutId id="2147515451" r:id="rId4"/>
    <p:sldLayoutId id="2147515452" r:id="rId5"/>
    <p:sldLayoutId id="2147515453" r:id="rId6"/>
    <p:sldLayoutId id="2147515454" r:id="rId7"/>
    <p:sldLayoutId id="2147515455" r:id="rId8"/>
    <p:sldLayoutId id="2147515456" r:id="rId9"/>
    <p:sldLayoutId id="2147515457" r:id="rId10"/>
    <p:sldLayoutId id="2147515458" r:id="rId11"/>
    <p:sldLayoutId id="2147515459" r:id="rId12"/>
  </p:sldLayoutIdLst>
  <p:transition>
    <p:fade/>
  </p:transition>
  <p:hf hdr="0" ftr="0" dt="0"/>
  <p:txStyles>
    <p:title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p:titleStyle>
    <p:bodyStyle>
      <a:lvl1pPr marL="342900" indent="-342900" algn="l" rtl="0" eaLnBrk="0" fontAlgn="base" hangingPunct="0">
        <a:lnSpc>
          <a:spcPct val="150000"/>
        </a:lnSpc>
        <a:spcBef>
          <a:spcPct val="20000"/>
        </a:spcBef>
        <a:spcAft>
          <a:spcPct val="0"/>
        </a:spcAft>
        <a:buClr>
          <a:srgbClr val="0000FF"/>
        </a:buClr>
        <a:buSzPct val="75000"/>
        <a:buFont typeface="Wingdings" panose="05000000000000000000" pitchFamily="2" charset="2"/>
        <a:buChar char="n"/>
        <a:defRPr kumimoji="1" sz="2400">
          <a:solidFill>
            <a:schemeClr val="tx1"/>
          </a:solidFill>
          <a:latin typeface="+mn-lt"/>
          <a:ea typeface="黑体" pitchFamily="2" charset="-122"/>
          <a:cs typeface="黑体" charset="0"/>
        </a:defRPr>
      </a:lvl1pPr>
      <a:lvl2pPr marL="742950" indent="-285750" algn="l" rtl="0" eaLnBrk="0" fontAlgn="base" hangingPunct="0">
        <a:lnSpc>
          <a:spcPct val="150000"/>
        </a:lnSpc>
        <a:spcBef>
          <a:spcPct val="20000"/>
        </a:spcBef>
        <a:spcAft>
          <a:spcPct val="0"/>
        </a:spcAft>
        <a:buClr>
          <a:srgbClr val="0000FF"/>
        </a:buClr>
        <a:buSzPct val="60000"/>
        <a:buFont typeface="Wingdings" panose="05000000000000000000" pitchFamily="2" charset="2"/>
        <a:buChar char="Ø"/>
        <a:defRPr kumimoji="1" sz="2000">
          <a:solidFill>
            <a:schemeClr val="tx1"/>
          </a:solidFill>
          <a:latin typeface="+mn-lt"/>
          <a:ea typeface="黑体" pitchFamily="2" charset="-122"/>
          <a:cs typeface="黑体" charset="0"/>
        </a:defRPr>
      </a:lvl2pPr>
      <a:lvl3pPr marL="1143000" indent="-228600" algn="l" rtl="0" eaLnBrk="0" fontAlgn="base" hangingPunct="0">
        <a:lnSpc>
          <a:spcPct val="150000"/>
        </a:lnSpc>
        <a:spcBef>
          <a:spcPct val="20000"/>
        </a:spcBef>
        <a:spcAft>
          <a:spcPct val="0"/>
        </a:spcAft>
        <a:buClr>
          <a:srgbClr val="0000FF"/>
        </a:buClr>
        <a:buChar char="•"/>
        <a:defRPr kumimoji="1" sz="2400">
          <a:solidFill>
            <a:schemeClr val="tx1"/>
          </a:solidFill>
          <a:latin typeface="+mn-lt"/>
          <a:ea typeface="黑体" pitchFamily="2" charset="-122"/>
          <a:cs typeface="黑体" charset="0"/>
        </a:defRPr>
      </a:lvl3pPr>
      <a:lvl4pPr marL="1600200" indent="-228600" algn="l" rtl="0" eaLnBrk="0" fontAlgn="base" hangingPunct="0">
        <a:lnSpc>
          <a:spcPct val="150000"/>
        </a:lnSpc>
        <a:spcBef>
          <a:spcPct val="20000"/>
        </a:spcBef>
        <a:spcAft>
          <a:spcPct val="0"/>
        </a:spcAft>
        <a:buClr>
          <a:srgbClr val="0000FF"/>
        </a:buClr>
        <a:buFont typeface="Arial" panose="020B0604020202020204" pitchFamily="34" charset="0"/>
        <a:buChar char="–"/>
        <a:defRPr kumimoji="1" sz="1600">
          <a:solidFill>
            <a:schemeClr val="tx1"/>
          </a:solidFill>
          <a:latin typeface="+mn-lt"/>
          <a:ea typeface="黑体" pitchFamily="2" charset="-122"/>
          <a:cs typeface="黑体" charset="0"/>
        </a:defRPr>
      </a:lvl4pPr>
      <a:lvl5pPr marL="2057400" indent="-228600" algn="l" rtl="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mn-lt"/>
          <a:ea typeface="黑体" pitchFamily="2" charset="-122"/>
          <a:cs typeface="黑体" charset="0"/>
        </a:defRPr>
      </a:lvl5pPr>
      <a:lvl6pPr marL="25146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6pPr>
      <a:lvl7pPr marL="29718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7pPr>
      <a:lvl8pPr marL="34290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8pPr>
      <a:lvl9pPr marL="38862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4" descr="图片1副本">
            <a:extLst>
              <a:ext uri="{FF2B5EF4-FFF2-40B4-BE49-F238E27FC236}">
                <a16:creationId xmlns:a16="http://schemas.microsoft.com/office/drawing/2014/main" id="{F3D90E6F-FF33-4EB4-B56C-8166A364640A}"/>
              </a:ext>
            </a:extLst>
          </p:cNvPr>
          <p:cNvPicPr>
            <a:picLocks noChangeAspect="1" noChangeArrowheads="1"/>
          </p:cNvPicPr>
          <p:nvPr/>
        </p:nvPicPr>
        <p:blipFill>
          <a:blip r:embed="rId15">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2051" name="Object 8">
            <a:extLst>
              <a:ext uri="{FF2B5EF4-FFF2-40B4-BE49-F238E27FC236}">
                <a16:creationId xmlns:a16="http://schemas.microsoft.com/office/drawing/2014/main" id="{5DC51219-DD36-4DE2-8D7C-10D2FBF64410}"/>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2488" name="Image" r:id="rId16" imgW="11326984" imgH="4571429" progId="">
                  <p:embed/>
                </p:oleObj>
              </mc:Choice>
              <mc:Fallback>
                <p:oleObj name="Image" r:id="rId16" imgW="11326984" imgH="4571429" progId="">
                  <p:embed/>
                  <p:pic>
                    <p:nvPicPr>
                      <p:cNvPr id="0" name="Object 8"/>
                      <p:cNvPicPr>
                        <a:picLocks noChangeAspect="1" noChangeArrowheads="1"/>
                      </p:cNvPicPr>
                      <p:nvPr/>
                    </p:nvPicPr>
                    <p:blipFill>
                      <a:blip r:embed="rId17">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2" name="Rectangle 3">
            <a:extLst>
              <a:ext uri="{FF2B5EF4-FFF2-40B4-BE49-F238E27FC236}">
                <a16:creationId xmlns:a16="http://schemas.microsoft.com/office/drawing/2014/main" id="{D3E75427-2A22-47A4-85E4-662F0102C614}"/>
              </a:ext>
            </a:extLst>
          </p:cNvPr>
          <p:cNvSpPr>
            <a:spLocks noGrp="1" noChangeArrowheads="1"/>
          </p:cNvSpPr>
          <p:nvPr>
            <p:ph type="body" idx="1"/>
          </p:nvPr>
        </p:nvSpPr>
        <p:spPr bwMode="auto">
          <a:xfrm>
            <a:off x="250825" y="1268413"/>
            <a:ext cx="8785225"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22">
            <a:extLst>
              <a:ext uri="{FF2B5EF4-FFF2-40B4-BE49-F238E27FC236}">
                <a16:creationId xmlns:a16="http://schemas.microsoft.com/office/drawing/2014/main" id="{F327B218-7650-4228-A40C-5120930D0720}"/>
              </a:ext>
            </a:extLst>
          </p:cNvPr>
          <p:cNvSpPr>
            <a:spLocks noGrp="1" noChangeArrowheads="1"/>
          </p:cNvSpPr>
          <p:nvPr>
            <p:ph type="title"/>
          </p:nvPr>
        </p:nvSpPr>
        <p:spPr bwMode="auto">
          <a:xfrm>
            <a:off x="98425" y="44450"/>
            <a:ext cx="8893175" cy="11430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2054" name="Picture 13" descr="E:\MY DOC\北航简介\LOGO\BUAA LOGO.gif">
            <a:extLst>
              <a:ext uri="{FF2B5EF4-FFF2-40B4-BE49-F238E27FC236}">
                <a16:creationId xmlns:a16="http://schemas.microsoft.com/office/drawing/2014/main" id="{3D117077-A012-4542-9C79-A04BD6BAA7C5}"/>
              </a:ext>
            </a:extLst>
          </p:cNvPr>
          <p:cNvPicPr>
            <a:picLocks noChangeAspect="1" noChangeArrowheads="1"/>
          </p:cNvPicPr>
          <p:nvPr userDrawn="1"/>
        </p:nvPicPr>
        <p:blipFill>
          <a:blip r:embed="rId18">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515460" r:id="rId1"/>
    <p:sldLayoutId id="2147515461" r:id="rId2"/>
    <p:sldLayoutId id="2147515462" r:id="rId3"/>
    <p:sldLayoutId id="2147515463" r:id="rId4"/>
    <p:sldLayoutId id="2147515464" r:id="rId5"/>
    <p:sldLayoutId id="2147515465" r:id="rId6"/>
    <p:sldLayoutId id="2147515466" r:id="rId7"/>
    <p:sldLayoutId id="2147515467" r:id="rId8"/>
    <p:sldLayoutId id="2147515468" r:id="rId9"/>
    <p:sldLayoutId id="2147515469" r:id="rId10"/>
    <p:sldLayoutId id="2147515470" r:id="rId11"/>
    <p:sldLayoutId id="2147515471" r:id="rId12"/>
  </p:sldLayoutIdLst>
  <p:transition>
    <p:fade/>
  </p:transition>
  <p:hf hdr="0" ftr="0" dt="0"/>
  <p:txStyles>
    <p:title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p:titleStyle>
    <p:bodyStyle>
      <a:lvl1pPr marL="342900" indent="-342900" algn="l" rtl="0" eaLnBrk="0" fontAlgn="base" hangingPunct="0">
        <a:lnSpc>
          <a:spcPct val="150000"/>
        </a:lnSpc>
        <a:spcBef>
          <a:spcPct val="20000"/>
        </a:spcBef>
        <a:spcAft>
          <a:spcPct val="0"/>
        </a:spcAft>
        <a:buClr>
          <a:srgbClr val="0000FF"/>
        </a:buClr>
        <a:buSzPct val="75000"/>
        <a:buFont typeface="Wingdings" panose="05000000000000000000" pitchFamily="2" charset="2"/>
        <a:buChar char="n"/>
        <a:defRPr kumimoji="1" sz="2400">
          <a:solidFill>
            <a:schemeClr val="tx1"/>
          </a:solidFill>
          <a:latin typeface="+mn-lt"/>
          <a:ea typeface="黑体" pitchFamily="2" charset="-122"/>
          <a:cs typeface="黑体" charset="0"/>
        </a:defRPr>
      </a:lvl1pPr>
      <a:lvl2pPr marL="742950" indent="-285750" algn="l" rtl="0" eaLnBrk="0" fontAlgn="base" hangingPunct="0">
        <a:lnSpc>
          <a:spcPct val="150000"/>
        </a:lnSpc>
        <a:spcBef>
          <a:spcPct val="20000"/>
        </a:spcBef>
        <a:spcAft>
          <a:spcPct val="0"/>
        </a:spcAft>
        <a:buClr>
          <a:srgbClr val="0000FF"/>
        </a:buClr>
        <a:buSzPct val="60000"/>
        <a:buFont typeface="Wingdings" panose="05000000000000000000" pitchFamily="2" charset="2"/>
        <a:buChar char="Ø"/>
        <a:defRPr kumimoji="1" sz="2000">
          <a:solidFill>
            <a:schemeClr val="tx1"/>
          </a:solidFill>
          <a:latin typeface="+mn-lt"/>
          <a:ea typeface="黑体" pitchFamily="2" charset="-122"/>
          <a:cs typeface="黑体" charset="0"/>
        </a:defRPr>
      </a:lvl2pPr>
      <a:lvl3pPr marL="1143000" indent="-228600" algn="l" rtl="0" eaLnBrk="0" fontAlgn="base" hangingPunct="0">
        <a:lnSpc>
          <a:spcPct val="150000"/>
        </a:lnSpc>
        <a:spcBef>
          <a:spcPct val="20000"/>
        </a:spcBef>
        <a:spcAft>
          <a:spcPct val="0"/>
        </a:spcAft>
        <a:buClr>
          <a:srgbClr val="0000FF"/>
        </a:buClr>
        <a:buChar char="•"/>
        <a:defRPr kumimoji="1" sz="2400">
          <a:solidFill>
            <a:schemeClr val="tx1"/>
          </a:solidFill>
          <a:latin typeface="+mn-lt"/>
          <a:ea typeface="黑体" pitchFamily="2" charset="-122"/>
          <a:cs typeface="黑体" charset="0"/>
        </a:defRPr>
      </a:lvl3pPr>
      <a:lvl4pPr marL="1600200" indent="-228600" algn="l" rtl="0" eaLnBrk="0" fontAlgn="base" hangingPunct="0">
        <a:lnSpc>
          <a:spcPct val="150000"/>
        </a:lnSpc>
        <a:spcBef>
          <a:spcPct val="20000"/>
        </a:spcBef>
        <a:spcAft>
          <a:spcPct val="0"/>
        </a:spcAft>
        <a:buClr>
          <a:srgbClr val="0000FF"/>
        </a:buClr>
        <a:buFont typeface="Arial" panose="020B0604020202020204" pitchFamily="34" charset="0"/>
        <a:buChar char="–"/>
        <a:defRPr kumimoji="1" sz="1600">
          <a:solidFill>
            <a:schemeClr val="tx1"/>
          </a:solidFill>
          <a:latin typeface="+mn-lt"/>
          <a:ea typeface="黑体" pitchFamily="2" charset="-122"/>
          <a:cs typeface="黑体" charset="0"/>
        </a:defRPr>
      </a:lvl4pPr>
      <a:lvl5pPr marL="2057400" indent="-228600" algn="l" rtl="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mn-lt"/>
          <a:ea typeface="黑体" pitchFamily="2" charset="-122"/>
          <a:cs typeface="黑体" charset="0"/>
        </a:defRPr>
      </a:lvl5pPr>
      <a:lvl6pPr marL="25146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6pPr>
      <a:lvl7pPr marL="29718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7pPr>
      <a:lvl8pPr marL="34290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8pPr>
      <a:lvl9pPr marL="38862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4" descr="图片1副本">
            <a:extLst>
              <a:ext uri="{FF2B5EF4-FFF2-40B4-BE49-F238E27FC236}">
                <a16:creationId xmlns:a16="http://schemas.microsoft.com/office/drawing/2014/main" id="{F97987D8-1673-486B-B08F-2C573CAA350A}"/>
              </a:ext>
            </a:extLst>
          </p:cNvPr>
          <p:cNvPicPr>
            <a:picLocks noChangeAspect="1" noChangeArrowheads="1"/>
          </p:cNvPicPr>
          <p:nvPr/>
        </p:nvPicPr>
        <p:blipFill>
          <a:blip r:embed="rId15">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3075" name="Object 8">
            <a:extLst>
              <a:ext uri="{FF2B5EF4-FFF2-40B4-BE49-F238E27FC236}">
                <a16:creationId xmlns:a16="http://schemas.microsoft.com/office/drawing/2014/main" id="{B82A5AC2-9F7E-4EA5-A39C-5FAEFF44D38B}"/>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3512" name="Image" r:id="rId16" imgW="11326984" imgH="4571429" progId="">
                  <p:embed/>
                </p:oleObj>
              </mc:Choice>
              <mc:Fallback>
                <p:oleObj name="Image" r:id="rId16" imgW="11326984" imgH="4571429" progId="">
                  <p:embed/>
                  <p:pic>
                    <p:nvPicPr>
                      <p:cNvPr id="0" name="Object 8"/>
                      <p:cNvPicPr>
                        <a:picLocks noChangeAspect="1" noChangeArrowheads="1"/>
                      </p:cNvPicPr>
                      <p:nvPr/>
                    </p:nvPicPr>
                    <p:blipFill>
                      <a:blip r:embed="rId17">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6" name="Rectangle 3">
            <a:extLst>
              <a:ext uri="{FF2B5EF4-FFF2-40B4-BE49-F238E27FC236}">
                <a16:creationId xmlns:a16="http://schemas.microsoft.com/office/drawing/2014/main" id="{EBC57A89-6317-4D57-8B5D-80EDAFE14F85}"/>
              </a:ext>
            </a:extLst>
          </p:cNvPr>
          <p:cNvSpPr>
            <a:spLocks noGrp="1" noChangeArrowheads="1"/>
          </p:cNvSpPr>
          <p:nvPr>
            <p:ph type="body" idx="1"/>
          </p:nvPr>
        </p:nvSpPr>
        <p:spPr bwMode="auto">
          <a:xfrm>
            <a:off x="250825" y="1268413"/>
            <a:ext cx="8677275"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7" name="Rectangle 22">
            <a:extLst>
              <a:ext uri="{FF2B5EF4-FFF2-40B4-BE49-F238E27FC236}">
                <a16:creationId xmlns:a16="http://schemas.microsoft.com/office/drawing/2014/main" id="{A99F056B-4F75-440B-9D8B-A8AF7A64E7DA}"/>
              </a:ext>
            </a:extLst>
          </p:cNvPr>
          <p:cNvSpPr>
            <a:spLocks noGrp="1" noChangeArrowheads="1"/>
          </p:cNvSpPr>
          <p:nvPr>
            <p:ph type="title"/>
          </p:nvPr>
        </p:nvSpPr>
        <p:spPr bwMode="auto">
          <a:xfrm>
            <a:off x="250825" y="44450"/>
            <a:ext cx="8642350" cy="11430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3078" name="Picture 13" descr="E:\MY DOC\北航简介\LOGO\BUAA LOGO.gif">
            <a:extLst>
              <a:ext uri="{FF2B5EF4-FFF2-40B4-BE49-F238E27FC236}">
                <a16:creationId xmlns:a16="http://schemas.microsoft.com/office/drawing/2014/main" id="{D9BD1B79-EBE6-41CD-9C17-3B28A7D7BC5B}"/>
              </a:ext>
            </a:extLst>
          </p:cNvPr>
          <p:cNvPicPr>
            <a:picLocks noChangeAspect="1" noChangeArrowheads="1"/>
          </p:cNvPicPr>
          <p:nvPr userDrawn="1"/>
        </p:nvPicPr>
        <p:blipFill>
          <a:blip r:embed="rId18">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515472" r:id="rId1"/>
    <p:sldLayoutId id="2147515473" r:id="rId2"/>
    <p:sldLayoutId id="2147515474" r:id="rId3"/>
    <p:sldLayoutId id="2147515475" r:id="rId4"/>
    <p:sldLayoutId id="2147515476" r:id="rId5"/>
    <p:sldLayoutId id="2147515477" r:id="rId6"/>
    <p:sldLayoutId id="2147515478" r:id="rId7"/>
    <p:sldLayoutId id="2147515479" r:id="rId8"/>
    <p:sldLayoutId id="2147515480" r:id="rId9"/>
    <p:sldLayoutId id="2147515481" r:id="rId10"/>
    <p:sldLayoutId id="2147515482" r:id="rId11"/>
    <p:sldLayoutId id="2147515483" r:id="rId12"/>
  </p:sldLayoutIdLst>
  <p:transition>
    <p:fade/>
  </p:transition>
  <p:hf hdr="0" ftr="0" dt="0"/>
  <p:txStyles>
    <p:title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p:titleStyle>
    <p:bodyStyle>
      <a:lvl1pPr marL="342900" indent="-342900" algn="l" rtl="0" eaLnBrk="0" fontAlgn="base" hangingPunct="0">
        <a:lnSpc>
          <a:spcPct val="150000"/>
        </a:lnSpc>
        <a:spcBef>
          <a:spcPct val="20000"/>
        </a:spcBef>
        <a:spcAft>
          <a:spcPct val="0"/>
        </a:spcAft>
        <a:buClr>
          <a:srgbClr val="0000FF"/>
        </a:buClr>
        <a:buSzPct val="75000"/>
        <a:buFont typeface="Wingdings" panose="05000000000000000000" pitchFamily="2" charset="2"/>
        <a:buChar char="n"/>
        <a:defRPr kumimoji="1" sz="2400">
          <a:solidFill>
            <a:srgbClr val="0000CC"/>
          </a:solidFill>
          <a:latin typeface="+mn-lt"/>
          <a:ea typeface="黑体" pitchFamily="2" charset="-122"/>
          <a:cs typeface="黑体" charset="0"/>
        </a:defRPr>
      </a:lvl1pPr>
      <a:lvl2pPr marL="742950" indent="-285750" algn="l" rtl="0" eaLnBrk="0" fontAlgn="base" hangingPunct="0">
        <a:lnSpc>
          <a:spcPct val="150000"/>
        </a:lnSpc>
        <a:spcBef>
          <a:spcPct val="20000"/>
        </a:spcBef>
        <a:spcAft>
          <a:spcPct val="0"/>
        </a:spcAft>
        <a:buClr>
          <a:srgbClr val="0000FF"/>
        </a:buClr>
        <a:buSzPct val="60000"/>
        <a:buFont typeface="Wingdings" panose="05000000000000000000" pitchFamily="2" charset="2"/>
        <a:buChar char="Ø"/>
        <a:defRPr kumimoji="1" sz="2000">
          <a:solidFill>
            <a:schemeClr val="tx1"/>
          </a:solidFill>
          <a:latin typeface="+mn-lt"/>
          <a:ea typeface="黑体" pitchFamily="2" charset="-122"/>
          <a:cs typeface="黑体" charset="0"/>
        </a:defRPr>
      </a:lvl2pPr>
      <a:lvl3pPr marL="1143000" indent="-228600" algn="l" rtl="0" eaLnBrk="0" fontAlgn="base" hangingPunct="0">
        <a:lnSpc>
          <a:spcPct val="150000"/>
        </a:lnSpc>
        <a:spcBef>
          <a:spcPct val="20000"/>
        </a:spcBef>
        <a:spcAft>
          <a:spcPct val="0"/>
        </a:spcAft>
        <a:buClr>
          <a:srgbClr val="0000FF"/>
        </a:buClr>
        <a:buChar char="•"/>
        <a:defRPr kumimoji="1" sz="2400">
          <a:solidFill>
            <a:schemeClr val="tx1"/>
          </a:solidFill>
          <a:latin typeface="+mn-lt"/>
          <a:ea typeface="黑体" pitchFamily="2" charset="-122"/>
          <a:cs typeface="黑体" charset="0"/>
        </a:defRPr>
      </a:lvl3pPr>
      <a:lvl4pPr marL="1600200" indent="-228600" algn="l" rtl="0" eaLnBrk="0" fontAlgn="base" hangingPunct="0">
        <a:lnSpc>
          <a:spcPct val="150000"/>
        </a:lnSpc>
        <a:spcBef>
          <a:spcPct val="20000"/>
        </a:spcBef>
        <a:spcAft>
          <a:spcPct val="0"/>
        </a:spcAft>
        <a:buClr>
          <a:srgbClr val="0000FF"/>
        </a:buClr>
        <a:buFont typeface="Arial" panose="020B0604020202020204" pitchFamily="34" charset="0"/>
        <a:buChar char="–"/>
        <a:defRPr kumimoji="1" sz="1600">
          <a:solidFill>
            <a:schemeClr val="tx1"/>
          </a:solidFill>
          <a:latin typeface="+mn-lt"/>
          <a:ea typeface="黑体" pitchFamily="2" charset="-122"/>
          <a:cs typeface="黑体" charset="0"/>
        </a:defRPr>
      </a:lvl4pPr>
      <a:lvl5pPr marL="2057400" indent="-228600" algn="l" rtl="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mn-lt"/>
          <a:ea typeface="黑体" pitchFamily="2" charset="-122"/>
          <a:cs typeface="黑体" charset="0"/>
        </a:defRPr>
      </a:lvl5pPr>
      <a:lvl6pPr marL="25146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6pPr>
      <a:lvl7pPr marL="29718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7pPr>
      <a:lvl8pPr marL="34290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8pPr>
      <a:lvl9pPr marL="38862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4" descr="图片1副本">
            <a:extLst>
              <a:ext uri="{FF2B5EF4-FFF2-40B4-BE49-F238E27FC236}">
                <a16:creationId xmlns:a16="http://schemas.microsoft.com/office/drawing/2014/main" id="{FBB4712A-50E6-4EE8-AD8B-828A89D73AFA}"/>
              </a:ext>
            </a:extLst>
          </p:cNvPr>
          <p:cNvPicPr>
            <a:picLocks noChangeAspect="1" noChangeArrowheads="1"/>
          </p:cNvPicPr>
          <p:nvPr/>
        </p:nvPicPr>
        <p:blipFill>
          <a:blip r:embed="rId15">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4099" name="Object 8">
            <a:extLst>
              <a:ext uri="{FF2B5EF4-FFF2-40B4-BE49-F238E27FC236}">
                <a16:creationId xmlns:a16="http://schemas.microsoft.com/office/drawing/2014/main" id="{B0EE476C-78E0-49E8-B585-BC55AD943EC3}"/>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4536" name="Image" r:id="rId16" imgW="11326984" imgH="4571429" progId="">
                  <p:embed/>
                </p:oleObj>
              </mc:Choice>
              <mc:Fallback>
                <p:oleObj name="Image" r:id="rId16" imgW="11326984" imgH="4571429" progId="">
                  <p:embed/>
                  <p:pic>
                    <p:nvPicPr>
                      <p:cNvPr id="0" name="Object 8"/>
                      <p:cNvPicPr>
                        <a:picLocks noChangeAspect="1" noChangeArrowheads="1"/>
                      </p:cNvPicPr>
                      <p:nvPr/>
                    </p:nvPicPr>
                    <p:blipFill>
                      <a:blip r:embed="rId17">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0" name="Rectangle 3">
            <a:extLst>
              <a:ext uri="{FF2B5EF4-FFF2-40B4-BE49-F238E27FC236}">
                <a16:creationId xmlns:a16="http://schemas.microsoft.com/office/drawing/2014/main" id="{14034B83-7772-4AF7-9654-57774591B702}"/>
              </a:ext>
            </a:extLst>
          </p:cNvPr>
          <p:cNvSpPr>
            <a:spLocks noGrp="1" noChangeArrowheads="1"/>
          </p:cNvSpPr>
          <p:nvPr>
            <p:ph type="body" idx="1"/>
          </p:nvPr>
        </p:nvSpPr>
        <p:spPr bwMode="auto">
          <a:xfrm>
            <a:off x="250825" y="1268413"/>
            <a:ext cx="8785225"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1" name="Rectangle 22">
            <a:extLst>
              <a:ext uri="{FF2B5EF4-FFF2-40B4-BE49-F238E27FC236}">
                <a16:creationId xmlns:a16="http://schemas.microsoft.com/office/drawing/2014/main" id="{DB146DD1-933A-4EA2-9AA7-62D7F72E90A6}"/>
              </a:ext>
            </a:extLst>
          </p:cNvPr>
          <p:cNvSpPr>
            <a:spLocks noGrp="1" noChangeArrowheads="1"/>
          </p:cNvSpPr>
          <p:nvPr>
            <p:ph type="title"/>
          </p:nvPr>
        </p:nvSpPr>
        <p:spPr bwMode="auto">
          <a:xfrm>
            <a:off x="98425" y="44450"/>
            <a:ext cx="8893175" cy="11430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4102" name="Picture 13" descr="E:\MY DOC\北航简介\LOGO\BUAA LOGO.gif">
            <a:extLst>
              <a:ext uri="{FF2B5EF4-FFF2-40B4-BE49-F238E27FC236}">
                <a16:creationId xmlns:a16="http://schemas.microsoft.com/office/drawing/2014/main" id="{F2E4261D-7A69-4CC7-AD7A-D9F808095C8A}"/>
              </a:ext>
            </a:extLst>
          </p:cNvPr>
          <p:cNvPicPr>
            <a:picLocks noChangeAspect="1" noChangeArrowheads="1"/>
          </p:cNvPicPr>
          <p:nvPr userDrawn="1"/>
        </p:nvPicPr>
        <p:blipFill>
          <a:blip r:embed="rId18">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515484" r:id="rId1"/>
    <p:sldLayoutId id="2147515485" r:id="rId2"/>
    <p:sldLayoutId id="2147515486" r:id="rId3"/>
    <p:sldLayoutId id="2147515487" r:id="rId4"/>
    <p:sldLayoutId id="2147515488" r:id="rId5"/>
    <p:sldLayoutId id="2147515489" r:id="rId6"/>
    <p:sldLayoutId id="2147515490" r:id="rId7"/>
    <p:sldLayoutId id="2147515491" r:id="rId8"/>
    <p:sldLayoutId id="2147515492" r:id="rId9"/>
    <p:sldLayoutId id="2147515493" r:id="rId10"/>
    <p:sldLayoutId id="2147515494" r:id="rId11"/>
    <p:sldLayoutId id="2147515495" r:id="rId12"/>
  </p:sldLayoutIdLst>
  <p:transition>
    <p:fade/>
  </p:transition>
  <p:hf hdr="0" ftr="0" dt="0"/>
  <p:txStyles>
    <p:title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p:titleStyle>
    <p:bodyStyle>
      <a:lvl1pPr marL="342900" indent="-342900" algn="l" rtl="0" eaLnBrk="0" fontAlgn="base" hangingPunct="0">
        <a:lnSpc>
          <a:spcPct val="150000"/>
        </a:lnSpc>
        <a:spcBef>
          <a:spcPct val="20000"/>
        </a:spcBef>
        <a:spcAft>
          <a:spcPct val="0"/>
        </a:spcAft>
        <a:buClr>
          <a:srgbClr val="0000FF"/>
        </a:buClr>
        <a:buSzPct val="75000"/>
        <a:buFont typeface="Wingdings" panose="05000000000000000000" pitchFamily="2" charset="2"/>
        <a:buChar char="n"/>
        <a:defRPr kumimoji="1" sz="2400">
          <a:solidFill>
            <a:schemeClr val="tx1"/>
          </a:solidFill>
          <a:latin typeface="+mn-lt"/>
          <a:ea typeface="黑体" pitchFamily="2" charset="-122"/>
          <a:cs typeface="黑体" charset="0"/>
        </a:defRPr>
      </a:lvl1pPr>
      <a:lvl2pPr marL="742950" indent="-285750" algn="l" rtl="0" eaLnBrk="0" fontAlgn="base" hangingPunct="0">
        <a:lnSpc>
          <a:spcPct val="150000"/>
        </a:lnSpc>
        <a:spcBef>
          <a:spcPct val="20000"/>
        </a:spcBef>
        <a:spcAft>
          <a:spcPct val="0"/>
        </a:spcAft>
        <a:buClr>
          <a:srgbClr val="0000FF"/>
        </a:buClr>
        <a:buSzPct val="60000"/>
        <a:buFont typeface="Wingdings" panose="05000000000000000000" pitchFamily="2" charset="2"/>
        <a:buChar char="Ø"/>
        <a:defRPr kumimoji="1" sz="2000">
          <a:solidFill>
            <a:schemeClr val="tx1"/>
          </a:solidFill>
          <a:latin typeface="+mn-lt"/>
          <a:ea typeface="黑体" pitchFamily="2" charset="-122"/>
          <a:cs typeface="黑体" charset="0"/>
        </a:defRPr>
      </a:lvl2pPr>
      <a:lvl3pPr marL="1143000" indent="-228600" algn="l" rtl="0" eaLnBrk="0" fontAlgn="base" hangingPunct="0">
        <a:lnSpc>
          <a:spcPct val="150000"/>
        </a:lnSpc>
        <a:spcBef>
          <a:spcPct val="20000"/>
        </a:spcBef>
        <a:spcAft>
          <a:spcPct val="0"/>
        </a:spcAft>
        <a:buClr>
          <a:srgbClr val="0000FF"/>
        </a:buClr>
        <a:buChar char="•"/>
        <a:defRPr kumimoji="1" sz="2400">
          <a:solidFill>
            <a:schemeClr val="tx1"/>
          </a:solidFill>
          <a:latin typeface="+mn-lt"/>
          <a:ea typeface="黑体" pitchFamily="2" charset="-122"/>
          <a:cs typeface="黑体" charset="0"/>
        </a:defRPr>
      </a:lvl3pPr>
      <a:lvl4pPr marL="1600200" indent="-228600" algn="l" rtl="0" eaLnBrk="0" fontAlgn="base" hangingPunct="0">
        <a:lnSpc>
          <a:spcPct val="150000"/>
        </a:lnSpc>
        <a:spcBef>
          <a:spcPct val="20000"/>
        </a:spcBef>
        <a:spcAft>
          <a:spcPct val="0"/>
        </a:spcAft>
        <a:buClr>
          <a:srgbClr val="0000FF"/>
        </a:buClr>
        <a:buFont typeface="Arial" panose="020B0604020202020204" pitchFamily="34" charset="0"/>
        <a:buChar char="–"/>
        <a:defRPr kumimoji="1" sz="1600">
          <a:solidFill>
            <a:schemeClr val="tx1"/>
          </a:solidFill>
          <a:latin typeface="+mn-lt"/>
          <a:ea typeface="黑体" pitchFamily="2" charset="-122"/>
          <a:cs typeface="黑体" charset="0"/>
        </a:defRPr>
      </a:lvl4pPr>
      <a:lvl5pPr marL="2057400" indent="-228600" algn="l" rtl="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mn-lt"/>
          <a:ea typeface="黑体" pitchFamily="2" charset="-122"/>
          <a:cs typeface="黑体" charset="0"/>
        </a:defRPr>
      </a:lvl5pPr>
      <a:lvl6pPr marL="25146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6pPr>
      <a:lvl7pPr marL="29718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7pPr>
      <a:lvl8pPr marL="34290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8pPr>
      <a:lvl9pPr marL="38862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4" descr="图片1副本">
            <a:extLst>
              <a:ext uri="{FF2B5EF4-FFF2-40B4-BE49-F238E27FC236}">
                <a16:creationId xmlns:a16="http://schemas.microsoft.com/office/drawing/2014/main" id="{F248AEF6-A2D1-45F3-8B83-B59221678B16}"/>
              </a:ext>
            </a:extLst>
          </p:cNvPr>
          <p:cNvPicPr>
            <a:picLocks noChangeAspect="1" noChangeArrowheads="1"/>
          </p:cNvPicPr>
          <p:nvPr/>
        </p:nvPicPr>
        <p:blipFill>
          <a:blip r:embed="rId15">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123" name="Object 8">
            <a:extLst>
              <a:ext uri="{FF2B5EF4-FFF2-40B4-BE49-F238E27FC236}">
                <a16:creationId xmlns:a16="http://schemas.microsoft.com/office/drawing/2014/main" id="{24FC61CE-E9DA-45A6-B4A3-00AAFAF36706}"/>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5560" name="Image" r:id="rId16" imgW="11326984" imgH="4571429" progId="">
                  <p:embed/>
                </p:oleObj>
              </mc:Choice>
              <mc:Fallback>
                <p:oleObj name="Image" r:id="rId16" imgW="11326984" imgH="4571429" progId="">
                  <p:embed/>
                  <p:pic>
                    <p:nvPicPr>
                      <p:cNvPr id="0" name="Object 8"/>
                      <p:cNvPicPr>
                        <a:picLocks noChangeAspect="1" noChangeArrowheads="1"/>
                      </p:cNvPicPr>
                      <p:nvPr/>
                    </p:nvPicPr>
                    <p:blipFill>
                      <a:blip r:embed="rId17">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4" name="Rectangle 3">
            <a:extLst>
              <a:ext uri="{FF2B5EF4-FFF2-40B4-BE49-F238E27FC236}">
                <a16:creationId xmlns:a16="http://schemas.microsoft.com/office/drawing/2014/main" id="{70CD4D1E-CBE4-4956-A95F-A58B78E55F56}"/>
              </a:ext>
            </a:extLst>
          </p:cNvPr>
          <p:cNvSpPr>
            <a:spLocks noGrp="1" noChangeArrowheads="1"/>
          </p:cNvSpPr>
          <p:nvPr>
            <p:ph type="body" idx="1"/>
          </p:nvPr>
        </p:nvSpPr>
        <p:spPr bwMode="auto">
          <a:xfrm>
            <a:off x="250825" y="1268413"/>
            <a:ext cx="8785225"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22">
            <a:extLst>
              <a:ext uri="{FF2B5EF4-FFF2-40B4-BE49-F238E27FC236}">
                <a16:creationId xmlns:a16="http://schemas.microsoft.com/office/drawing/2014/main" id="{B5F4E9A2-C759-4B5A-B14F-36CD3F066576}"/>
              </a:ext>
            </a:extLst>
          </p:cNvPr>
          <p:cNvSpPr>
            <a:spLocks noGrp="1" noChangeArrowheads="1"/>
          </p:cNvSpPr>
          <p:nvPr>
            <p:ph type="title"/>
          </p:nvPr>
        </p:nvSpPr>
        <p:spPr bwMode="auto">
          <a:xfrm>
            <a:off x="98425" y="44450"/>
            <a:ext cx="8893175" cy="11430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5126" name="Picture 13" descr="E:\MY DOC\北航简介\LOGO\BUAA LOGO.gif">
            <a:extLst>
              <a:ext uri="{FF2B5EF4-FFF2-40B4-BE49-F238E27FC236}">
                <a16:creationId xmlns:a16="http://schemas.microsoft.com/office/drawing/2014/main" id="{77D5D743-58F4-44FF-AD03-0042FFA51B28}"/>
              </a:ext>
            </a:extLst>
          </p:cNvPr>
          <p:cNvPicPr>
            <a:picLocks noChangeAspect="1" noChangeArrowheads="1"/>
          </p:cNvPicPr>
          <p:nvPr/>
        </p:nvPicPr>
        <p:blipFill>
          <a:blip r:embed="rId18">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515496" r:id="rId1"/>
    <p:sldLayoutId id="2147515497" r:id="rId2"/>
    <p:sldLayoutId id="2147515498" r:id="rId3"/>
    <p:sldLayoutId id="2147515499" r:id="rId4"/>
    <p:sldLayoutId id="2147515500" r:id="rId5"/>
    <p:sldLayoutId id="2147515501" r:id="rId6"/>
    <p:sldLayoutId id="2147515502" r:id="rId7"/>
    <p:sldLayoutId id="2147515503" r:id="rId8"/>
    <p:sldLayoutId id="2147515504" r:id="rId9"/>
    <p:sldLayoutId id="2147515505" r:id="rId10"/>
    <p:sldLayoutId id="2147515506" r:id="rId11"/>
    <p:sldLayoutId id="2147515507" r:id="rId12"/>
  </p:sldLayoutIdLst>
  <p:transition>
    <p:fade/>
  </p:transition>
  <p:hf hdr="0" ftr="0" dt="0"/>
  <p:txStyles>
    <p:title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p:titleStyle>
    <p:bodyStyle>
      <a:lvl1pPr marL="342900" indent="-342900" algn="l" rtl="0" eaLnBrk="0" fontAlgn="base" hangingPunct="0">
        <a:lnSpc>
          <a:spcPct val="150000"/>
        </a:lnSpc>
        <a:spcBef>
          <a:spcPct val="20000"/>
        </a:spcBef>
        <a:spcAft>
          <a:spcPct val="0"/>
        </a:spcAft>
        <a:buClr>
          <a:srgbClr val="0000FF"/>
        </a:buClr>
        <a:buSzPct val="75000"/>
        <a:buFont typeface="Wingdings" panose="05000000000000000000" pitchFamily="2" charset="2"/>
        <a:buChar char="n"/>
        <a:defRPr kumimoji="1" sz="2400">
          <a:solidFill>
            <a:schemeClr val="tx1"/>
          </a:solidFill>
          <a:latin typeface="+mn-lt"/>
          <a:ea typeface="黑体" pitchFamily="2" charset="-122"/>
          <a:cs typeface="黑体" charset="0"/>
        </a:defRPr>
      </a:lvl1pPr>
      <a:lvl2pPr marL="742950" indent="-285750" algn="l" rtl="0" eaLnBrk="0" fontAlgn="base" hangingPunct="0">
        <a:lnSpc>
          <a:spcPct val="150000"/>
        </a:lnSpc>
        <a:spcBef>
          <a:spcPct val="20000"/>
        </a:spcBef>
        <a:spcAft>
          <a:spcPct val="0"/>
        </a:spcAft>
        <a:buClr>
          <a:srgbClr val="0000FF"/>
        </a:buClr>
        <a:buSzPct val="60000"/>
        <a:buFont typeface="Wingdings" panose="05000000000000000000" pitchFamily="2" charset="2"/>
        <a:buChar char="Ø"/>
        <a:defRPr kumimoji="1" sz="2000">
          <a:solidFill>
            <a:schemeClr val="tx1"/>
          </a:solidFill>
          <a:latin typeface="+mn-lt"/>
          <a:ea typeface="黑体" pitchFamily="2" charset="-122"/>
          <a:cs typeface="黑体" charset="0"/>
        </a:defRPr>
      </a:lvl2pPr>
      <a:lvl3pPr marL="1143000" indent="-228600" algn="l" rtl="0" eaLnBrk="0" fontAlgn="base" hangingPunct="0">
        <a:lnSpc>
          <a:spcPct val="150000"/>
        </a:lnSpc>
        <a:spcBef>
          <a:spcPct val="20000"/>
        </a:spcBef>
        <a:spcAft>
          <a:spcPct val="0"/>
        </a:spcAft>
        <a:buClr>
          <a:srgbClr val="0000FF"/>
        </a:buClr>
        <a:buChar char="•"/>
        <a:defRPr kumimoji="1" sz="2400">
          <a:solidFill>
            <a:schemeClr val="tx1"/>
          </a:solidFill>
          <a:latin typeface="+mn-lt"/>
          <a:ea typeface="黑体" pitchFamily="2" charset="-122"/>
          <a:cs typeface="黑体" charset="0"/>
        </a:defRPr>
      </a:lvl3pPr>
      <a:lvl4pPr marL="1600200" indent="-228600" algn="l" rtl="0" eaLnBrk="0" fontAlgn="base" hangingPunct="0">
        <a:lnSpc>
          <a:spcPct val="150000"/>
        </a:lnSpc>
        <a:spcBef>
          <a:spcPct val="20000"/>
        </a:spcBef>
        <a:spcAft>
          <a:spcPct val="0"/>
        </a:spcAft>
        <a:buClr>
          <a:srgbClr val="0000FF"/>
        </a:buClr>
        <a:buFont typeface="Arial" panose="020B0604020202020204" pitchFamily="34" charset="0"/>
        <a:buChar char="–"/>
        <a:defRPr kumimoji="1" sz="1600">
          <a:solidFill>
            <a:schemeClr val="tx1"/>
          </a:solidFill>
          <a:latin typeface="+mn-lt"/>
          <a:ea typeface="黑体" pitchFamily="2" charset="-122"/>
          <a:cs typeface="黑体" charset="0"/>
        </a:defRPr>
      </a:lvl4pPr>
      <a:lvl5pPr marL="2057400" indent="-228600" algn="l" rtl="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mn-lt"/>
          <a:ea typeface="黑体" pitchFamily="2" charset="-122"/>
          <a:cs typeface="黑体" charset="0"/>
        </a:defRPr>
      </a:lvl5pPr>
      <a:lvl6pPr marL="25146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6pPr>
      <a:lvl7pPr marL="29718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7pPr>
      <a:lvl8pPr marL="34290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8pPr>
      <a:lvl9pPr marL="38862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24" descr="图片1副本">
            <a:extLst>
              <a:ext uri="{FF2B5EF4-FFF2-40B4-BE49-F238E27FC236}">
                <a16:creationId xmlns:a16="http://schemas.microsoft.com/office/drawing/2014/main" id="{615B7DF1-1EFD-4135-9FDE-4C5D54599AAC}"/>
              </a:ext>
            </a:extLst>
          </p:cNvPr>
          <p:cNvPicPr>
            <a:picLocks noChangeAspect="1" noChangeArrowheads="1"/>
          </p:cNvPicPr>
          <p:nvPr/>
        </p:nvPicPr>
        <p:blipFill>
          <a:blip r:embed="rId18">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147" name="Object 8">
            <a:extLst>
              <a:ext uri="{FF2B5EF4-FFF2-40B4-BE49-F238E27FC236}">
                <a16:creationId xmlns:a16="http://schemas.microsoft.com/office/drawing/2014/main" id="{FC3A260F-221F-4836-884B-DDFB87B6A89C}"/>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6585" name="Image" r:id="rId19" imgW="11326984" imgH="4571429" progId="">
                  <p:embed/>
                </p:oleObj>
              </mc:Choice>
              <mc:Fallback>
                <p:oleObj name="Image" r:id="rId19" imgW="11326984" imgH="4571429" progId="">
                  <p:embed/>
                  <p:pic>
                    <p:nvPicPr>
                      <p:cNvPr id="0" name="Object 8"/>
                      <p:cNvPicPr>
                        <a:picLocks noChangeAspect="1" noChangeArrowheads="1"/>
                      </p:cNvPicPr>
                      <p:nvPr/>
                    </p:nvPicPr>
                    <p:blipFill>
                      <a:blip r:embed="rId20">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8" name="Rectangle 3">
            <a:extLst>
              <a:ext uri="{FF2B5EF4-FFF2-40B4-BE49-F238E27FC236}">
                <a16:creationId xmlns:a16="http://schemas.microsoft.com/office/drawing/2014/main" id="{08BA1D81-F6FA-4171-AB4A-FA8752909FFC}"/>
              </a:ext>
            </a:extLst>
          </p:cNvPr>
          <p:cNvSpPr>
            <a:spLocks noGrp="1" noChangeArrowheads="1"/>
          </p:cNvSpPr>
          <p:nvPr>
            <p:ph type="body" idx="1"/>
          </p:nvPr>
        </p:nvSpPr>
        <p:spPr bwMode="auto">
          <a:xfrm>
            <a:off x="250825" y="1268413"/>
            <a:ext cx="8785225"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22">
            <a:extLst>
              <a:ext uri="{FF2B5EF4-FFF2-40B4-BE49-F238E27FC236}">
                <a16:creationId xmlns:a16="http://schemas.microsoft.com/office/drawing/2014/main" id="{6022D507-B8B8-46DB-A0BA-6B38E0C0EF56}"/>
              </a:ext>
            </a:extLst>
          </p:cNvPr>
          <p:cNvSpPr>
            <a:spLocks noGrp="1" noChangeArrowheads="1"/>
          </p:cNvSpPr>
          <p:nvPr>
            <p:ph type="title"/>
          </p:nvPr>
        </p:nvSpPr>
        <p:spPr bwMode="auto">
          <a:xfrm>
            <a:off x="98425" y="44450"/>
            <a:ext cx="8893175" cy="11430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6150" name="Picture 13" descr="E:\MY DOC\北航简介\LOGO\BUAA LOGO.gif">
            <a:extLst>
              <a:ext uri="{FF2B5EF4-FFF2-40B4-BE49-F238E27FC236}">
                <a16:creationId xmlns:a16="http://schemas.microsoft.com/office/drawing/2014/main" id="{48353A00-509A-4D79-82E8-822E71946184}"/>
              </a:ext>
            </a:extLst>
          </p:cNvPr>
          <p:cNvPicPr>
            <a:picLocks noChangeAspect="1" noChangeArrowheads="1"/>
          </p:cNvPicPr>
          <p:nvPr userDrawn="1"/>
        </p:nvPicPr>
        <p:blipFill>
          <a:blip r:embed="rId21">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515508" r:id="rId1"/>
    <p:sldLayoutId id="2147515509" r:id="rId2"/>
    <p:sldLayoutId id="2147515510" r:id="rId3"/>
    <p:sldLayoutId id="2147515511" r:id="rId4"/>
    <p:sldLayoutId id="2147515512" r:id="rId5"/>
    <p:sldLayoutId id="2147515513" r:id="rId6"/>
    <p:sldLayoutId id="2147515514" r:id="rId7"/>
    <p:sldLayoutId id="2147515515" r:id="rId8"/>
    <p:sldLayoutId id="2147515516" r:id="rId9"/>
    <p:sldLayoutId id="2147515517" r:id="rId10"/>
    <p:sldLayoutId id="2147515518" r:id="rId11"/>
    <p:sldLayoutId id="2147515519" r:id="rId12"/>
    <p:sldLayoutId id="2147515520" r:id="rId13"/>
    <p:sldLayoutId id="2147515533" r:id="rId14"/>
    <p:sldLayoutId id="2147515534" r:id="rId15"/>
  </p:sldLayoutIdLst>
  <p:transition>
    <p:fade/>
  </p:transition>
  <p:hf hdr="0" ftr="0" dt="0"/>
  <p:txStyles>
    <p:title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p:titleStyle>
    <p:bodyStyle>
      <a:lvl1pPr marL="342900" indent="-342900" algn="l" rtl="0" eaLnBrk="0" fontAlgn="base" hangingPunct="0">
        <a:lnSpc>
          <a:spcPct val="150000"/>
        </a:lnSpc>
        <a:spcBef>
          <a:spcPct val="20000"/>
        </a:spcBef>
        <a:spcAft>
          <a:spcPct val="0"/>
        </a:spcAft>
        <a:buClr>
          <a:srgbClr val="0000FF"/>
        </a:buClr>
        <a:buSzPct val="75000"/>
        <a:buFont typeface="Wingdings" panose="05000000000000000000" pitchFamily="2" charset="2"/>
        <a:buChar char="n"/>
        <a:defRPr kumimoji="1" sz="2400">
          <a:solidFill>
            <a:schemeClr val="tx1"/>
          </a:solidFill>
          <a:latin typeface="+mn-lt"/>
          <a:ea typeface="黑体" pitchFamily="2" charset="-122"/>
          <a:cs typeface="黑体" charset="0"/>
        </a:defRPr>
      </a:lvl1pPr>
      <a:lvl2pPr marL="742950" indent="-285750" algn="l" rtl="0" eaLnBrk="0" fontAlgn="base" hangingPunct="0">
        <a:lnSpc>
          <a:spcPct val="150000"/>
        </a:lnSpc>
        <a:spcBef>
          <a:spcPct val="20000"/>
        </a:spcBef>
        <a:spcAft>
          <a:spcPct val="0"/>
        </a:spcAft>
        <a:buClr>
          <a:srgbClr val="0000FF"/>
        </a:buClr>
        <a:buSzPct val="60000"/>
        <a:buFont typeface="Wingdings" panose="05000000000000000000" pitchFamily="2" charset="2"/>
        <a:buChar char="Ø"/>
        <a:defRPr kumimoji="1" sz="2000">
          <a:solidFill>
            <a:schemeClr val="tx1"/>
          </a:solidFill>
          <a:latin typeface="+mn-lt"/>
          <a:ea typeface="黑体" pitchFamily="2" charset="-122"/>
          <a:cs typeface="黑体" charset="0"/>
        </a:defRPr>
      </a:lvl2pPr>
      <a:lvl3pPr marL="1143000" indent="-228600" algn="l" rtl="0" eaLnBrk="0" fontAlgn="base" hangingPunct="0">
        <a:lnSpc>
          <a:spcPct val="150000"/>
        </a:lnSpc>
        <a:spcBef>
          <a:spcPct val="20000"/>
        </a:spcBef>
        <a:spcAft>
          <a:spcPct val="0"/>
        </a:spcAft>
        <a:buClr>
          <a:srgbClr val="0000FF"/>
        </a:buClr>
        <a:buChar char="•"/>
        <a:defRPr kumimoji="1" sz="2400">
          <a:solidFill>
            <a:schemeClr val="tx1"/>
          </a:solidFill>
          <a:latin typeface="+mn-lt"/>
          <a:ea typeface="黑体" pitchFamily="2" charset="-122"/>
          <a:cs typeface="黑体" charset="0"/>
        </a:defRPr>
      </a:lvl3pPr>
      <a:lvl4pPr marL="1600200" indent="-228600" algn="l" rtl="0" eaLnBrk="0" fontAlgn="base" hangingPunct="0">
        <a:lnSpc>
          <a:spcPct val="150000"/>
        </a:lnSpc>
        <a:spcBef>
          <a:spcPct val="20000"/>
        </a:spcBef>
        <a:spcAft>
          <a:spcPct val="0"/>
        </a:spcAft>
        <a:buClr>
          <a:srgbClr val="0000FF"/>
        </a:buClr>
        <a:buFont typeface="Arial" panose="020B0604020202020204" pitchFamily="34" charset="0"/>
        <a:buChar char="–"/>
        <a:defRPr kumimoji="1" sz="1600">
          <a:solidFill>
            <a:schemeClr val="tx1"/>
          </a:solidFill>
          <a:latin typeface="+mn-lt"/>
          <a:ea typeface="黑体" pitchFamily="2" charset="-122"/>
          <a:cs typeface="黑体" charset="0"/>
        </a:defRPr>
      </a:lvl4pPr>
      <a:lvl5pPr marL="2057400" indent="-228600" algn="l" rtl="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mn-lt"/>
          <a:ea typeface="黑体" pitchFamily="2" charset="-122"/>
          <a:cs typeface="黑体" charset="0"/>
        </a:defRPr>
      </a:lvl5pPr>
      <a:lvl6pPr marL="25146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6pPr>
      <a:lvl7pPr marL="29718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7pPr>
      <a:lvl8pPr marL="34290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8pPr>
      <a:lvl9pPr marL="38862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4" descr="图片1副本">
            <a:extLst>
              <a:ext uri="{FF2B5EF4-FFF2-40B4-BE49-F238E27FC236}">
                <a16:creationId xmlns:a16="http://schemas.microsoft.com/office/drawing/2014/main" id="{11540C1E-263D-4073-9C9D-C88CB76323F1}"/>
              </a:ext>
            </a:extLst>
          </p:cNvPr>
          <p:cNvPicPr>
            <a:picLocks noChangeAspect="1" noChangeArrowheads="1"/>
          </p:cNvPicPr>
          <p:nvPr/>
        </p:nvPicPr>
        <p:blipFill>
          <a:blip r:embed="rId15">
            <a:lum bright="10000" contrast="60000"/>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7171" name="Object 8">
            <a:extLst>
              <a:ext uri="{FF2B5EF4-FFF2-40B4-BE49-F238E27FC236}">
                <a16:creationId xmlns:a16="http://schemas.microsoft.com/office/drawing/2014/main" id="{33730F5D-80B7-4795-BDE3-7E35FCDF058F}"/>
              </a:ext>
            </a:extLst>
          </p:cNvPr>
          <p:cNvGraphicFramePr>
            <a:graphicFrameLocks noChangeAspect="1"/>
          </p:cNvGraphicFramePr>
          <p:nvPr/>
        </p:nvGraphicFramePr>
        <p:xfrm>
          <a:off x="0" y="6783388"/>
          <a:ext cx="9144000" cy="74612"/>
        </p:xfrm>
        <a:graphic>
          <a:graphicData uri="http://schemas.openxmlformats.org/presentationml/2006/ole">
            <mc:AlternateContent xmlns:mc="http://schemas.openxmlformats.org/markup-compatibility/2006">
              <mc:Choice xmlns:v="urn:schemas-microsoft-com:vml" Requires="v">
                <p:oleObj spid="_x0000_s7609" name="Image" r:id="rId16" imgW="11326984" imgH="4571429" progId="">
                  <p:embed/>
                </p:oleObj>
              </mc:Choice>
              <mc:Fallback>
                <p:oleObj name="Image" r:id="rId16" imgW="11326984" imgH="4571429" progId="">
                  <p:embed/>
                  <p:pic>
                    <p:nvPicPr>
                      <p:cNvPr id="0" name="Object 8"/>
                      <p:cNvPicPr>
                        <a:picLocks noChangeAspect="1" noChangeArrowheads="1"/>
                      </p:cNvPicPr>
                      <p:nvPr/>
                    </p:nvPicPr>
                    <p:blipFill>
                      <a:blip r:embed="rId17">
                        <a:lum bright="-6000" contrast="6000"/>
                        <a:extLst>
                          <a:ext uri="{28A0092B-C50C-407E-A947-70E740481C1C}">
                            <a14:useLocalDpi xmlns:a14="http://schemas.microsoft.com/office/drawing/2010/main" val="0"/>
                          </a:ext>
                        </a:extLst>
                      </a:blip>
                      <a:srcRect/>
                      <a:stretch>
                        <a:fillRect/>
                      </a:stretch>
                    </p:blipFill>
                    <p:spPr bwMode="auto">
                      <a:xfrm>
                        <a:off x="0" y="6783388"/>
                        <a:ext cx="9144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2" name="Rectangle 3">
            <a:extLst>
              <a:ext uri="{FF2B5EF4-FFF2-40B4-BE49-F238E27FC236}">
                <a16:creationId xmlns:a16="http://schemas.microsoft.com/office/drawing/2014/main" id="{08EBE58C-A597-47CF-A4B6-7E545C9BD1B5}"/>
              </a:ext>
            </a:extLst>
          </p:cNvPr>
          <p:cNvSpPr>
            <a:spLocks noGrp="1" noChangeArrowheads="1"/>
          </p:cNvSpPr>
          <p:nvPr>
            <p:ph type="body" idx="1"/>
          </p:nvPr>
        </p:nvSpPr>
        <p:spPr bwMode="auto">
          <a:xfrm>
            <a:off x="250825" y="1268413"/>
            <a:ext cx="8785225"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22">
            <a:extLst>
              <a:ext uri="{FF2B5EF4-FFF2-40B4-BE49-F238E27FC236}">
                <a16:creationId xmlns:a16="http://schemas.microsoft.com/office/drawing/2014/main" id="{A0663BB2-E24B-403B-A7C8-D7C784D0B96A}"/>
              </a:ext>
            </a:extLst>
          </p:cNvPr>
          <p:cNvSpPr>
            <a:spLocks noGrp="1" noChangeArrowheads="1"/>
          </p:cNvSpPr>
          <p:nvPr>
            <p:ph type="title"/>
          </p:nvPr>
        </p:nvSpPr>
        <p:spPr bwMode="auto">
          <a:xfrm>
            <a:off x="98425" y="44450"/>
            <a:ext cx="8893175" cy="11430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7174" name="Picture 13" descr="E:\MY DOC\北航简介\LOGO\BUAA LOGO.gif">
            <a:extLst>
              <a:ext uri="{FF2B5EF4-FFF2-40B4-BE49-F238E27FC236}">
                <a16:creationId xmlns:a16="http://schemas.microsoft.com/office/drawing/2014/main" id="{6C783243-1752-427A-97DA-8255B6792FDF}"/>
              </a:ext>
            </a:extLst>
          </p:cNvPr>
          <p:cNvPicPr>
            <a:picLocks noChangeAspect="1" noChangeArrowheads="1"/>
          </p:cNvPicPr>
          <p:nvPr userDrawn="1"/>
        </p:nvPicPr>
        <p:blipFill>
          <a:blip r:embed="rId18">
            <a:lum contrast="-40000"/>
            <a:extLst>
              <a:ext uri="{28A0092B-C50C-407E-A947-70E740481C1C}">
                <a14:useLocalDpi xmlns:a14="http://schemas.microsoft.com/office/drawing/2010/main" val="0"/>
              </a:ext>
            </a:extLst>
          </a:blip>
          <a:srcRect/>
          <a:stretch>
            <a:fillRect/>
          </a:stretch>
        </p:blipFill>
        <p:spPr bwMode="auto">
          <a:xfrm>
            <a:off x="8142288" y="133350"/>
            <a:ext cx="935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54DADA22-0955-48E4-A744-C7209FB7732F}"/>
              </a:ext>
            </a:extLst>
          </p:cNvPr>
          <p:cNvSpPr>
            <a:spLocks noGrp="1" noChangeArrowheads="1"/>
          </p:cNvSpPr>
          <p:nvPr>
            <p:ph type="sldNum" sz="quarter" idx="4"/>
          </p:nvPr>
        </p:nvSpPr>
        <p:spPr bwMode="auto">
          <a:xfrm>
            <a:off x="8459788" y="6456363"/>
            <a:ext cx="684212" cy="401637"/>
          </a:xfrm>
          <a:prstGeom prst="rect">
            <a:avLst/>
          </a:prstGeom>
          <a:noFill/>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a:defRPr/>
            </a:pPr>
            <a:fld id="{7AF20121-B8A4-4577-83DC-4CD958736F3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515521" r:id="rId1"/>
    <p:sldLayoutId id="2147515522" r:id="rId2"/>
    <p:sldLayoutId id="2147515523" r:id="rId3"/>
    <p:sldLayoutId id="2147515524" r:id="rId4"/>
    <p:sldLayoutId id="2147515525" r:id="rId5"/>
    <p:sldLayoutId id="2147515526" r:id="rId6"/>
    <p:sldLayoutId id="2147515527" r:id="rId7"/>
    <p:sldLayoutId id="2147515528" r:id="rId8"/>
    <p:sldLayoutId id="2147515529" r:id="rId9"/>
    <p:sldLayoutId id="2147515530" r:id="rId10"/>
    <p:sldLayoutId id="2147515531" r:id="rId11"/>
    <p:sldLayoutId id="2147515532" r:id="rId12"/>
  </p:sldLayoutIdLst>
  <p:transition>
    <p:fade/>
  </p:transition>
  <p:hf hdr="0" ftr="0" dt="0"/>
  <p:txStyles>
    <p:title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p:titleStyle>
    <p:bodyStyle>
      <a:lvl1pPr marL="342900" indent="-342900" algn="l" rtl="0" eaLnBrk="0" fontAlgn="base" hangingPunct="0">
        <a:lnSpc>
          <a:spcPct val="150000"/>
        </a:lnSpc>
        <a:spcBef>
          <a:spcPct val="20000"/>
        </a:spcBef>
        <a:spcAft>
          <a:spcPct val="0"/>
        </a:spcAft>
        <a:buClr>
          <a:srgbClr val="0000FF"/>
        </a:buClr>
        <a:buSzPct val="75000"/>
        <a:buFont typeface="Wingdings" panose="05000000000000000000" pitchFamily="2" charset="2"/>
        <a:buChar char="n"/>
        <a:defRPr kumimoji="1" sz="2400">
          <a:solidFill>
            <a:schemeClr val="tx1"/>
          </a:solidFill>
          <a:latin typeface="+mn-lt"/>
          <a:ea typeface="黑体" pitchFamily="2" charset="-122"/>
          <a:cs typeface="黑体" charset="0"/>
        </a:defRPr>
      </a:lvl1pPr>
      <a:lvl2pPr marL="742950" indent="-285750" algn="l" rtl="0" eaLnBrk="0" fontAlgn="base" hangingPunct="0">
        <a:lnSpc>
          <a:spcPct val="150000"/>
        </a:lnSpc>
        <a:spcBef>
          <a:spcPct val="20000"/>
        </a:spcBef>
        <a:spcAft>
          <a:spcPct val="0"/>
        </a:spcAft>
        <a:buClr>
          <a:srgbClr val="0000FF"/>
        </a:buClr>
        <a:buSzPct val="60000"/>
        <a:buFont typeface="Wingdings" panose="05000000000000000000" pitchFamily="2" charset="2"/>
        <a:buChar char="Ø"/>
        <a:defRPr kumimoji="1" sz="2000">
          <a:solidFill>
            <a:schemeClr val="tx1"/>
          </a:solidFill>
          <a:latin typeface="+mn-lt"/>
          <a:ea typeface="黑体" pitchFamily="2" charset="-122"/>
          <a:cs typeface="黑体" charset="0"/>
        </a:defRPr>
      </a:lvl2pPr>
      <a:lvl3pPr marL="1143000" indent="-228600" algn="l" rtl="0" eaLnBrk="0" fontAlgn="base" hangingPunct="0">
        <a:lnSpc>
          <a:spcPct val="150000"/>
        </a:lnSpc>
        <a:spcBef>
          <a:spcPct val="20000"/>
        </a:spcBef>
        <a:spcAft>
          <a:spcPct val="0"/>
        </a:spcAft>
        <a:buClr>
          <a:srgbClr val="0000FF"/>
        </a:buClr>
        <a:buChar char="•"/>
        <a:defRPr kumimoji="1" sz="2400">
          <a:solidFill>
            <a:schemeClr val="tx1"/>
          </a:solidFill>
          <a:latin typeface="+mn-lt"/>
          <a:ea typeface="黑体" pitchFamily="2" charset="-122"/>
          <a:cs typeface="黑体" charset="0"/>
        </a:defRPr>
      </a:lvl3pPr>
      <a:lvl4pPr marL="1600200" indent="-228600" algn="l" rtl="0" eaLnBrk="0" fontAlgn="base" hangingPunct="0">
        <a:lnSpc>
          <a:spcPct val="150000"/>
        </a:lnSpc>
        <a:spcBef>
          <a:spcPct val="20000"/>
        </a:spcBef>
        <a:spcAft>
          <a:spcPct val="0"/>
        </a:spcAft>
        <a:buClr>
          <a:srgbClr val="0000FF"/>
        </a:buClr>
        <a:buFont typeface="Arial" panose="020B0604020202020204" pitchFamily="34" charset="0"/>
        <a:buChar char="–"/>
        <a:defRPr kumimoji="1" sz="1600">
          <a:solidFill>
            <a:schemeClr val="tx1"/>
          </a:solidFill>
          <a:latin typeface="+mn-lt"/>
          <a:ea typeface="黑体" pitchFamily="2" charset="-122"/>
          <a:cs typeface="黑体" charset="0"/>
        </a:defRPr>
      </a:lvl4pPr>
      <a:lvl5pPr marL="2057400" indent="-228600" algn="l" rtl="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mn-lt"/>
          <a:ea typeface="黑体" pitchFamily="2" charset="-122"/>
          <a:cs typeface="黑体" charset="0"/>
        </a:defRPr>
      </a:lvl5pPr>
      <a:lvl6pPr marL="25146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6pPr>
      <a:lvl7pPr marL="29718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7pPr>
      <a:lvl8pPr marL="34290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8pPr>
      <a:lvl9pPr marL="38862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67.xml"/><Relationship Id="rId1" Type="http://schemas.openxmlformats.org/officeDocument/2006/relationships/vmlDrawing" Target="../drawings/vmlDrawing93.v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oleObject" Target="../embeddings/oleObject93.bin"/><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tiff"/><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7.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26.xml"/><Relationship Id="rId1" Type="http://schemas.openxmlformats.org/officeDocument/2006/relationships/slideLayout" Target="../slideLayouts/slideLayout6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28.xml"/><Relationship Id="rId1" Type="http://schemas.openxmlformats.org/officeDocument/2006/relationships/slideLayout" Target="../slideLayouts/slideLayout66.xml"/><Relationship Id="rId5" Type="http://schemas.openxmlformats.org/officeDocument/2006/relationships/image" Target="../media/image38.emf"/><Relationship Id="rId4" Type="http://schemas.openxmlformats.org/officeDocument/2006/relationships/image" Target="../media/image37.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29.xml"/><Relationship Id="rId1" Type="http://schemas.openxmlformats.org/officeDocument/2006/relationships/slideLayout" Target="../slideLayouts/slideLayout66.xml"/><Relationship Id="rId5" Type="http://schemas.openxmlformats.org/officeDocument/2006/relationships/image" Target="../media/image38.emf"/><Relationship Id="rId4" Type="http://schemas.openxmlformats.org/officeDocument/2006/relationships/image" Target="../media/image37.emf"/></Relationships>
</file>

<file path=ppt/slides/_rels/slide3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0.xml"/><Relationship Id="rId1" Type="http://schemas.openxmlformats.org/officeDocument/2006/relationships/slideLayout" Target="../slideLayouts/slideLayout66.xml"/><Relationship Id="rId5" Type="http://schemas.openxmlformats.org/officeDocument/2006/relationships/image" Target="../media/image38.emf"/><Relationship Id="rId4" Type="http://schemas.openxmlformats.org/officeDocument/2006/relationships/image" Target="../media/image37.emf"/></Relationships>
</file>

<file path=ppt/slides/_rels/slide3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1.xml"/><Relationship Id="rId1" Type="http://schemas.openxmlformats.org/officeDocument/2006/relationships/slideLayout" Target="../slideLayouts/slideLayout66.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66.x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5.xml"/><Relationship Id="rId1" Type="http://schemas.openxmlformats.org/officeDocument/2006/relationships/vmlDrawing" Target="../drawings/vmlDrawing96.vml"/><Relationship Id="rId5" Type="http://schemas.openxmlformats.org/officeDocument/2006/relationships/image" Target="../media/image41.png"/><Relationship Id="rId4" Type="http://schemas.openxmlformats.org/officeDocument/2006/relationships/oleObject" Target="../embeddings/oleObject97.bin"/></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66.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6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0.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0.xml"/><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51.xml"/><Relationship Id="rId1" Type="http://schemas.openxmlformats.org/officeDocument/2006/relationships/slideLayout" Target="../slideLayouts/slideLayout67.xml"/><Relationship Id="rId4" Type="http://schemas.openxmlformats.org/officeDocument/2006/relationships/image" Target="../media/image62.wmf"/></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62.xml"/></Relationships>
</file>

<file path=ppt/slides/_rels/slide6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67.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6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7.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67.xml"/><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67.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6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67.xml"/><Relationship Id="rId5" Type="http://schemas.openxmlformats.org/officeDocument/2006/relationships/image" Target="../media/image85.jpeg"/><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9.xml"/><Relationship Id="rId1" Type="http://schemas.openxmlformats.org/officeDocument/2006/relationships/slideLayout" Target="../slideLayouts/slideLayout67.xml"/><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67.xml"/><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66.xml"/><Relationship Id="rId1" Type="http://schemas.openxmlformats.org/officeDocument/2006/relationships/vmlDrawing" Target="../drawings/vmlDrawing94.v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95.bin"/></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67.xml"/></Relationships>
</file>

<file path=ppt/slides/_rels/slide8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7.xml"/></Relationships>
</file>

<file path=ppt/slides/_rels/slide8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67.xml"/><Relationship Id="rId4" Type="http://schemas.openxmlformats.org/officeDocument/2006/relationships/image" Target="../media/image97.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7.xml"/></Relationships>
</file>

<file path=ppt/slides/_rels/slide8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6.xml"/><Relationship Id="rId1" Type="http://schemas.openxmlformats.org/officeDocument/2006/relationships/vmlDrawing" Target="../drawings/vmlDrawing95.vml"/><Relationship Id="rId5" Type="http://schemas.openxmlformats.org/officeDocument/2006/relationships/image" Target="../media/image14.wmf"/><Relationship Id="rId4" Type="http://schemas.openxmlformats.org/officeDocument/2006/relationships/oleObject" Target="../embeddings/oleObject96.bin"/></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94ACE646-30BF-4F3E-AF53-20122C65395D}"/>
              </a:ext>
            </a:extLst>
          </p:cNvPr>
          <p:cNvSpPr txBox="1">
            <a:spLocks noGrp="1" noChangeArrowheads="1"/>
          </p:cNvSpPr>
          <p:nvPr/>
        </p:nvSpPr>
        <p:spPr bwMode="auto">
          <a:xfrm>
            <a:off x="7046913"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lr>
                <a:srgbClr val="0000FF"/>
              </a:buClr>
              <a:buSzPct val="75000"/>
              <a:buFont typeface="Wingdings" panose="05000000000000000000" pitchFamily="2" charset="2"/>
              <a:buChar char="n"/>
              <a:defRPr kumimoji="1" sz="2400">
                <a:solidFill>
                  <a:schemeClr val="tx1"/>
                </a:solidFill>
                <a:latin typeface="Arial" panose="020B0604020202020204" pitchFamily="34" charset="0"/>
                <a:ea typeface="黑体" panose="02010609060101010101" pitchFamily="49" charset="-122"/>
              </a:defRPr>
            </a:lvl1pPr>
            <a:lvl2pPr marL="742950" indent="-285750">
              <a:lnSpc>
                <a:spcPct val="150000"/>
              </a:lnSpc>
              <a:spcBef>
                <a:spcPct val="20000"/>
              </a:spcBef>
              <a:buClr>
                <a:srgbClr val="0000FF"/>
              </a:buClr>
              <a:buSzPct val="60000"/>
              <a:buFont typeface="Wingdings" panose="05000000000000000000" pitchFamily="2" charset="2"/>
              <a:buChar char="Ø"/>
              <a:defRPr kumimoji="1" sz="2000">
                <a:solidFill>
                  <a:schemeClr val="tx1"/>
                </a:solidFill>
                <a:latin typeface="Arial" panose="020B0604020202020204" pitchFamily="34" charset="0"/>
                <a:ea typeface="黑体" panose="02010609060101010101" pitchFamily="49" charset="-122"/>
              </a:defRPr>
            </a:lvl2pPr>
            <a:lvl3pPr marL="1143000" indent="-228600">
              <a:lnSpc>
                <a:spcPct val="150000"/>
              </a:lnSpc>
              <a:spcBef>
                <a:spcPct val="20000"/>
              </a:spcBef>
              <a:buClr>
                <a:srgbClr val="0000FF"/>
              </a:buClr>
              <a:buChar char="•"/>
              <a:defRPr kumimoji="1" sz="2400">
                <a:solidFill>
                  <a:schemeClr val="tx1"/>
                </a:solidFill>
                <a:latin typeface="Arial" panose="020B0604020202020204" pitchFamily="34" charset="0"/>
                <a:ea typeface="黑体" panose="02010609060101010101" pitchFamily="49" charset="-122"/>
              </a:defRPr>
            </a:lvl3pPr>
            <a:lvl4pPr marL="1600200" indent="-228600">
              <a:lnSpc>
                <a:spcPct val="150000"/>
              </a:lnSpc>
              <a:spcBef>
                <a:spcPct val="20000"/>
              </a:spcBef>
              <a:buClr>
                <a:srgbClr val="0000FF"/>
              </a:buClr>
              <a:buFont typeface="Arial" panose="020B0604020202020204" pitchFamily="34" charset="0"/>
              <a:buChar char="–"/>
              <a:defRPr kumimoji="1" sz="1600">
                <a:solidFill>
                  <a:schemeClr val="tx1"/>
                </a:solidFill>
                <a:latin typeface="Arial" panose="020B0604020202020204" pitchFamily="34" charset="0"/>
                <a:ea typeface="黑体" panose="02010609060101010101" pitchFamily="49" charset="-122"/>
              </a:defRPr>
            </a:lvl4pPr>
            <a:lvl5pPr marL="2057400" indent="-228600">
              <a:lnSpc>
                <a:spcPct val="125000"/>
              </a:lnSpc>
              <a:spcBef>
                <a:spcPct val="20000"/>
              </a:spcBef>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9pPr>
          </a:lstStyle>
          <a:p>
            <a:pPr algn="r">
              <a:lnSpc>
                <a:spcPct val="100000"/>
              </a:lnSpc>
              <a:spcBef>
                <a:spcPct val="0"/>
              </a:spcBef>
              <a:buClrTx/>
              <a:buSzTx/>
              <a:buFontTx/>
              <a:buNone/>
            </a:pPr>
            <a:fld id="{051EDBEE-B891-4763-9276-B199692AF404}" type="slidenum">
              <a:rPr kumimoji="0" lang="zh-CN" altLang="en-US" sz="1400" b="0">
                <a:solidFill>
                  <a:srgbClr val="000000"/>
                </a:solidFill>
              </a:rPr>
              <a:pPr algn="r">
                <a:lnSpc>
                  <a:spcPct val="100000"/>
                </a:lnSpc>
                <a:spcBef>
                  <a:spcPct val="0"/>
                </a:spcBef>
                <a:buClrTx/>
                <a:buSzTx/>
                <a:buFontTx/>
                <a:buNone/>
              </a:pPr>
              <a:t>0</a:t>
            </a:fld>
            <a:endParaRPr kumimoji="0" lang="en-US" altLang="zh-CN" sz="1400" b="0">
              <a:solidFill>
                <a:srgbClr val="000000"/>
              </a:solidFill>
            </a:endParaRPr>
          </a:p>
        </p:txBody>
      </p:sp>
      <p:sp>
        <p:nvSpPr>
          <p:cNvPr id="97283" name="灯片编号占位符 3">
            <a:extLst>
              <a:ext uri="{FF2B5EF4-FFF2-40B4-BE49-F238E27FC236}">
                <a16:creationId xmlns:a16="http://schemas.microsoft.com/office/drawing/2014/main" id="{B9E836C3-5C65-4022-A7D6-A24A3D2321DC}"/>
              </a:ext>
            </a:extLst>
          </p:cNvPr>
          <p:cNvSpPr txBox="1">
            <a:spLocks noGrp="1"/>
          </p:cNvSpPr>
          <p:nvPr/>
        </p:nvSpPr>
        <p:spPr bwMode="auto">
          <a:xfrm>
            <a:off x="7046913"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lr>
                <a:srgbClr val="0000FF"/>
              </a:buClr>
              <a:buSzPct val="75000"/>
              <a:buFont typeface="Wingdings" panose="05000000000000000000" pitchFamily="2" charset="2"/>
              <a:buChar char="n"/>
              <a:defRPr kumimoji="1" sz="2400">
                <a:solidFill>
                  <a:schemeClr val="tx1"/>
                </a:solidFill>
                <a:latin typeface="Arial" panose="020B0604020202020204" pitchFamily="34" charset="0"/>
                <a:ea typeface="黑体" panose="02010609060101010101" pitchFamily="49" charset="-122"/>
              </a:defRPr>
            </a:lvl1pPr>
            <a:lvl2pPr marL="742950" indent="-285750">
              <a:lnSpc>
                <a:spcPct val="150000"/>
              </a:lnSpc>
              <a:spcBef>
                <a:spcPct val="20000"/>
              </a:spcBef>
              <a:buClr>
                <a:srgbClr val="0000FF"/>
              </a:buClr>
              <a:buSzPct val="60000"/>
              <a:buFont typeface="Wingdings" panose="05000000000000000000" pitchFamily="2" charset="2"/>
              <a:buChar char="Ø"/>
              <a:defRPr kumimoji="1" sz="2000">
                <a:solidFill>
                  <a:schemeClr val="tx1"/>
                </a:solidFill>
                <a:latin typeface="Arial" panose="020B0604020202020204" pitchFamily="34" charset="0"/>
                <a:ea typeface="黑体" panose="02010609060101010101" pitchFamily="49" charset="-122"/>
              </a:defRPr>
            </a:lvl2pPr>
            <a:lvl3pPr marL="1143000" indent="-228600">
              <a:lnSpc>
                <a:spcPct val="150000"/>
              </a:lnSpc>
              <a:spcBef>
                <a:spcPct val="20000"/>
              </a:spcBef>
              <a:buClr>
                <a:srgbClr val="0000FF"/>
              </a:buClr>
              <a:buChar char="•"/>
              <a:defRPr kumimoji="1" sz="2400">
                <a:solidFill>
                  <a:schemeClr val="tx1"/>
                </a:solidFill>
                <a:latin typeface="Arial" panose="020B0604020202020204" pitchFamily="34" charset="0"/>
                <a:ea typeface="黑体" panose="02010609060101010101" pitchFamily="49" charset="-122"/>
              </a:defRPr>
            </a:lvl3pPr>
            <a:lvl4pPr marL="1600200" indent="-228600">
              <a:lnSpc>
                <a:spcPct val="150000"/>
              </a:lnSpc>
              <a:spcBef>
                <a:spcPct val="20000"/>
              </a:spcBef>
              <a:buClr>
                <a:srgbClr val="0000FF"/>
              </a:buClr>
              <a:buFont typeface="Arial" panose="020B0604020202020204" pitchFamily="34" charset="0"/>
              <a:buChar char="–"/>
              <a:defRPr kumimoji="1" sz="1600">
                <a:solidFill>
                  <a:schemeClr val="tx1"/>
                </a:solidFill>
                <a:latin typeface="Arial" panose="020B0604020202020204" pitchFamily="34" charset="0"/>
                <a:ea typeface="黑体" panose="02010609060101010101" pitchFamily="49" charset="-122"/>
              </a:defRPr>
            </a:lvl4pPr>
            <a:lvl5pPr marL="2057400" indent="-228600">
              <a:lnSpc>
                <a:spcPct val="125000"/>
              </a:lnSpc>
              <a:spcBef>
                <a:spcPct val="20000"/>
              </a:spcBef>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9pPr>
          </a:lstStyle>
          <a:p>
            <a:pPr algn="r">
              <a:lnSpc>
                <a:spcPct val="100000"/>
              </a:lnSpc>
              <a:spcBef>
                <a:spcPct val="0"/>
              </a:spcBef>
              <a:buClrTx/>
              <a:buSzTx/>
              <a:buFontTx/>
              <a:buNone/>
            </a:pPr>
            <a:fld id="{B8262C89-F0AC-4C56-A9D2-6E2CD9F005F0}" type="slidenum">
              <a:rPr kumimoji="0" lang="zh-CN" altLang="en-US" sz="1400" b="0">
                <a:solidFill>
                  <a:srgbClr val="000000"/>
                </a:solidFill>
              </a:rPr>
              <a:pPr algn="r">
                <a:lnSpc>
                  <a:spcPct val="100000"/>
                </a:lnSpc>
                <a:spcBef>
                  <a:spcPct val="0"/>
                </a:spcBef>
                <a:buClrTx/>
                <a:buSzTx/>
                <a:buFontTx/>
                <a:buNone/>
              </a:pPr>
              <a:t>0</a:t>
            </a:fld>
            <a:endParaRPr kumimoji="0" lang="en-US" altLang="zh-CN" sz="1400" b="0">
              <a:solidFill>
                <a:srgbClr val="000000"/>
              </a:solidFill>
            </a:endParaRPr>
          </a:p>
        </p:txBody>
      </p:sp>
      <p:graphicFrame>
        <p:nvGraphicFramePr>
          <p:cNvPr id="97284" name="Object 20">
            <a:extLst>
              <a:ext uri="{FF2B5EF4-FFF2-40B4-BE49-F238E27FC236}">
                <a16:creationId xmlns:a16="http://schemas.microsoft.com/office/drawing/2014/main" id="{585D1D54-CD1F-41C6-858D-15D49B36B0F1}"/>
              </a:ext>
            </a:extLst>
          </p:cNvPr>
          <p:cNvGraphicFramePr>
            <a:graphicFrameLocks noChangeAspect="1"/>
          </p:cNvGraphicFramePr>
          <p:nvPr>
            <p:extLst>
              <p:ext uri="{D42A27DB-BD31-4B8C-83A1-F6EECF244321}">
                <p14:modId xmlns:p14="http://schemas.microsoft.com/office/powerpoint/2010/main" val="1938887533"/>
              </p:ext>
            </p:extLst>
          </p:nvPr>
        </p:nvGraphicFramePr>
        <p:xfrm>
          <a:off x="-1588" y="5954104"/>
          <a:ext cx="9144001" cy="930884"/>
        </p:xfrm>
        <a:graphic>
          <a:graphicData uri="http://schemas.openxmlformats.org/presentationml/2006/ole">
            <mc:AlternateContent xmlns:mc="http://schemas.openxmlformats.org/markup-compatibility/2006">
              <mc:Choice xmlns:v="urn:schemas-microsoft-com:vml" Requires="v">
                <p:oleObj spid="_x0000_s98173" name="Image" r:id="rId4" imgW="11326984" imgH="4571429" progId="Photoshop.Image.9">
                  <p:embed/>
                </p:oleObj>
              </mc:Choice>
              <mc:Fallback>
                <p:oleObj name="Image" r:id="rId4" imgW="11326984" imgH="4571429" progId="Photoshop.Image.9">
                  <p:embed/>
                  <p:pic>
                    <p:nvPicPr>
                      <p:cNvPr id="0" name="Object 20"/>
                      <p:cNvPicPr>
                        <a:picLocks noChangeAspect="1" noChangeArrowheads="1"/>
                      </p:cNvPicPr>
                      <p:nvPr/>
                    </p:nvPicPr>
                    <p:blipFill>
                      <a:blip r:embed="rId5">
                        <a:lum bright="10000" contrast="60000"/>
                        <a:extLst>
                          <a:ext uri="{28A0092B-C50C-407E-A947-70E740481C1C}">
                            <a14:useLocalDpi xmlns:a14="http://schemas.microsoft.com/office/drawing/2010/main" val="0"/>
                          </a:ext>
                        </a:extLst>
                      </a:blip>
                      <a:srcRect/>
                      <a:stretch>
                        <a:fillRect/>
                      </a:stretch>
                    </p:blipFill>
                    <p:spPr bwMode="auto">
                      <a:xfrm>
                        <a:off x="-1588" y="5954104"/>
                        <a:ext cx="9144001" cy="930884"/>
                      </a:xfrm>
                      <a:prstGeom prst="rect">
                        <a:avLst/>
                      </a:prstGeom>
                      <a:noFill/>
                      <a:ln>
                        <a:noFill/>
                      </a:ln>
                    </p:spPr>
                  </p:pic>
                </p:oleObj>
              </mc:Fallback>
            </mc:AlternateContent>
          </a:graphicData>
        </a:graphic>
      </p:graphicFrame>
      <p:pic>
        <p:nvPicPr>
          <p:cNvPr id="3" name="Picture 10" descr="buaaname">
            <a:extLst>
              <a:ext uri="{FF2B5EF4-FFF2-40B4-BE49-F238E27FC236}">
                <a16:creationId xmlns:a16="http://schemas.microsoft.com/office/drawing/2014/main" id="{935B76BB-6DDA-4C8C-99E0-4459B3BAA790}"/>
              </a:ext>
            </a:extLst>
          </p:cNvPr>
          <p:cNvPicPr>
            <a:picLocks noChangeAspect="1" noChangeArrowheads="1"/>
          </p:cNvPicPr>
          <p:nvPr/>
        </p:nvPicPr>
        <p:blipFill>
          <a:blip r:embed="rId6">
            <a:lum bright="100000" contrast="18000"/>
          </a:blip>
          <a:srcRect/>
          <a:stretch>
            <a:fillRect/>
          </a:stretch>
        </p:blipFill>
        <p:spPr bwMode="auto">
          <a:xfrm>
            <a:off x="3276600" y="476250"/>
            <a:ext cx="3455988" cy="652463"/>
          </a:xfrm>
          <a:prstGeom prst="rect">
            <a:avLst/>
          </a:prstGeom>
          <a:noFill/>
          <a:ln>
            <a:noFill/>
          </a:ln>
          <a:effectLst>
            <a:outerShdw blurRad="63500" dist="38099" dir="2700000" algn="ctr" rotWithShape="0">
              <a:schemeClr val="tx1">
                <a:alpha val="74997"/>
              </a:schemeClr>
            </a:outerShdw>
          </a:effectLst>
          <a:extLst>
            <a:ext uri="{909E8E84-426E-40dd-AFC4-6F175D3DCCD1}"/>
            <a:ext uri="{91240B29-F687-4f45-9708-019B960494DF}"/>
          </a:extLst>
        </p:spPr>
      </p:pic>
      <p:pic>
        <p:nvPicPr>
          <p:cNvPr id="54279" name="Picture 11" descr="xh">
            <a:extLst>
              <a:ext uri="{FF2B5EF4-FFF2-40B4-BE49-F238E27FC236}">
                <a16:creationId xmlns:a16="http://schemas.microsoft.com/office/drawing/2014/main" id="{F3DB996B-7962-432B-889F-51E1082722E4}"/>
              </a:ext>
            </a:extLst>
          </p:cNvPr>
          <p:cNvPicPr>
            <a:picLocks noChangeAspect="1" noChangeArrowheads="1"/>
          </p:cNvPicPr>
          <p:nvPr/>
        </p:nvPicPr>
        <p:blipFill>
          <a:blip r:embed="rId7"/>
          <a:srcRect/>
          <a:stretch>
            <a:fillRect/>
          </a:stretch>
        </p:blipFill>
        <p:spPr bwMode="auto">
          <a:xfrm>
            <a:off x="2411413" y="476250"/>
            <a:ext cx="647700" cy="647700"/>
          </a:xfrm>
          <a:prstGeom prst="rect">
            <a:avLst/>
          </a:prstGeom>
          <a:noFill/>
          <a:ln>
            <a:noFill/>
          </a:ln>
          <a:effectLst>
            <a:outerShdw blurRad="63500" dist="38099" dir="2700000" algn="ctr" rotWithShape="0">
              <a:schemeClr val="tx1">
                <a:alpha val="74997"/>
              </a:schemeClr>
            </a:outerShdw>
          </a:effectLst>
          <a:extLst>
            <a:ext uri="{909E8E84-426E-40dd-AFC4-6F175D3DCCD1}"/>
            <a:ext uri="{91240B29-F687-4f45-9708-019B960494DF}"/>
          </a:extLst>
        </p:spPr>
      </p:pic>
      <p:sp>
        <p:nvSpPr>
          <p:cNvPr id="2" name="Rectangle 7">
            <a:extLst>
              <a:ext uri="{FF2B5EF4-FFF2-40B4-BE49-F238E27FC236}">
                <a16:creationId xmlns:a16="http://schemas.microsoft.com/office/drawing/2014/main" id="{83B5D7F4-BC48-42E7-83C0-81A3EB50ADD7}"/>
              </a:ext>
            </a:extLst>
          </p:cNvPr>
          <p:cNvSpPr>
            <a:spLocks noChangeArrowheads="1"/>
          </p:cNvSpPr>
          <p:nvPr/>
        </p:nvSpPr>
        <p:spPr bwMode="auto">
          <a:xfrm>
            <a:off x="1030288" y="6237312"/>
            <a:ext cx="7502525" cy="376237"/>
          </a:xfrm>
          <a:prstGeom prst="rect">
            <a:avLst/>
          </a:prstGeom>
          <a:noFill/>
          <a:ln>
            <a:noFill/>
          </a:ln>
          <a:effectLst>
            <a:outerShdw blurRad="50800" dist="38100" dir="2700000" algn="tl" rotWithShape="0">
              <a:schemeClr val="tx1">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p>
            <a:pPr algn="ctr" eaLnBrk="1" hangingPunct="1">
              <a:lnSpc>
                <a:spcPct val="90000"/>
              </a:lnSpc>
              <a:defRPr/>
            </a:pPr>
            <a:fld id="{8A59B043-EB1C-42C2-A71C-BF543568331F}" type="datetime3">
              <a:rPr lang="zh-CN" altLang="en-US" sz="2000">
                <a:solidFill>
                  <a:srgbClr val="FFFFFF"/>
                </a:solidFill>
                <a:latin typeface="Arial" charset="0"/>
                <a:ea typeface="黑体" pitchFamily="2" charset="-122"/>
                <a:cs typeface="Times New Roman" pitchFamily="18" charset="0"/>
              </a:rPr>
              <a:pPr algn="ctr" eaLnBrk="1" hangingPunct="1">
                <a:lnSpc>
                  <a:spcPct val="90000"/>
                </a:lnSpc>
                <a:defRPr/>
              </a:pPr>
              <a:t>2020年11月17日星期二</a:t>
            </a:fld>
            <a:endParaRPr lang="zh-CN" altLang="en-US" sz="2000" dirty="0">
              <a:solidFill>
                <a:srgbClr val="FFFFFF"/>
              </a:solidFill>
              <a:latin typeface="Arial" charset="0"/>
              <a:ea typeface="黑体" pitchFamily="2" charset="-122"/>
              <a:cs typeface="Times New Roman" pitchFamily="18" charset="0"/>
            </a:endParaRPr>
          </a:p>
        </p:txBody>
      </p:sp>
      <p:graphicFrame>
        <p:nvGraphicFramePr>
          <p:cNvPr id="97288" name="Object 19">
            <a:extLst>
              <a:ext uri="{FF2B5EF4-FFF2-40B4-BE49-F238E27FC236}">
                <a16:creationId xmlns:a16="http://schemas.microsoft.com/office/drawing/2014/main" id="{1A7B91C2-97DD-4AD2-BEB1-E6D6851745E9}"/>
              </a:ext>
            </a:extLst>
          </p:cNvPr>
          <p:cNvGraphicFramePr>
            <a:graphicFrameLocks noChangeAspect="1"/>
          </p:cNvGraphicFramePr>
          <p:nvPr/>
        </p:nvGraphicFramePr>
        <p:xfrm>
          <a:off x="0" y="73025"/>
          <a:ext cx="9144000" cy="2060575"/>
        </p:xfrm>
        <a:graphic>
          <a:graphicData uri="http://schemas.openxmlformats.org/presentationml/2006/ole">
            <mc:AlternateContent xmlns:mc="http://schemas.openxmlformats.org/markup-compatibility/2006">
              <mc:Choice xmlns:v="urn:schemas-microsoft-com:vml" Requires="v">
                <p:oleObj spid="_x0000_s98174" name="Image" r:id="rId8" imgW="11326984" imgH="4571429" progId="">
                  <p:embed/>
                </p:oleObj>
              </mc:Choice>
              <mc:Fallback>
                <p:oleObj name="Image" r:id="rId8" imgW="11326984" imgH="4571429" progId="">
                  <p:embed/>
                  <p:pic>
                    <p:nvPicPr>
                      <p:cNvPr id="0" name="Object 19"/>
                      <p:cNvPicPr>
                        <a:picLocks noChangeAspect="1" noChangeArrowheads="1"/>
                      </p:cNvPicPr>
                      <p:nvPr/>
                    </p:nvPicPr>
                    <p:blipFill>
                      <a:blip r:embed="rId5">
                        <a:lum bright="10000" contrast="60000"/>
                        <a:extLst>
                          <a:ext uri="{28A0092B-C50C-407E-A947-70E740481C1C}">
                            <a14:useLocalDpi xmlns:a14="http://schemas.microsoft.com/office/drawing/2010/main" val="0"/>
                          </a:ext>
                        </a:extLst>
                      </a:blip>
                      <a:srcRect/>
                      <a:stretch>
                        <a:fillRect/>
                      </a:stretch>
                    </p:blipFill>
                    <p:spPr bwMode="auto">
                      <a:xfrm>
                        <a:off x="0" y="73025"/>
                        <a:ext cx="91440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4283" name="Picture 10" descr="buaaname">
            <a:extLst>
              <a:ext uri="{FF2B5EF4-FFF2-40B4-BE49-F238E27FC236}">
                <a16:creationId xmlns:a16="http://schemas.microsoft.com/office/drawing/2014/main" id="{D8CE971A-6EFE-4D7E-A070-479B75235043}"/>
              </a:ext>
            </a:extLst>
          </p:cNvPr>
          <p:cNvPicPr>
            <a:picLocks noChangeAspect="1" noChangeArrowheads="1"/>
          </p:cNvPicPr>
          <p:nvPr/>
        </p:nvPicPr>
        <p:blipFill>
          <a:blip r:embed="rId6">
            <a:lum bright="100000" contrast="18000"/>
          </a:blip>
          <a:srcRect/>
          <a:stretch>
            <a:fillRect/>
          </a:stretch>
        </p:blipFill>
        <p:spPr bwMode="auto">
          <a:xfrm>
            <a:off x="2990850" y="692696"/>
            <a:ext cx="4040188" cy="763588"/>
          </a:xfrm>
          <a:prstGeom prst="rect">
            <a:avLst/>
          </a:prstGeom>
          <a:noFill/>
          <a:ln>
            <a:noFill/>
          </a:ln>
          <a:effectLst>
            <a:outerShdw blurRad="63500" dist="38099" dir="2700000" algn="ctr" rotWithShape="0">
              <a:schemeClr val="tx1">
                <a:alpha val="74997"/>
              </a:schemeClr>
            </a:outerShdw>
          </a:effectLst>
          <a:extLst>
            <a:ext uri="{909E8E84-426E-40dd-AFC4-6F175D3DCCD1}"/>
            <a:ext uri="{91240B29-F687-4f45-9708-019B960494DF}"/>
          </a:extLst>
        </p:spPr>
      </p:pic>
      <p:pic>
        <p:nvPicPr>
          <p:cNvPr id="54284" name="Picture 11" descr="xh">
            <a:extLst>
              <a:ext uri="{FF2B5EF4-FFF2-40B4-BE49-F238E27FC236}">
                <a16:creationId xmlns:a16="http://schemas.microsoft.com/office/drawing/2014/main" id="{0F3ADD58-DD7A-44F4-9CD3-8EE203BCCBC1}"/>
              </a:ext>
            </a:extLst>
          </p:cNvPr>
          <p:cNvPicPr>
            <a:picLocks noChangeAspect="1" noChangeArrowheads="1"/>
          </p:cNvPicPr>
          <p:nvPr/>
        </p:nvPicPr>
        <p:blipFill>
          <a:blip r:embed="rId9"/>
          <a:srcRect/>
          <a:stretch>
            <a:fillRect/>
          </a:stretch>
        </p:blipFill>
        <p:spPr bwMode="auto">
          <a:xfrm>
            <a:off x="2124075" y="751434"/>
            <a:ext cx="704850" cy="704850"/>
          </a:xfrm>
          <a:prstGeom prst="rect">
            <a:avLst/>
          </a:prstGeom>
          <a:noFill/>
          <a:ln>
            <a:noFill/>
          </a:ln>
          <a:effectLst>
            <a:outerShdw blurRad="63500" dist="38099" dir="2700000" algn="ctr" rotWithShape="0">
              <a:schemeClr val="tx1">
                <a:alpha val="74997"/>
              </a:schemeClr>
            </a:outerShdw>
          </a:effectLst>
          <a:extLst>
            <a:ext uri="{909E8E84-426E-40dd-AFC4-6F175D3DCCD1}"/>
            <a:ext uri="{91240B29-F687-4f45-9708-019B960494DF}"/>
          </a:extLst>
        </p:spPr>
      </p:pic>
      <p:sp>
        <p:nvSpPr>
          <p:cNvPr id="97291" name="标题 1">
            <a:extLst>
              <a:ext uri="{FF2B5EF4-FFF2-40B4-BE49-F238E27FC236}">
                <a16:creationId xmlns:a16="http://schemas.microsoft.com/office/drawing/2014/main" id="{94D60978-BD46-4ACB-A81E-EB7AA31EBEE8}"/>
              </a:ext>
            </a:extLst>
          </p:cNvPr>
          <p:cNvSpPr>
            <a:spLocks/>
          </p:cNvSpPr>
          <p:nvPr/>
        </p:nvSpPr>
        <p:spPr bwMode="auto">
          <a:xfrm>
            <a:off x="179388" y="2301875"/>
            <a:ext cx="878522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50000"/>
              </a:lnSpc>
              <a:spcBef>
                <a:spcPct val="20000"/>
              </a:spcBef>
              <a:buClr>
                <a:srgbClr val="0000FF"/>
              </a:buClr>
              <a:buSzPct val="75000"/>
              <a:buFont typeface="Wingdings" panose="05000000000000000000" pitchFamily="2" charset="2"/>
              <a:buChar char="n"/>
              <a:defRPr kumimoji="1" sz="2400">
                <a:solidFill>
                  <a:schemeClr val="tx1"/>
                </a:solidFill>
                <a:latin typeface="Arial" panose="020B0604020202020204" pitchFamily="34" charset="0"/>
                <a:ea typeface="黑体" panose="02010609060101010101" pitchFamily="49" charset="-122"/>
              </a:defRPr>
            </a:lvl1pPr>
            <a:lvl2pPr marL="742950" indent="-285750">
              <a:lnSpc>
                <a:spcPct val="150000"/>
              </a:lnSpc>
              <a:spcBef>
                <a:spcPct val="20000"/>
              </a:spcBef>
              <a:buClr>
                <a:srgbClr val="0000FF"/>
              </a:buClr>
              <a:buSzPct val="60000"/>
              <a:buFont typeface="Wingdings" panose="05000000000000000000" pitchFamily="2" charset="2"/>
              <a:buChar char="Ø"/>
              <a:defRPr kumimoji="1" sz="2000">
                <a:solidFill>
                  <a:schemeClr val="tx1"/>
                </a:solidFill>
                <a:latin typeface="Arial" panose="020B0604020202020204" pitchFamily="34" charset="0"/>
                <a:ea typeface="黑体" panose="02010609060101010101" pitchFamily="49" charset="-122"/>
              </a:defRPr>
            </a:lvl2pPr>
            <a:lvl3pPr marL="1143000" indent="-228600">
              <a:lnSpc>
                <a:spcPct val="150000"/>
              </a:lnSpc>
              <a:spcBef>
                <a:spcPct val="20000"/>
              </a:spcBef>
              <a:buClr>
                <a:srgbClr val="0000FF"/>
              </a:buClr>
              <a:buChar char="•"/>
              <a:defRPr kumimoji="1" sz="2400">
                <a:solidFill>
                  <a:schemeClr val="tx1"/>
                </a:solidFill>
                <a:latin typeface="Arial" panose="020B0604020202020204" pitchFamily="34" charset="0"/>
                <a:ea typeface="黑体" panose="02010609060101010101" pitchFamily="49" charset="-122"/>
              </a:defRPr>
            </a:lvl3pPr>
            <a:lvl4pPr marL="1600200" indent="-228600">
              <a:lnSpc>
                <a:spcPct val="150000"/>
              </a:lnSpc>
              <a:spcBef>
                <a:spcPct val="20000"/>
              </a:spcBef>
              <a:buClr>
                <a:srgbClr val="0000FF"/>
              </a:buClr>
              <a:buFont typeface="Arial" panose="020B0604020202020204" pitchFamily="34" charset="0"/>
              <a:buChar char="–"/>
              <a:defRPr kumimoji="1" sz="1600">
                <a:solidFill>
                  <a:schemeClr val="tx1"/>
                </a:solidFill>
                <a:latin typeface="Arial" panose="020B0604020202020204" pitchFamily="34" charset="0"/>
                <a:ea typeface="黑体" panose="02010609060101010101" pitchFamily="49" charset="-122"/>
              </a:defRPr>
            </a:lvl4pPr>
            <a:lvl5pPr marL="2057400" indent="-228600">
              <a:lnSpc>
                <a:spcPct val="125000"/>
              </a:lnSpc>
              <a:spcBef>
                <a:spcPct val="20000"/>
              </a:spcBef>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9pPr>
          </a:lstStyle>
          <a:p>
            <a:pPr algn="ctr" eaLnBrk="1" hangingPunct="1">
              <a:lnSpc>
                <a:spcPct val="100000"/>
              </a:lnSpc>
              <a:spcBef>
                <a:spcPts val="1200"/>
              </a:spcBef>
              <a:buClrTx/>
              <a:buSzTx/>
              <a:buFontTx/>
              <a:buNone/>
            </a:pPr>
            <a:endParaRPr lang="zh-CN" altLang="en-US" sz="4800"/>
          </a:p>
        </p:txBody>
      </p:sp>
      <p:sp>
        <p:nvSpPr>
          <p:cNvPr id="97292" name="文本框 3">
            <a:extLst>
              <a:ext uri="{FF2B5EF4-FFF2-40B4-BE49-F238E27FC236}">
                <a16:creationId xmlns:a16="http://schemas.microsoft.com/office/drawing/2014/main" id="{2D476452-194A-414C-9E82-091016EB01CB}"/>
              </a:ext>
            </a:extLst>
          </p:cNvPr>
          <p:cNvSpPr txBox="1">
            <a:spLocks noChangeArrowheads="1"/>
          </p:cNvSpPr>
          <p:nvPr/>
        </p:nvSpPr>
        <p:spPr bwMode="auto">
          <a:xfrm>
            <a:off x="-177801" y="2965940"/>
            <a:ext cx="9142413" cy="245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lr>
                <a:srgbClr val="0000FF"/>
              </a:buClr>
              <a:buSzPct val="75000"/>
              <a:buFont typeface="Wingdings" panose="05000000000000000000" pitchFamily="2" charset="2"/>
              <a:buChar char="n"/>
              <a:defRPr kumimoji="1" sz="2400">
                <a:solidFill>
                  <a:schemeClr val="tx1"/>
                </a:solidFill>
                <a:latin typeface="Arial" panose="020B0604020202020204" pitchFamily="34" charset="0"/>
                <a:ea typeface="黑体" panose="02010609060101010101" pitchFamily="49" charset="-122"/>
              </a:defRPr>
            </a:lvl1pPr>
            <a:lvl2pPr marL="742950" indent="-285750">
              <a:lnSpc>
                <a:spcPct val="150000"/>
              </a:lnSpc>
              <a:spcBef>
                <a:spcPct val="20000"/>
              </a:spcBef>
              <a:buClr>
                <a:srgbClr val="0000FF"/>
              </a:buClr>
              <a:buSzPct val="60000"/>
              <a:buFont typeface="Wingdings" panose="05000000000000000000" pitchFamily="2" charset="2"/>
              <a:buChar char="Ø"/>
              <a:defRPr kumimoji="1" sz="2000">
                <a:solidFill>
                  <a:schemeClr val="tx1"/>
                </a:solidFill>
                <a:latin typeface="Arial" panose="020B0604020202020204" pitchFamily="34" charset="0"/>
                <a:ea typeface="黑体" panose="02010609060101010101" pitchFamily="49" charset="-122"/>
              </a:defRPr>
            </a:lvl2pPr>
            <a:lvl3pPr marL="1143000" indent="-228600">
              <a:lnSpc>
                <a:spcPct val="150000"/>
              </a:lnSpc>
              <a:spcBef>
                <a:spcPct val="20000"/>
              </a:spcBef>
              <a:buClr>
                <a:srgbClr val="0000FF"/>
              </a:buClr>
              <a:buChar char="•"/>
              <a:defRPr kumimoji="1" sz="2400">
                <a:solidFill>
                  <a:schemeClr val="tx1"/>
                </a:solidFill>
                <a:latin typeface="Arial" panose="020B0604020202020204" pitchFamily="34" charset="0"/>
                <a:ea typeface="黑体" panose="02010609060101010101" pitchFamily="49" charset="-122"/>
              </a:defRPr>
            </a:lvl3pPr>
            <a:lvl4pPr marL="1600200" indent="-228600">
              <a:lnSpc>
                <a:spcPct val="150000"/>
              </a:lnSpc>
              <a:spcBef>
                <a:spcPct val="20000"/>
              </a:spcBef>
              <a:buClr>
                <a:srgbClr val="0000FF"/>
              </a:buClr>
              <a:buFont typeface="Arial" panose="020B0604020202020204" pitchFamily="34" charset="0"/>
              <a:buChar char="–"/>
              <a:defRPr kumimoji="1" sz="1600">
                <a:solidFill>
                  <a:schemeClr val="tx1"/>
                </a:solidFill>
                <a:latin typeface="Arial" panose="020B0604020202020204" pitchFamily="34" charset="0"/>
                <a:ea typeface="黑体" panose="02010609060101010101" pitchFamily="49" charset="-122"/>
              </a:defRPr>
            </a:lvl4pPr>
            <a:lvl5pPr marL="2057400" indent="-228600">
              <a:lnSpc>
                <a:spcPct val="125000"/>
              </a:lnSpc>
              <a:spcBef>
                <a:spcPct val="20000"/>
              </a:spcBef>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kumimoji="0" lang="zh-CN" altLang="en-US" sz="5400" dirty="0"/>
              <a:t>存储器</a:t>
            </a:r>
            <a:endParaRPr kumimoji="0" lang="en-US" altLang="zh-CN" sz="5400" dirty="0"/>
          </a:p>
          <a:p>
            <a:pPr algn="ctr">
              <a:spcBef>
                <a:spcPct val="0"/>
              </a:spcBef>
              <a:buClrTx/>
              <a:buSzTx/>
              <a:buFontTx/>
              <a:buNone/>
            </a:pPr>
            <a:endParaRPr kumimoji="0" lang="en-US" altLang="zh-CN" sz="3200" dirty="0"/>
          </a:p>
          <a:p>
            <a:pPr algn="ctr">
              <a:spcBef>
                <a:spcPct val="0"/>
              </a:spcBef>
              <a:buClrTx/>
              <a:buSzTx/>
              <a:buFontTx/>
              <a:buNone/>
            </a:pPr>
            <a:endParaRPr kumimoji="0" lang="en-US" altLang="zh-CN" sz="400" dirty="0"/>
          </a:p>
          <a:p>
            <a:pPr algn="ctr">
              <a:spcBef>
                <a:spcPct val="0"/>
              </a:spcBef>
              <a:buClrTx/>
              <a:buSzTx/>
              <a:buNone/>
            </a:pPr>
            <a:endParaRPr kumimoji="0" lang="en-US" altLang="zh-CN" sz="1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a:extLst>
              <a:ext uri="{FF2B5EF4-FFF2-40B4-BE49-F238E27FC236}">
                <a16:creationId xmlns:a16="http://schemas.microsoft.com/office/drawing/2014/main" id="{C0913610-424E-4637-B5BD-54173116AFFE}"/>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9</a:t>
            </a:fld>
            <a:endParaRPr kumimoji="0" lang="en-US" altLang="zh-CN" sz="2000">
              <a:solidFill>
                <a:schemeClr val="tx2"/>
              </a:solidFill>
              <a:latin typeface="Arial" panose="020B0604020202020204" pitchFamily="34" charset="0"/>
            </a:endParaRPr>
          </a:p>
        </p:txBody>
      </p:sp>
      <p:sp>
        <p:nvSpPr>
          <p:cNvPr id="13315" name="Rectangle 2">
            <a:extLst>
              <a:ext uri="{FF2B5EF4-FFF2-40B4-BE49-F238E27FC236}">
                <a16:creationId xmlns:a16="http://schemas.microsoft.com/office/drawing/2014/main" id="{F3ECC535-F822-49F2-B514-5E5A093974BA}"/>
              </a:ext>
            </a:extLst>
          </p:cNvPr>
          <p:cNvSpPr>
            <a:spLocks noGrp="1" noChangeArrowheads="1"/>
          </p:cNvSpPr>
          <p:nvPr>
            <p:ph type="title"/>
          </p:nvPr>
        </p:nvSpPr>
        <p:spPr/>
        <p:txBody>
          <a:bodyPr/>
          <a:lstStyle/>
          <a:p>
            <a:pPr eaLnBrk="1" hangingPunct="1"/>
            <a:r>
              <a:rPr lang="zh-CN" altLang="en-US"/>
              <a:t>半导体存储器</a:t>
            </a:r>
          </a:p>
        </p:txBody>
      </p:sp>
      <p:sp>
        <p:nvSpPr>
          <p:cNvPr id="13316" name="Rectangle 3">
            <a:extLst>
              <a:ext uri="{FF2B5EF4-FFF2-40B4-BE49-F238E27FC236}">
                <a16:creationId xmlns:a16="http://schemas.microsoft.com/office/drawing/2014/main" id="{B13C4DAA-8F7A-4099-90C0-E8B529E6E0C0}"/>
              </a:ext>
            </a:extLst>
          </p:cNvPr>
          <p:cNvSpPr>
            <a:spLocks noGrp="1" noChangeArrowheads="1"/>
          </p:cNvSpPr>
          <p:nvPr>
            <p:ph type="body" idx="1"/>
          </p:nvPr>
        </p:nvSpPr>
        <p:spPr/>
        <p:txBody>
          <a:bodyPr/>
          <a:lstStyle/>
          <a:p>
            <a:pPr eaLnBrk="1" hangingPunct="1">
              <a:spcBef>
                <a:spcPct val="50000"/>
              </a:spcBef>
            </a:pPr>
            <a:r>
              <a:rPr lang="zh-CN" altLang="en-US" sz="2400" b="1" dirty="0"/>
              <a:t>半导体存储器的分类</a:t>
            </a:r>
          </a:p>
          <a:p>
            <a:pPr lvl="1" eaLnBrk="1" hangingPunct="1">
              <a:spcBef>
                <a:spcPct val="50000"/>
              </a:spcBef>
              <a:buFontTx/>
              <a:buNone/>
            </a:pPr>
            <a:r>
              <a:rPr lang="zh-CN" altLang="en-US" sz="2000" b="1" dirty="0"/>
              <a:t>只读 </a:t>
            </a:r>
            <a:r>
              <a:rPr lang="en-US" altLang="zh-CN" sz="2000" b="1" dirty="0"/>
              <a:t>ROM</a:t>
            </a:r>
            <a:r>
              <a:rPr lang="zh-CN" altLang="en-US" sz="2000" b="1" dirty="0"/>
              <a:t>：</a:t>
            </a:r>
            <a:r>
              <a:rPr lang="en-US" altLang="zh-CN" sz="2000" b="1" dirty="0"/>
              <a:t>Read-Only Memory</a:t>
            </a:r>
          </a:p>
          <a:p>
            <a:pPr lvl="2" eaLnBrk="1" hangingPunct="1">
              <a:spcBef>
                <a:spcPct val="50000"/>
              </a:spcBef>
              <a:buFontTx/>
              <a:buNone/>
            </a:pPr>
            <a:r>
              <a:rPr lang="zh-CN" altLang="en-US" sz="2000" b="1" dirty="0"/>
              <a:t>掩模</a:t>
            </a:r>
            <a:r>
              <a:rPr lang="en-US" altLang="zh-CN" sz="2000" b="1" dirty="0"/>
              <a:t>ROM</a:t>
            </a:r>
            <a:r>
              <a:rPr lang="zh-CN" altLang="en-US" sz="2000" b="1" dirty="0"/>
              <a:t>、</a:t>
            </a:r>
            <a:r>
              <a:rPr lang="en-US" altLang="zh-CN" sz="2000" b="1" dirty="0"/>
              <a:t>PROM</a:t>
            </a:r>
          </a:p>
          <a:p>
            <a:pPr lvl="2" eaLnBrk="1" hangingPunct="1">
              <a:spcBef>
                <a:spcPct val="50000"/>
              </a:spcBef>
              <a:buFontTx/>
              <a:buNone/>
            </a:pPr>
            <a:r>
              <a:rPr lang="en-US" altLang="zh-CN" sz="2000" b="1" dirty="0"/>
              <a:t>EPROM</a:t>
            </a:r>
            <a:r>
              <a:rPr lang="zh-CN" altLang="en-US" sz="2000" b="1" dirty="0"/>
              <a:t>、</a:t>
            </a:r>
            <a:r>
              <a:rPr lang="en-US" altLang="zh-CN" sz="2000" b="1" dirty="0"/>
              <a:t>E</a:t>
            </a:r>
            <a:r>
              <a:rPr lang="en-US" altLang="zh-CN" sz="2000" b="1" baseline="30000" dirty="0"/>
              <a:t>2</a:t>
            </a:r>
            <a:r>
              <a:rPr lang="en-US" altLang="zh-CN" sz="2000" b="1" dirty="0"/>
              <a:t>PROM</a:t>
            </a:r>
          </a:p>
          <a:p>
            <a:pPr lvl="1" eaLnBrk="1" hangingPunct="1">
              <a:spcBef>
                <a:spcPct val="50000"/>
              </a:spcBef>
              <a:buFont typeface="Wingdings" panose="05000000000000000000" pitchFamily="2" charset="2"/>
              <a:buNone/>
            </a:pPr>
            <a:r>
              <a:rPr lang="zh-CN" altLang="en-US" sz="2000" b="1" dirty="0"/>
              <a:t>随机存取 </a:t>
            </a:r>
            <a:r>
              <a:rPr lang="en-US" altLang="zh-CN" sz="2000" b="1" dirty="0"/>
              <a:t>RAM</a:t>
            </a:r>
            <a:r>
              <a:rPr lang="zh-CN" altLang="en-US" sz="2000" b="1" dirty="0"/>
              <a:t>：</a:t>
            </a:r>
            <a:r>
              <a:rPr lang="en-US" altLang="zh-CN" sz="2000" b="1" dirty="0"/>
              <a:t>Random-Access Memory</a:t>
            </a:r>
          </a:p>
          <a:p>
            <a:pPr lvl="2" eaLnBrk="1" hangingPunct="1">
              <a:spcBef>
                <a:spcPct val="50000"/>
              </a:spcBef>
              <a:buFontTx/>
              <a:buNone/>
            </a:pPr>
            <a:r>
              <a:rPr lang="en-US" altLang="zh-CN" sz="2000" b="1" dirty="0"/>
              <a:t>SRAM</a:t>
            </a:r>
          </a:p>
          <a:p>
            <a:pPr lvl="2" eaLnBrk="1" hangingPunct="1">
              <a:spcBef>
                <a:spcPct val="50000"/>
              </a:spcBef>
              <a:buFontTx/>
              <a:buNone/>
            </a:pPr>
            <a:r>
              <a:rPr lang="en-US" altLang="zh-CN" sz="2000" b="1" dirty="0"/>
              <a:t>DRAM</a:t>
            </a:r>
          </a:p>
          <a:p>
            <a:pPr lvl="1" eaLnBrk="1" hangingPunct="1">
              <a:spcBef>
                <a:spcPct val="50000"/>
              </a:spcBef>
              <a:buNone/>
            </a:pPr>
            <a:r>
              <a:rPr lang="zh-CN" altLang="en-US" sz="2000" b="1" dirty="0"/>
              <a:t>外部存储器：</a:t>
            </a:r>
            <a:r>
              <a:rPr lang="en-US" altLang="zh-CN" sz="2000" b="1" dirty="0"/>
              <a:t>External Memory</a:t>
            </a:r>
          </a:p>
          <a:p>
            <a:pPr lvl="1" eaLnBrk="1" hangingPunct="1">
              <a:spcBef>
                <a:spcPct val="50000"/>
              </a:spcBef>
              <a:buNone/>
            </a:pPr>
            <a:r>
              <a:rPr lang="en-US" altLang="zh-CN" sz="2000" b="1" dirty="0"/>
              <a:t>       </a:t>
            </a:r>
            <a:r>
              <a:rPr lang="zh-CN" altLang="en-US" sz="2000" b="1" dirty="0"/>
              <a:t>机械硬盘，固态硬盘</a:t>
            </a:r>
            <a:r>
              <a:rPr lang="en-US" altLang="zh-CN" sz="2000" b="1" dirty="0"/>
              <a:t>/U</a:t>
            </a:r>
            <a:r>
              <a:rPr lang="zh-CN" altLang="en-US" sz="2000" b="1" dirty="0"/>
              <a:t>盘</a:t>
            </a:r>
            <a:r>
              <a:rPr lang="en-US" altLang="zh-CN" sz="2000" b="1" dirty="0"/>
              <a:t>(Flash)</a:t>
            </a:r>
            <a:r>
              <a:rPr lang="zh-CN" altLang="en-US" sz="2000" b="1" dirty="0"/>
              <a:t>等</a:t>
            </a:r>
            <a:endParaRPr lang="en-US" altLang="zh-CN" sz="2000" b="1" dirty="0"/>
          </a:p>
          <a:p>
            <a:pPr lvl="2" eaLnBrk="1" hangingPunct="1">
              <a:spcBef>
                <a:spcPct val="50000"/>
              </a:spcBef>
              <a:buFontTx/>
              <a:buNone/>
            </a:pPr>
            <a:endParaRPr lang="en-US" altLang="zh-CN" sz="2000" b="1" dirty="0"/>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BEE6E-971D-48D3-A3EF-C6EB3381E67A}"/>
              </a:ext>
            </a:extLst>
          </p:cNvPr>
          <p:cNvSpPr>
            <a:spLocks noGrp="1"/>
          </p:cNvSpPr>
          <p:nvPr>
            <p:ph type="title"/>
          </p:nvPr>
        </p:nvSpPr>
        <p:spPr/>
        <p:txBody>
          <a:bodyPr/>
          <a:lstStyle/>
          <a:p>
            <a:r>
              <a:rPr lang="zh-CN" altLang="en-US" dirty="0"/>
              <a:t>举例</a:t>
            </a:r>
          </a:p>
        </p:txBody>
      </p:sp>
      <p:pic>
        <p:nvPicPr>
          <p:cNvPr id="3" name="图片 2">
            <a:extLst>
              <a:ext uri="{FF2B5EF4-FFF2-40B4-BE49-F238E27FC236}">
                <a16:creationId xmlns:a16="http://schemas.microsoft.com/office/drawing/2014/main" id="{FFB11B3F-79AE-45B3-9A29-AB8EDD9C7CA1}"/>
              </a:ext>
            </a:extLst>
          </p:cNvPr>
          <p:cNvPicPr>
            <a:picLocks noChangeAspect="1"/>
          </p:cNvPicPr>
          <p:nvPr/>
        </p:nvPicPr>
        <p:blipFill>
          <a:blip r:embed="rId2"/>
          <a:stretch>
            <a:fillRect/>
          </a:stretch>
        </p:blipFill>
        <p:spPr>
          <a:xfrm>
            <a:off x="501649" y="1340768"/>
            <a:ext cx="8086725" cy="5334000"/>
          </a:xfrm>
          <a:prstGeom prst="rect">
            <a:avLst/>
          </a:prstGeom>
        </p:spPr>
      </p:pic>
    </p:spTree>
    <p:extLst>
      <p:ext uri="{BB962C8B-B14F-4D97-AF65-F5344CB8AC3E}">
        <p14:creationId xmlns:p14="http://schemas.microsoft.com/office/powerpoint/2010/main" val="195237248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906AF2B-4958-4895-A078-E8AAE6465FB5}"/>
              </a:ext>
            </a:extLst>
          </p:cNvPr>
          <p:cNvSpPr/>
          <p:nvPr/>
        </p:nvSpPr>
        <p:spPr>
          <a:xfrm>
            <a:off x="0" y="116632"/>
            <a:ext cx="9144000" cy="646331"/>
          </a:xfrm>
          <a:prstGeom prst="rect">
            <a:avLst/>
          </a:prstGeom>
        </p:spPr>
        <p:txBody>
          <a:bodyPr wrap="square">
            <a:spAutoFit/>
          </a:bodyPr>
          <a:lstStyle/>
          <a:p>
            <a:pPr algn="ctr"/>
            <a:r>
              <a:rPr lang="zh-CN" altLang="en-US" sz="3600" b="0" dirty="0">
                <a:solidFill>
                  <a:schemeClr val="bg1"/>
                </a:solidFill>
                <a:cs typeface="Arial" panose="020B0604020202020204" pitchFamily="34" charset="0"/>
              </a:rPr>
              <a:t>作业</a:t>
            </a:r>
          </a:p>
        </p:txBody>
      </p:sp>
      <p:sp>
        <p:nvSpPr>
          <p:cNvPr id="4" name="文本框 3">
            <a:extLst>
              <a:ext uri="{FF2B5EF4-FFF2-40B4-BE49-F238E27FC236}">
                <a16:creationId xmlns:a16="http://schemas.microsoft.com/office/drawing/2014/main" id="{F43CDDC6-2079-45C6-9627-45D2EAE9AA68}"/>
              </a:ext>
            </a:extLst>
          </p:cNvPr>
          <p:cNvSpPr txBox="1"/>
          <p:nvPr/>
        </p:nvSpPr>
        <p:spPr>
          <a:xfrm>
            <a:off x="755576" y="1700808"/>
            <a:ext cx="2606804" cy="954107"/>
          </a:xfrm>
          <a:prstGeom prst="rect">
            <a:avLst/>
          </a:prstGeom>
          <a:noFill/>
        </p:spPr>
        <p:txBody>
          <a:bodyPr wrap="none" rtlCol="0">
            <a:spAutoFit/>
          </a:bodyPr>
          <a:lstStyle/>
          <a:p>
            <a:r>
              <a:rPr lang="en-US" altLang="zh-CN" dirty="0"/>
              <a:t>7.7</a:t>
            </a:r>
            <a:r>
              <a:rPr lang="zh-CN" altLang="en-US" dirty="0"/>
              <a:t>，</a:t>
            </a:r>
            <a:r>
              <a:rPr lang="en-US" altLang="zh-CN" dirty="0"/>
              <a:t>7.8</a:t>
            </a:r>
            <a:r>
              <a:rPr lang="zh-CN" altLang="en-US" dirty="0"/>
              <a:t>，</a:t>
            </a:r>
            <a:r>
              <a:rPr lang="en-US" altLang="zh-CN" dirty="0"/>
              <a:t>7.10</a:t>
            </a:r>
          </a:p>
          <a:p>
            <a:endParaRPr lang="zh-CN" altLang="en-US" dirty="0"/>
          </a:p>
        </p:txBody>
      </p:sp>
    </p:spTree>
    <p:extLst>
      <p:ext uri="{BB962C8B-B14F-4D97-AF65-F5344CB8AC3E}">
        <p14:creationId xmlns:p14="http://schemas.microsoft.com/office/powerpoint/2010/main" val="55244729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DE50E-6922-4179-B9FF-5177A94544E4}"/>
              </a:ext>
            </a:extLst>
          </p:cNvPr>
          <p:cNvSpPr>
            <a:spLocks noGrp="1"/>
          </p:cNvSpPr>
          <p:nvPr>
            <p:ph type="title"/>
          </p:nvPr>
        </p:nvSpPr>
        <p:spPr/>
        <p:txBody>
          <a:bodyPr/>
          <a:lstStyle/>
          <a:p>
            <a:r>
              <a:rPr lang="zh-CN" altLang="en-US" dirty="0"/>
              <a:t>问题？</a:t>
            </a:r>
          </a:p>
        </p:txBody>
      </p:sp>
      <p:grpSp>
        <p:nvGrpSpPr>
          <p:cNvPr id="3" name="Group 7">
            <a:extLst>
              <a:ext uri="{FF2B5EF4-FFF2-40B4-BE49-F238E27FC236}">
                <a16:creationId xmlns:a16="http://schemas.microsoft.com/office/drawing/2014/main" id="{C667511F-F508-496E-A0F5-2A755C97317C}"/>
              </a:ext>
            </a:extLst>
          </p:cNvPr>
          <p:cNvGrpSpPr/>
          <p:nvPr/>
        </p:nvGrpSpPr>
        <p:grpSpPr>
          <a:xfrm>
            <a:off x="1" y="1073926"/>
            <a:ext cx="3851920" cy="2931138"/>
            <a:chOff x="5308435" y="811436"/>
            <a:chExt cx="5969000" cy="4820329"/>
          </a:xfrm>
        </p:grpSpPr>
        <p:pic>
          <p:nvPicPr>
            <p:cNvPr id="4" name="Picture 4">
              <a:extLst>
                <a:ext uri="{FF2B5EF4-FFF2-40B4-BE49-F238E27FC236}">
                  <a16:creationId xmlns:a16="http://schemas.microsoft.com/office/drawing/2014/main" id="{DDC58A14-D559-4FFB-BDA3-CFB5AF9635ED}"/>
                </a:ext>
              </a:extLst>
            </p:cNvPr>
            <p:cNvPicPr>
              <a:picLocks noChangeAspect="1"/>
            </p:cNvPicPr>
            <p:nvPr/>
          </p:nvPicPr>
          <p:blipFill>
            <a:blip r:embed="rId2"/>
            <a:stretch>
              <a:fillRect/>
            </a:stretch>
          </p:blipFill>
          <p:spPr>
            <a:xfrm>
              <a:off x="5308435" y="1250265"/>
              <a:ext cx="5969000" cy="4381500"/>
            </a:xfrm>
            <a:prstGeom prst="rect">
              <a:avLst/>
            </a:prstGeom>
          </p:spPr>
        </p:pic>
        <p:sp>
          <p:nvSpPr>
            <p:cNvPr id="5" name="TextBox 5">
              <a:extLst>
                <a:ext uri="{FF2B5EF4-FFF2-40B4-BE49-F238E27FC236}">
                  <a16:creationId xmlns:a16="http://schemas.microsoft.com/office/drawing/2014/main" id="{274E449A-3986-416C-B00A-6CA8C16BBAE3}"/>
                </a:ext>
              </a:extLst>
            </p:cNvPr>
            <p:cNvSpPr txBox="1"/>
            <p:nvPr/>
          </p:nvSpPr>
          <p:spPr>
            <a:xfrm rot="2726683">
              <a:off x="6113353" y="1599728"/>
              <a:ext cx="2196602" cy="620017"/>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cs typeface="Arial" panose="020B0604020202020204" pitchFamily="34" charset="0"/>
                </a:rPr>
                <a:t>存储器</a:t>
              </a:r>
              <a:endParaRPr lang="en-US" sz="2000" b="1"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 name="TextBox 6">
              <a:extLst>
                <a:ext uri="{FF2B5EF4-FFF2-40B4-BE49-F238E27FC236}">
                  <a16:creationId xmlns:a16="http://schemas.microsoft.com/office/drawing/2014/main" id="{83CFDEE4-3E5C-48EA-8A04-F785F47AE152}"/>
                </a:ext>
              </a:extLst>
            </p:cNvPr>
            <p:cNvSpPr txBox="1"/>
            <p:nvPr/>
          </p:nvSpPr>
          <p:spPr>
            <a:xfrm rot="18833917">
              <a:off x="8292800" y="1622499"/>
              <a:ext cx="2170937" cy="620017"/>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cs typeface="Arial" panose="020B0604020202020204" pitchFamily="34" charset="0"/>
                </a:rPr>
                <a:t>处理器</a:t>
              </a:r>
              <a:endParaRPr lang="en-US" sz="2000" b="1" dirty="0">
                <a:latin typeface="Microsoft YaHei" panose="020B0503020204020204" pitchFamily="34" charset="-122"/>
                <a:ea typeface="Microsoft YaHei" panose="020B0503020204020204" pitchFamily="34" charset="-122"/>
                <a:cs typeface="Arial" panose="020B0604020202020204" pitchFamily="34" charset="0"/>
              </a:endParaRPr>
            </a:p>
          </p:txBody>
        </p:sp>
      </p:grpSp>
      <p:pic>
        <p:nvPicPr>
          <p:cNvPr id="9" name="图片 8">
            <a:extLst>
              <a:ext uri="{FF2B5EF4-FFF2-40B4-BE49-F238E27FC236}">
                <a16:creationId xmlns:a16="http://schemas.microsoft.com/office/drawing/2014/main" id="{1720F009-7D7E-4FAF-A7E2-20A10E143CA1}"/>
              </a:ext>
            </a:extLst>
          </p:cNvPr>
          <p:cNvPicPr>
            <a:picLocks noChangeAspect="1"/>
          </p:cNvPicPr>
          <p:nvPr/>
        </p:nvPicPr>
        <p:blipFill>
          <a:blip r:embed="rId3"/>
          <a:stretch>
            <a:fillRect/>
          </a:stretch>
        </p:blipFill>
        <p:spPr>
          <a:xfrm>
            <a:off x="3762374" y="1340768"/>
            <a:ext cx="5381625" cy="2438400"/>
          </a:xfrm>
          <a:prstGeom prst="rect">
            <a:avLst/>
          </a:prstGeom>
        </p:spPr>
      </p:pic>
      <p:grpSp>
        <p:nvGrpSpPr>
          <p:cNvPr id="10" name="Group 186">
            <a:extLst>
              <a:ext uri="{FF2B5EF4-FFF2-40B4-BE49-F238E27FC236}">
                <a16:creationId xmlns:a16="http://schemas.microsoft.com/office/drawing/2014/main" id="{E7A2CB71-6EE5-48D3-BB0F-98A04BD41E2B}"/>
              </a:ext>
            </a:extLst>
          </p:cNvPr>
          <p:cNvGrpSpPr/>
          <p:nvPr/>
        </p:nvGrpSpPr>
        <p:grpSpPr>
          <a:xfrm>
            <a:off x="4730883" y="3905847"/>
            <a:ext cx="2628757" cy="2691703"/>
            <a:chOff x="4434516" y="1703017"/>
            <a:chExt cx="2628757" cy="2691703"/>
          </a:xfrm>
        </p:grpSpPr>
        <p:sp>
          <p:nvSpPr>
            <p:cNvPr id="11" name="Rectangle 56">
              <a:extLst>
                <a:ext uri="{FF2B5EF4-FFF2-40B4-BE49-F238E27FC236}">
                  <a16:creationId xmlns:a16="http://schemas.microsoft.com/office/drawing/2014/main" id="{DD166B91-DE4B-454F-B554-0054A08A498F}"/>
                </a:ext>
              </a:extLst>
            </p:cNvPr>
            <p:cNvSpPr/>
            <p:nvPr/>
          </p:nvSpPr>
          <p:spPr>
            <a:xfrm>
              <a:off x="4434516" y="1703017"/>
              <a:ext cx="2628757" cy="2691703"/>
            </a:xfrm>
            <a:prstGeom prst="rect">
              <a:avLst/>
            </a:prstGeom>
            <a:ln/>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endParaRPr lang="en-US" sz="1600" dirty="0">
                <a:solidFill>
                  <a:schemeClr val="bg1"/>
                </a:solidFill>
              </a:endParaRPr>
            </a:p>
          </p:txBody>
        </p:sp>
        <p:grpSp>
          <p:nvGrpSpPr>
            <p:cNvPr id="12" name="Group 165">
              <a:extLst>
                <a:ext uri="{FF2B5EF4-FFF2-40B4-BE49-F238E27FC236}">
                  <a16:creationId xmlns:a16="http://schemas.microsoft.com/office/drawing/2014/main" id="{D9BE55FB-0464-413E-BE23-E70B903A174B}"/>
                </a:ext>
              </a:extLst>
            </p:cNvPr>
            <p:cNvGrpSpPr/>
            <p:nvPr/>
          </p:nvGrpSpPr>
          <p:grpSpPr>
            <a:xfrm>
              <a:off x="4593606" y="1824761"/>
              <a:ext cx="2312952" cy="747874"/>
              <a:chOff x="4600302" y="1768776"/>
              <a:chExt cx="2312952" cy="747874"/>
            </a:xfrm>
          </p:grpSpPr>
          <p:grpSp>
            <p:nvGrpSpPr>
              <p:cNvPr id="33" name="Group 75">
                <a:extLst>
                  <a:ext uri="{FF2B5EF4-FFF2-40B4-BE49-F238E27FC236}">
                    <a16:creationId xmlns:a16="http://schemas.microsoft.com/office/drawing/2014/main" id="{7F528D57-7035-42F3-9E0B-2CB46C965D93}"/>
                  </a:ext>
                </a:extLst>
              </p:cNvPr>
              <p:cNvGrpSpPr/>
              <p:nvPr/>
            </p:nvGrpSpPr>
            <p:grpSpPr>
              <a:xfrm>
                <a:off x="4600302" y="1768776"/>
                <a:ext cx="645824" cy="747874"/>
                <a:chOff x="4685427" y="1801623"/>
                <a:chExt cx="645824" cy="747874"/>
              </a:xfrm>
            </p:grpSpPr>
            <p:sp>
              <p:nvSpPr>
                <p:cNvPr id="40" name="Rectangle 70">
                  <a:extLst>
                    <a:ext uri="{FF2B5EF4-FFF2-40B4-BE49-F238E27FC236}">
                      <a16:creationId xmlns:a16="http://schemas.microsoft.com/office/drawing/2014/main" id="{5FA65755-EA72-4A74-80A9-7606A2ECEB3E}"/>
                    </a:ext>
                  </a:extLst>
                </p:cNvPr>
                <p:cNvSpPr/>
                <p:nvPr/>
              </p:nvSpPr>
              <p:spPr>
                <a:xfrm>
                  <a:off x="4685427" y="2310316"/>
                  <a:ext cx="645824" cy="239181"/>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计算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41" name="Rectangle 74">
                  <a:extLst>
                    <a:ext uri="{FF2B5EF4-FFF2-40B4-BE49-F238E27FC236}">
                      <a16:creationId xmlns:a16="http://schemas.microsoft.com/office/drawing/2014/main" id="{A7FC28B4-5260-465D-8CF8-471BA37E7392}"/>
                    </a:ext>
                  </a:extLst>
                </p:cNvPr>
                <p:cNvSpPr/>
                <p:nvPr/>
              </p:nvSpPr>
              <p:spPr>
                <a:xfrm>
                  <a:off x="4685427" y="1801623"/>
                  <a:ext cx="645824" cy="451834"/>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存储</a:t>
                  </a:r>
                  <a:endParaRPr lang="en-US" sz="1200" b="1" dirty="0">
                    <a:solidFill>
                      <a:schemeClr val="bg1"/>
                    </a:solidFill>
                    <a:latin typeface="Microsoft YaHei" panose="020B0503020204020204" pitchFamily="34" charset="-122"/>
                    <a:ea typeface="Microsoft YaHei" panose="020B0503020204020204" pitchFamily="34" charset="-122"/>
                  </a:endParaRPr>
                </a:p>
              </p:txBody>
            </p:sp>
          </p:grpSp>
          <p:grpSp>
            <p:nvGrpSpPr>
              <p:cNvPr id="34" name="Group 76">
                <a:extLst>
                  <a:ext uri="{FF2B5EF4-FFF2-40B4-BE49-F238E27FC236}">
                    <a16:creationId xmlns:a16="http://schemas.microsoft.com/office/drawing/2014/main" id="{777FCEB0-6DCB-48C0-BE93-EA2ED79768A4}"/>
                  </a:ext>
                </a:extLst>
              </p:cNvPr>
              <p:cNvGrpSpPr/>
              <p:nvPr/>
            </p:nvGrpSpPr>
            <p:grpSpPr>
              <a:xfrm>
                <a:off x="5433866" y="1768776"/>
                <a:ext cx="645824" cy="747874"/>
                <a:chOff x="4685427" y="1801623"/>
                <a:chExt cx="645824" cy="747874"/>
              </a:xfrm>
            </p:grpSpPr>
            <p:sp>
              <p:nvSpPr>
                <p:cNvPr id="38" name="Rectangle 77">
                  <a:extLst>
                    <a:ext uri="{FF2B5EF4-FFF2-40B4-BE49-F238E27FC236}">
                      <a16:creationId xmlns:a16="http://schemas.microsoft.com/office/drawing/2014/main" id="{47434C65-6C35-4DF6-B921-D59CFC482FCB}"/>
                    </a:ext>
                  </a:extLst>
                </p:cNvPr>
                <p:cNvSpPr/>
                <p:nvPr/>
              </p:nvSpPr>
              <p:spPr>
                <a:xfrm>
                  <a:off x="4685427" y="2310316"/>
                  <a:ext cx="645824" cy="239181"/>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计算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39" name="Rectangle 78">
                  <a:extLst>
                    <a:ext uri="{FF2B5EF4-FFF2-40B4-BE49-F238E27FC236}">
                      <a16:creationId xmlns:a16="http://schemas.microsoft.com/office/drawing/2014/main" id="{81F9488D-AEFF-46BA-B7CB-EA54149029EE}"/>
                    </a:ext>
                  </a:extLst>
                </p:cNvPr>
                <p:cNvSpPr/>
                <p:nvPr/>
              </p:nvSpPr>
              <p:spPr>
                <a:xfrm>
                  <a:off x="4685427" y="1801623"/>
                  <a:ext cx="645824" cy="451834"/>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存储</a:t>
                  </a:r>
                  <a:endParaRPr lang="en-US" sz="1200" b="1" dirty="0">
                    <a:solidFill>
                      <a:schemeClr val="bg1"/>
                    </a:solidFill>
                    <a:latin typeface="Microsoft YaHei" panose="020B0503020204020204" pitchFamily="34" charset="-122"/>
                    <a:ea typeface="Microsoft YaHei" panose="020B0503020204020204" pitchFamily="34" charset="-122"/>
                  </a:endParaRPr>
                </a:p>
              </p:txBody>
            </p:sp>
          </p:grpSp>
          <p:grpSp>
            <p:nvGrpSpPr>
              <p:cNvPr id="35" name="Group 79">
                <a:extLst>
                  <a:ext uri="{FF2B5EF4-FFF2-40B4-BE49-F238E27FC236}">
                    <a16:creationId xmlns:a16="http://schemas.microsoft.com/office/drawing/2014/main" id="{3DFFBC41-1CFA-4CE0-9F4A-E87BA39F2E8A}"/>
                  </a:ext>
                </a:extLst>
              </p:cNvPr>
              <p:cNvGrpSpPr/>
              <p:nvPr/>
            </p:nvGrpSpPr>
            <p:grpSpPr>
              <a:xfrm>
                <a:off x="6267430" y="1768776"/>
                <a:ext cx="645824" cy="747874"/>
                <a:chOff x="4685427" y="1801623"/>
                <a:chExt cx="645824" cy="747874"/>
              </a:xfrm>
            </p:grpSpPr>
            <p:sp>
              <p:nvSpPr>
                <p:cNvPr id="36" name="Rectangle 80">
                  <a:extLst>
                    <a:ext uri="{FF2B5EF4-FFF2-40B4-BE49-F238E27FC236}">
                      <a16:creationId xmlns:a16="http://schemas.microsoft.com/office/drawing/2014/main" id="{CCAFE061-A201-4EC0-84D8-75BF624662F8}"/>
                    </a:ext>
                  </a:extLst>
                </p:cNvPr>
                <p:cNvSpPr/>
                <p:nvPr/>
              </p:nvSpPr>
              <p:spPr>
                <a:xfrm>
                  <a:off x="4685427" y="2310316"/>
                  <a:ext cx="645824" cy="239181"/>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计算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37" name="Rectangle 81">
                  <a:extLst>
                    <a:ext uri="{FF2B5EF4-FFF2-40B4-BE49-F238E27FC236}">
                      <a16:creationId xmlns:a16="http://schemas.microsoft.com/office/drawing/2014/main" id="{F0BDB03E-DBAB-45B0-9E41-676932FA3F58}"/>
                    </a:ext>
                  </a:extLst>
                </p:cNvPr>
                <p:cNvSpPr/>
                <p:nvPr/>
              </p:nvSpPr>
              <p:spPr>
                <a:xfrm>
                  <a:off x="4685427" y="1801623"/>
                  <a:ext cx="645824" cy="451834"/>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存储</a:t>
                  </a:r>
                  <a:endParaRPr lang="en-US" sz="1200" b="1" dirty="0">
                    <a:solidFill>
                      <a:schemeClr val="bg1"/>
                    </a:solidFill>
                    <a:latin typeface="Microsoft YaHei" panose="020B0503020204020204" pitchFamily="34" charset="-122"/>
                    <a:ea typeface="Microsoft YaHei" panose="020B0503020204020204" pitchFamily="34" charset="-122"/>
                  </a:endParaRPr>
                </a:p>
              </p:txBody>
            </p:sp>
          </p:grpSp>
        </p:grpSp>
        <p:grpSp>
          <p:nvGrpSpPr>
            <p:cNvPr id="13" name="Group 166">
              <a:extLst>
                <a:ext uri="{FF2B5EF4-FFF2-40B4-BE49-F238E27FC236}">
                  <a16:creationId xmlns:a16="http://schemas.microsoft.com/office/drawing/2014/main" id="{423D5033-87DA-457F-9E1A-EA1A95CC9DA2}"/>
                </a:ext>
              </a:extLst>
            </p:cNvPr>
            <p:cNvGrpSpPr/>
            <p:nvPr/>
          </p:nvGrpSpPr>
          <p:grpSpPr>
            <a:xfrm>
              <a:off x="4593606" y="2666980"/>
              <a:ext cx="2312952" cy="747874"/>
              <a:chOff x="4600302" y="1768776"/>
              <a:chExt cx="2312952" cy="747874"/>
            </a:xfrm>
          </p:grpSpPr>
          <p:grpSp>
            <p:nvGrpSpPr>
              <p:cNvPr id="24" name="Group 167">
                <a:extLst>
                  <a:ext uri="{FF2B5EF4-FFF2-40B4-BE49-F238E27FC236}">
                    <a16:creationId xmlns:a16="http://schemas.microsoft.com/office/drawing/2014/main" id="{C5FD4B85-D3CB-421C-8C74-A30DF7442D41}"/>
                  </a:ext>
                </a:extLst>
              </p:cNvPr>
              <p:cNvGrpSpPr/>
              <p:nvPr/>
            </p:nvGrpSpPr>
            <p:grpSpPr>
              <a:xfrm>
                <a:off x="4600302" y="1768776"/>
                <a:ext cx="645824" cy="747874"/>
                <a:chOff x="4685427" y="1801623"/>
                <a:chExt cx="645824" cy="747874"/>
              </a:xfrm>
            </p:grpSpPr>
            <p:sp>
              <p:nvSpPr>
                <p:cNvPr id="31" name="Rectangle 174">
                  <a:extLst>
                    <a:ext uri="{FF2B5EF4-FFF2-40B4-BE49-F238E27FC236}">
                      <a16:creationId xmlns:a16="http://schemas.microsoft.com/office/drawing/2014/main" id="{468D6D38-DF0A-4B95-A77B-B7B64EE11D79}"/>
                    </a:ext>
                  </a:extLst>
                </p:cNvPr>
                <p:cNvSpPr/>
                <p:nvPr/>
              </p:nvSpPr>
              <p:spPr>
                <a:xfrm>
                  <a:off x="4685427" y="2310316"/>
                  <a:ext cx="645824" cy="239181"/>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计算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32" name="Rectangle 175">
                  <a:extLst>
                    <a:ext uri="{FF2B5EF4-FFF2-40B4-BE49-F238E27FC236}">
                      <a16:creationId xmlns:a16="http://schemas.microsoft.com/office/drawing/2014/main" id="{F5EBF9EB-276E-4A0B-B067-EE0B5872C215}"/>
                    </a:ext>
                  </a:extLst>
                </p:cNvPr>
                <p:cNvSpPr/>
                <p:nvPr/>
              </p:nvSpPr>
              <p:spPr>
                <a:xfrm>
                  <a:off x="4685427" y="1801623"/>
                  <a:ext cx="645824" cy="451834"/>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存储</a:t>
                  </a:r>
                  <a:endParaRPr lang="en-US" sz="1200" b="1" dirty="0">
                    <a:solidFill>
                      <a:schemeClr val="bg1"/>
                    </a:solidFill>
                    <a:latin typeface="Microsoft YaHei" panose="020B0503020204020204" pitchFamily="34" charset="-122"/>
                    <a:ea typeface="Microsoft YaHei" panose="020B0503020204020204" pitchFamily="34" charset="-122"/>
                  </a:endParaRPr>
                </a:p>
              </p:txBody>
            </p:sp>
          </p:grpSp>
          <p:grpSp>
            <p:nvGrpSpPr>
              <p:cNvPr id="25" name="Group 168">
                <a:extLst>
                  <a:ext uri="{FF2B5EF4-FFF2-40B4-BE49-F238E27FC236}">
                    <a16:creationId xmlns:a16="http://schemas.microsoft.com/office/drawing/2014/main" id="{D6476425-02A1-4CED-9B33-210342B0B6A8}"/>
                  </a:ext>
                </a:extLst>
              </p:cNvPr>
              <p:cNvGrpSpPr/>
              <p:nvPr/>
            </p:nvGrpSpPr>
            <p:grpSpPr>
              <a:xfrm>
                <a:off x="5433866" y="1768776"/>
                <a:ext cx="645824" cy="747874"/>
                <a:chOff x="4685427" y="1801623"/>
                <a:chExt cx="645824" cy="747874"/>
              </a:xfrm>
            </p:grpSpPr>
            <p:sp>
              <p:nvSpPr>
                <p:cNvPr id="29" name="Rectangle 172">
                  <a:extLst>
                    <a:ext uri="{FF2B5EF4-FFF2-40B4-BE49-F238E27FC236}">
                      <a16:creationId xmlns:a16="http://schemas.microsoft.com/office/drawing/2014/main" id="{CDE369AA-84AC-45FA-86ED-442F4261B720}"/>
                    </a:ext>
                  </a:extLst>
                </p:cNvPr>
                <p:cNvSpPr/>
                <p:nvPr/>
              </p:nvSpPr>
              <p:spPr>
                <a:xfrm>
                  <a:off x="4685427" y="2310316"/>
                  <a:ext cx="645824" cy="239181"/>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计算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30" name="Rectangle 173">
                  <a:extLst>
                    <a:ext uri="{FF2B5EF4-FFF2-40B4-BE49-F238E27FC236}">
                      <a16:creationId xmlns:a16="http://schemas.microsoft.com/office/drawing/2014/main" id="{9F7E5DA3-AF39-43EB-8C74-5C03E7D85AE8}"/>
                    </a:ext>
                  </a:extLst>
                </p:cNvPr>
                <p:cNvSpPr/>
                <p:nvPr/>
              </p:nvSpPr>
              <p:spPr>
                <a:xfrm>
                  <a:off x="4685427" y="1801623"/>
                  <a:ext cx="645824" cy="451834"/>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存储</a:t>
                  </a:r>
                  <a:endParaRPr lang="en-US" sz="1200" b="1" dirty="0">
                    <a:solidFill>
                      <a:schemeClr val="bg1"/>
                    </a:solidFill>
                    <a:latin typeface="Microsoft YaHei" panose="020B0503020204020204" pitchFamily="34" charset="-122"/>
                    <a:ea typeface="Microsoft YaHei" panose="020B0503020204020204" pitchFamily="34" charset="-122"/>
                  </a:endParaRPr>
                </a:p>
              </p:txBody>
            </p:sp>
          </p:grpSp>
          <p:grpSp>
            <p:nvGrpSpPr>
              <p:cNvPr id="26" name="Group 169">
                <a:extLst>
                  <a:ext uri="{FF2B5EF4-FFF2-40B4-BE49-F238E27FC236}">
                    <a16:creationId xmlns:a16="http://schemas.microsoft.com/office/drawing/2014/main" id="{DB35B01E-661C-4004-90D4-B56273E3A77D}"/>
                  </a:ext>
                </a:extLst>
              </p:cNvPr>
              <p:cNvGrpSpPr/>
              <p:nvPr/>
            </p:nvGrpSpPr>
            <p:grpSpPr>
              <a:xfrm>
                <a:off x="6267430" y="1768776"/>
                <a:ext cx="645824" cy="747874"/>
                <a:chOff x="4685427" y="1801623"/>
                <a:chExt cx="645824" cy="747874"/>
              </a:xfrm>
            </p:grpSpPr>
            <p:sp>
              <p:nvSpPr>
                <p:cNvPr id="27" name="Rectangle 170">
                  <a:extLst>
                    <a:ext uri="{FF2B5EF4-FFF2-40B4-BE49-F238E27FC236}">
                      <a16:creationId xmlns:a16="http://schemas.microsoft.com/office/drawing/2014/main" id="{145C4618-8659-4B22-AE2E-1DADFB119060}"/>
                    </a:ext>
                  </a:extLst>
                </p:cNvPr>
                <p:cNvSpPr/>
                <p:nvPr/>
              </p:nvSpPr>
              <p:spPr>
                <a:xfrm>
                  <a:off x="4685427" y="2310316"/>
                  <a:ext cx="645824" cy="239181"/>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计算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28" name="Rectangle 171">
                  <a:extLst>
                    <a:ext uri="{FF2B5EF4-FFF2-40B4-BE49-F238E27FC236}">
                      <a16:creationId xmlns:a16="http://schemas.microsoft.com/office/drawing/2014/main" id="{7693D9A6-451C-461D-BBAF-DD56BC04DA68}"/>
                    </a:ext>
                  </a:extLst>
                </p:cNvPr>
                <p:cNvSpPr/>
                <p:nvPr/>
              </p:nvSpPr>
              <p:spPr>
                <a:xfrm>
                  <a:off x="4685427" y="1801623"/>
                  <a:ext cx="645824" cy="451834"/>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存储</a:t>
                  </a:r>
                  <a:endParaRPr lang="en-US" sz="1200" b="1" dirty="0">
                    <a:solidFill>
                      <a:schemeClr val="bg1"/>
                    </a:solidFill>
                    <a:latin typeface="Microsoft YaHei" panose="020B0503020204020204" pitchFamily="34" charset="-122"/>
                    <a:ea typeface="Microsoft YaHei" panose="020B0503020204020204" pitchFamily="34" charset="-122"/>
                  </a:endParaRPr>
                </a:p>
              </p:txBody>
            </p:sp>
          </p:grpSp>
        </p:grpSp>
        <p:grpSp>
          <p:nvGrpSpPr>
            <p:cNvPr id="14" name="Group 176">
              <a:extLst>
                <a:ext uri="{FF2B5EF4-FFF2-40B4-BE49-F238E27FC236}">
                  <a16:creationId xmlns:a16="http://schemas.microsoft.com/office/drawing/2014/main" id="{B0C6EEBC-AD1B-4B0C-A670-8D348459F680}"/>
                </a:ext>
              </a:extLst>
            </p:cNvPr>
            <p:cNvGrpSpPr/>
            <p:nvPr/>
          </p:nvGrpSpPr>
          <p:grpSpPr>
            <a:xfrm>
              <a:off x="4593606" y="3509200"/>
              <a:ext cx="2312952" cy="747874"/>
              <a:chOff x="4600302" y="1768776"/>
              <a:chExt cx="2312952" cy="747874"/>
            </a:xfrm>
          </p:grpSpPr>
          <p:grpSp>
            <p:nvGrpSpPr>
              <p:cNvPr id="15" name="Group 177">
                <a:extLst>
                  <a:ext uri="{FF2B5EF4-FFF2-40B4-BE49-F238E27FC236}">
                    <a16:creationId xmlns:a16="http://schemas.microsoft.com/office/drawing/2014/main" id="{D3D0E579-5735-4ACB-B648-96B4C4AA9682}"/>
                  </a:ext>
                </a:extLst>
              </p:cNvPr>
              <p:cNvGrpSpPr/>
              <p:nvPr/>
            </p:nvGrpSpPr>
            <p:grpSpPr>
              <a:xfrm>
                <a:off x="4600302" y="1768776"/>
                <a:ext cx="645824" cy="747874"/>
                <a:chOff x="4685427" y="1801623"/>
                <a:chExt cx="645824" cy="747874"/>
              </a:xfrm>
            </p:grpSpPr>
            <p:sp>
              <p:nvSpPr>
                <p:cNvPr id="22" name="Rectangle 184">
                  <a:extLst>
                    <a:ext uri="{FF2B5EF4-FFF2-40B4-BE49-F238E27FC236}">
                      <a16:creationId xmlns:a16="http://schemas.microsoft.com/office/drawing/2014/main" id="{A7EB4EC4-CE3E-4974-BE1C-AFD166D87DD6}"/>
                    </a:ext>
                  </a:extLst>
                </p:cNvPr>
                <p:cNvSpPr/>
                <p:nvPr/>
              </p:nvSpPr>
              <p:spPr>
                <a:xfrm>
                  <a:off x="4685427" y="2310316"/>
                  <a:ext cx="645824" cy="239181"/>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计算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23" name="Rectangle 185">
                  <a:extLst>
                    <a:ext uri="{FF2B5EF4-FFF2-40B4-BE49-F238E27FC236}">
                      <a16:creationId xmlns:a16="http://schemas.microsoft.com/office/drawing/2014/main" id="{8BCF6F2B-83A8-4577-AF95-22448BDC6641}"/>
                    </a:ext>
                  </a:extLst>
                </p:cNvPr>
                <p:cNvSpPr/>
                <p:nvPr/>
              </p:nvSpPr>
              <p:spPr>
                <a:xfrm>
                  <a:off x="4685427" y="1801623"/>
                  <a:ext cx="645824" cy="451834"/>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存储</a:t>
                  </a:r>
                  <a:endParaRPr lang="en-US" sz="1200" b="1" dirty="0">
                    <a:solidFill>
                      <a:schemeClr val="bg1"/>
                    </a:solidFill>
                    <a:latin typeface="Microsoft YaHei" panose="020B0503020204020204" pitchFamily="34" charset="-122"/>
                    <a:ea typeface="Microsoft YaHei" panose="020B0503020204020204" pitchFamily="34" charset="-122"/>
                  </a:endParaRPr>
                </a:p>
              </p:txBody>
            </p:sp>
          </p:grpSp>
          <p:grpSp>
            <p:nvGrpSpPr>
              <p:cNvPr id="16" name="Group 178">
                <a:extLst>
                  <a:ext uri="{FF2B5EF4-FFF2-40B4-BE49-F238E27FC236}">
                    <a16:creationId xmlns:a16="http://schemas.microsoft.com/office/drawing/2014/main" id="{2517DAFC-7680-4AAA-B9CF-B375030A713F}"/>
                  </a:ext>
                </a:extLst>
              </p:cNvPr>
              <p:cNvGrpSpPr/>
              <p:nvPr/>
            </p:nvGrpSpPr>
            <p:grpSpPr>
              <a:xfrm>
                <a:off x="5433866" y="1768776"/>
                <a:ext cx="645824" cy="747874"/>
                <a:chOff x="4685427" y="1801623"/>
                <a:chExt cx="645824" cy="747874"/>
              </a:xfrm>
            </p:grpSpPr>
            <p:sp>
              <p:nvSpPr>
                <p:cNvPr id="20" name="Rectangle 182">
                  <a:extLst>
                    <a:ext uri="{FF2B5EF4-FFF2-40B4-BE49-F238E27FC236}">
                      <a16:creationId xmlns:a16="http://schemas.microsoft.com/office/drawing/2014/main" id="{543D497F-E29F-485D-AB11-75E7C8DD9A3F}"/>
                    </a:ext>
                  </a:extLst>
                </p:cNvPr>
                <p:cNvSpPr/>
                <p:nvPr/>
              </p:nvSpPr>
              <p:spPr>
                <a:xfrm>
                  <a:off x="4685427" y="2310316"/>
                  <a:ext cx="645824" cy="239181"/>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计算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21" name="Rectangle 183">
                  <a:extLst>
                    <a:ext uri="{FF2B5EF4-FFF2-40B4-BE49-F238E27FC236}">
                      <a16:creationId xmlns:a16="http://schemas.microsoft.com/office/drawing/2014/main" id="{436C5409-BE28-43E0-8466-05CE08334D4B}"/>
                    </a:ext>
                  </a:extLst>
                </p:cNvPr>
                <p:cNvSpPr/>
                <p:nvPr/>
              </p:nvSpPr>
              <p:spPr>
                <a:xfrm>
                  <a:off x="4685427" y="1801623"/>
                  <a:ext cx="645824" cy="451834"/>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存储</a:t>
                  </a:r>
                  <a:endParaRPr lang="en-US" sz="1200" b="1" dirty="0">
                    <a:solidFill>
                      <a:schemeClr val="bg1"/>
                    </a:solidFill>
                    <a:latin typeface="Microsoft YaHei" panose="020B0503020204020204" pitchFamily="34" charset="-122"/>
                    <a:ea typeface="Microsoft YaHei" panose="020B0503020204020204" pitchFamily="34" charset="-122"/>
                  </a:endParaRPr>
                </a:p>
              </p:txBody>
            </p:sp>
          </p:grpSp>
          <p:grpSp>
            <p:nvGrpSpPr>
              <p:cNvPr id="17" name="Group 179">
                <a:extLst>
                  <a:ext uri="{FF2B5EF4-FFF2-40B4-BE49-F238E27FC236}">
                    <a16:creationId xmlns:a16="http://schemas.microsoft.com/office/drawing/2014/main" id="{96597F0A-B994-4FFE-BED2-ABA3ECB6E0E4}"/>
                  </a:ext>
                </a:extLst>
              </p:cNvPr>
              <p:cNvGrpSpPr/>
              <p:nvPr/>
            </p:nvGrpSpPr>
            <p:grpSpPr>
              <a:xfrm>
                <a:off x="6267430" y="1768776"/>
                <a:ext cx="645824" cy="747874"/>
                <a:chOff x="4685427" y="1801623"/>
                <a:chExt cx="645824" cy="747874"/>
              </a:xfrm>
            </p:grpSpPr>
            <p:sp>
              <p:nvSpPr>
                <p:cNvPr id="18" name="Rectangle 180">
                  <a:extLst>
                    <a:ext uri="{FF2B5EF4-FFF2-40B4-BE49-F238E27FC236}">
                      <a16:creationId xmlns:a16="http://schemas.microsoft.com/office/drawing/2014/main" id="{0322FE88-EF75-42D2-9B3C-A96A32C4A941}"/>
                    </a:ext>
                  </a:extLst>
                </p:cNvPr>
                <p:cNvSpPr/>
                <p:nvPr/>
              </p:nvSpPr>
              <p:spPr>
                <a:xfrm>
                  <a:off x="4685427" y="2310316"/>
                  <a:ext cx="645824" cy="239181"/>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计算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9" name="Rectangle 181">
                  <a:extLst>
                    <a:ext uri="{FF2B5EF4-FFF2-40B4-BE49-F238E27FC236}">
                      <a16:creationId xmlns:a16="http://schemas.microsoft.com/office/drawing/2014/main" id="{523446CD-A231-45C3-B067-BD005F75C91E}"/>
                    </a:ext>
                  </a:extLst>
                </p:cNvPr>
                <p:cNvSpPr/>
                <p:nvPr/>
              </p:nvSpPr>
              <p:spPr>
                <a:xfrm>
                  <a:off x="4685427" y="1801623"/>
                  <a:ext cx="645824" cy="451834"/>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rPr>
                    <a:t>存储</a:t>
                  </a:r>
                  <a:endParaRPr lang="en-US" sz="1200" b="1" dirty="0">
                    <a:solidFill>
                      <a:schemeClr val="bg1"/>
                    </a:solidFill>
                    <a:latin typeface="Microsoft YaHei" panose="020B0503020204020204" pitchFamily="34" charset="-122"/>
                    <a:ea typeface="Microsoft YaHei" panose="020B0503020204020204" pitchFamily="34" charset="-122"/>
                  </a:endParaRPr>
                </a:p>
              </p:txBody>
            </p:sp>
          </p:grpSp>
        </p:grpSp>
      </p:grpSp>
      <p:grpSp>
        <p:nvGrpSpPr>
          <p:cNvPr id="42" name="组合 41">
            <a:extLst>
              <a:ext uri="{FF2B5EF4-FFF2-40B4-BE49-F238E27FC236}">
                <a16:creationId xmlns:a16="http://schemas.microsoft.com/office/drawing/2014/main" id="{DCB65AF7-1545-4A3A-A78C-F2F2803E3139}"/>
              </a:ext>
            </a:extLst>
          </p:cNvPr>
          <p:cNvGrpSpPr/>
          <p:nvPr/>
        </p:nvGrpSpPr>
        <p:grpSpPr>
          <a:xfrm>
            <a:off x="1105131" y="4054230"/>
            <a:ext cx="2620310" cy="2597601"/>
            <a:chOff x="6197450" y="831399"/>
            <a:chExt cx="2620310" cy="2597601"/>
          </a:xfrm>
        </p:grpSpPr>
        <p:pic>
          <p:nvPicPr>
            <p:cNvPr id="50" name="图片 47">
              <a:extLst>
                <a:ext uri="{FF2B5EF4-FFF2-40B4-BE49-F238E27FC236}">
                  <a16:creationId xmlns:a16="http://schemas.microsoft.com/office/drawing/2014/main" id="{7E4D5B58-1ABF-463D-9D20-6FAE544370D8}"/>
                </a:ext>
              </a:extLst>
            </p:cNvPr>
            <p:cNvPicPr>
              <a:picLocks noChangeAspect="1"/>
            </p:cNvPicPr>
            <p:nvPr/>
          </p:nvPicPr>
          <p:blipFill rotWithShape="1">
            <a:blip r:embed="rId4"/>
            <a:srcRect l="24815" t="9814" r="23704" b="6481"/>
            <a:stretch/>
          </p:blipFill>
          <p:spPr>
            <a:xfrm>
              <a:off x="6197450" y="831399"/>
              <a:ext cx="1327224" cy="2597601"/>
            </a:xfrm>
            <a:prstGeom prst="rect">
              <a:avLst/>
            </a:prstGeom>
          </p:spPr>
        </p:pic>
        <p:sp>
          <p:nvSpPr>
            <p:cNvPr id="47" name="文本框 46">
              <a:extLst>
                <a:ext uri="{FF2B5EF4-FFF2-40B4-BE49-F238E27FC236}">
                  <a16:creationId xmlns:a16="http://schemas.microsoft.com/office/drawing/2014/main" id="{497664B0-CC91-4958-A7C4-7D441CBACA55}"/>
                </a:ext>
              </a:extLst>
            </p:cNvPr>
            <p:cNvSpPr txBox="1"/>
            <p:nvPr/>
          </p:nvSpPr>
          <p:spPr>
            <a:xfrm>
              <a:off x="7453910" y="1098023"/>
              <a:ext cx="954107" cy="400110"/>
            </a:xfrm>
            <a:prstGeom prst="rect">
              <a:avLst/>
            </a:prstGeom>
            <a:noFill/>
          </p:spPr>
          <p:txBody>
            <a:bodyPr wrap="none" rtlCol="0">
              <a:spAutoFit/>
            </a:bodyPr>
            <a:lstStyle/>
            <a:p>
              <a:r>
                <a:rPr lang="zh-CN" altLang="en-US" sz="2000" b="1" dirty="0"/>
                <a:t>处理器</a:t>
              </a:r>
            </a:p>
          </p:txBody>
        </p:sp>
        <p:sp>
          <p:nvSpPr>
            <p:cNvPr id="48" name="文本框 47">
              <a:extLst>
                <a:ext uri="{FF2B5EF4-FFF2-40B4-BE49-F238E27FC236}">
                  <a16:creationId xmlns:a16="http://schemas.microsoft.com/office/drawing/2014/main" id="{046005D1-A364-4641-9E47-D98BDED5A312}"/>
                </a:ext>
              </a:extLst>
            </p:cNvPr>
            <p:cNvSpPr txBox="1"/>
            <p:nvPr/>
          </p:nvSpPr>
          <p:spPr>
            <a:xfrm>
              <a:off x="7350692" y="2766670"/>
              <a:ext cx="1467068" cy="400110"/>
            </a:xfrm>
            <a:prstGeom prst="rect">
              <a:avLst/>
            </a:prstGeom>
            <a:noFill/>
          </p:spPr>
          <p:txBody>
            <a:bodyPr wrap="none" rtlCol="0">
              <a:spAutoFit/>
            </a:bodyPr>
            <a:lstStyle/>
            <a:p>
              <a:r>
                <a:rPr lang="zh-CN" altLang="en-US" sz="2000" b="1" dirty="0"/>
                <a:t>片外存储器</a:t>
              </a:r>
            </a:p>
          </p:txBody>
        </p:sp>
        <p:sp>
          <p:nvSpPr>
            <p:cNvPr id="49" name="文本框 48">
              <a:extLst>
                <a:ext uri="{FF2B5EF4-FFF2-40B4-BE49-F238E27FC236}">
                  <a16:creationId xmlns:a16="http://schemas.microsoft.com/office/drawing/2014/main" id="{555F995F-1361-4120-A434-E81B6B08244E}"/>
                </a:ext>
              </a:extLst>
            </p:cNvPr>
            <p:cNvSpPr txBox="1"/>
            <p:nvPr/>
          </p:nvSpPr>
          <p:spPr>
            <a:xfrm>
              <a:off x="7047541" y="1872480"/>
              <a:ext cx="1210588" cy="400110"/>
            </a:xfrm>
            <a:prstGeom prst="rect">
              <a:avLst/>
            </a:prstGeom>
            <a:noFill/>
          </p:spPr>
          <p:txBody>
            <a:bodyPr wrap="none" rtlCol="0">
              <a:spAutoFit/>
            </a:bodyPr>
            <a:lstStyle/>
            <a:p>
              <a:r>
                <a:rPr lang="zh-CN" altLang="en-US" sz="2000" b="1" dirty="0"/>
                <a:t>数据总线</a:t>
              </a:r>
            </a:p>
          </p:txBody>
        </p:sp>
      </p:grpSp>
      <p:sp>
        <p:nvSpPr>
          <p:cNvPr id="54" name="文本框 53">
            <a:extLst>
              <a:ext uri="{FF2B5EF4-FFF2-40B4-BE49-F238E27FC236}">
                <a16:creationId xmlns:a16="http://schemas.microsoft.com/office/drawing/2014/main" id="{EA1330AA-9F38-4B23-BC39-E0FFF74DDB9E}"/>
              </a:ext>
            </a:extLst>
          </p:cNvPr>
          <p:cNvSpPr txBox="1"/>
          <p:nvPr/>
        </p:nvSpPr>
        <p:spPr>
          <a:xfrm>
            <a:off x="7364231" y="5033756"/>
            <a:ext cx="1627369" cy="523220"/>
          </a:xfrm>
          <a:prstGeom prst="rect">
            <a:avLst/>
          </a:prstGeom>
          <a:noFill/>
        </p:spPr>
        <p:txBody>
          <a:bodyPr wrap="none" rtlCol="0">
            <a:spAutoFit/>
          </a:bodyPr>
          <a:lstStyle/>
          <a:p>
            <a:r>
              <a:rPr lang="zh-CN" altLang="en-US" dirty="0">
                <a:solidFill>
                  <a:srgbClr val="FF0000"/>
                </a:solidFill>
              </a:rPr>
              <a:t>存算一体</a:t>
            </a:r>
          </a:p>
        </p:txBody>
      </p:sp>
    </p:spTree>
    <p:extLst>
      <p:ext uri="{BB962C8B-B14F-4D97-AF65-F5344CB8AC3E}">
        <p14:creationId xmlns:p14="http://schemas.microsoft.com/office/powerpoint/2010/main" val="40424478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zh-CN" altLang="en-US" sz="3600" b="0" dirty="0">
                <a:solidFill>
                  <a:schemeClr val="bg1"/>
                </a:solidFill>
                <a:cs typeface="Arial" panose="020B0604020202020204" pitchFamily="34" charset="0"/>
              </a:rPr>
              <a:t>存算一体架构的目标（举例）</a:t>
            </a:r>
          </a:p>
        </p:txBody>
      </p:sp>
      <p:sp>
        <p:nvSpPr>
          <p:cNvPr id="57" name="TextBox 148">
            <a:extLst>
              <a:ext uri="{FF2B5EF4-FFF2-40B4-BE49-F238E27FC236}">
                <a16:creationId xmlns:a16="http://schemas.microsoft.com/office/drawing/2014/main" id="{7251C32E-5E00-4EC3-B3DC-607B6D3C401E}"/>
              </a:ext>
            </a:extLst>
          </p:cNvPr>
          <p:cNvSpPr txBox="1"/>
          <p:nvPr/>
        </p:nvSpPr>
        <p:spPr>
          <a:xfrm>
            <a:off x="5900116" y="1196752"/>
            <a:ext cx="2223341" cy="461665"/>
          </a:xfrm>
          <a:prstGeom prst="rect">
            <a:avLst/>
          </a:prstGeom>
          <a:noFill/>
        </p:spPr>
        <p:txBody>
          <a:bodyPr wrap="square" rtlCol="0">
            <a:spAutoFit/>
          </a:bodyPr>
          <a:lstStyle/>
          <a:p>
            <a:pPr algn="ctr"/>
            <a:r>
              <a:rPr lang="zh-CN" altLang="en-US" sz="2400" b="1" dirty="0">
                <a:latin typeface="Microsoft YaHei" panose="020B0503020204020204" pitchFamily="34" charset="-122"/>
                <a:ea typeface="Microsoft YaHei" panose="020B0503020204020204" pitchFamily="34" charset="-122"/>
              </a:rPr>
              <a:t>存算一体架构</a:t>
            </a:r>
            <a:endParaRPr lang="en-US" sz="2400" b="1" dirty="0">
              <a:latin typeface="Microsoft YaHei" panose="020B0503020204020204" pitchFamily="34" charset="-122"/>
              <a:ea typeface="Microsoft YaHei" panose="020B0503020204020204" pitchFamily="34" charset="-122"/>
            </a:endParaRPr>
          </a:p>
        </p:txBody>
      </p:sp>
      <p:grpSp>
        <p:nvGrpSpPr>
          <p:cNvPr id="58" name="Group 154">
            <a:extLst>
              <a:ext uri="{FF2B5EF4-FFF2-40B4-BE49-F238E27FC236}">
                <a16:creationId xmlns:a16="http://schemas.microsoft.com/office/drawing/2014/main" id="{0DE3029C-C038-4EE0-85ED-C19B6DE64345}"/>
              </a:ext>
            </a:extLst>
          </p:cNvPr>
          <p:cNvGrpSpPr/>
          <p:nvPr/>
        </p:nvGrpSpPr>
        <p:grpSpPr>
          <a:xfrm>
            <a:off x="417781" y="1906176"/>
            <a:ext cx="3804569" cy="2412979"/>
            <a:chOff x="969042" y="3468896"/>
            <a:chExt cx="5072759" cy="3217303"/>
          </a:xfrm>
        </p:grpSpPr>
        <p:sp>
          <p:nvSpPr>
            <p:cNvPr id="59" name="Rectangle 4">
              <a:extLst>
                <a:ext uri="{FF2B5EF4-FFF2-40B4-BE49-F238E27FC236}">
                  <a16:creationId xmlns:a16="http://schemas.microsoft.com/office/drawing/2014/main" id="{4D304588-260D-4647-BE32-4EFE4EE71121}"/>
                </a:ext>
              </a:extLst>
            </p:cNvPr>
            <p:cNvSpPr/>
            <p:nvPr/>
          </p:nvSpPr>
          <p:spPr>
            <a:xfrm>
              <a:off x="2605129" y="3520690"/>
              <a:ext cx="3436672" cy="2298749"/>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sz="1350" dirty="0">
                <a:latin typeface="Microsoft YaHei" panose="020B0503020204020204" pitchFamily="34" charset="-122"/>
                <a:ea typeface="Microsoft YaHei" panose="020B0503020204020204" pitchFamily="34" charset="-122"/>
              </a:endParaRPr>
            </a:p>
          </p:txBody>
        </p:sp>
        <p:sp>
          <p:nvSpPr>
            <p:cNvPr id="60" name="Left-Right Arrow 97">
              <a:extLst>
                <a:ext uri="{FF2B5EF4-FFF2-40B4-BE49-F238E27FC236}">
                  <a16:creationId xmlns:a16="http://schemas.microsoft.com/office/drawing/2014/main" id="{2689D0F2-3126-449F-BC58-77488C6C4C44}"/>
                </a:ext>
              </a:extLst>
            </p:cNvPr>
            <p:cNvSpPr/>
            <p:nvPr/>
          </p:nvSpPr>
          <p:spPr>
            <a:xfrm>
              <a:off x="2009857" y="5432875"/>
              <a:ext cx="573911" cy="287776"/>
            </a:xfrm>
            <a:prstGeom prst="leftRightArrow">
              <a:avLst/>
            </a:prstGeom>
            <a:ln w="254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latin typeface="Microsoft YaHei" panose="020B0503020204020204" pitchFamily="34" charset="-122"/>
                <a:ea typeface="Microsoft YaHei" panose="020B0503020204020204" pitchFamily="34" charset="-122"/>
              </a:endParaRPr>
            </a:p>
          </p:txBody>
        </p:sp>
        <p:sp>
          <p:nvSpPr>
            <p:cNvPr id="61" name="Rectangle 99">
              <a:extLst>
                <a:ext uri="{FF2B5EF4-FFF2-40B4-BE49-F238E27FC236}">
                  <a16:creationId xmlns:a16="http://schemas.microsoft.com/office/drawing/2014/main" id="{DED28CA7-685D-4B02-90C8-3428C6098C4F}"/>
                </a:ext>
              </a:extLst>
            </p:cNvPr>
            <p:cNvSpPr/>
            <p:nvPr/>
          </p:nvSpPr>
          <p:spPr>
            <a:xfrm>
              <a:off x="3361518" y="3602628"/>
              <a:ext cx="1122873" cy="11172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500" dirty="0">
                  <a:solidFill>
                    <a:schemeClr val="tx1"/>
                  </a:solidFill>
                  <a:latin typeface="Microsoft YaHei" panose="020B0503020204020204" pitchFamily="34" charset="-122"/>
                  <a:ea typeface="Microsoft YaHei" panose="020B0503020204020204" pitchFamily="34" charset="-122"/>
                </a:rPr>
                <a:t>微处理器</a:t>
              </a:r>
              <a:endParaRPr lang="en-US" sz="1500" dirty="0">
                <a:solidFill>
                  <a:schemeClr val="tx1"/>
                </a:solidFill>
                <a:latin typeface="Microsoft YaHei" panose="020B0503020204020204" pitchFamily="34" charset="-122"/>
                <a:ea typeface="Microsoft YaHei" panose="020B0503020204020204" pitchFamily="34" charset="-122"/>
              </a:endParaRPr>
            </a:p>
          </p:txBody>
        </p:sp>
        <p:sp>
          <p:nvSpPr>
            <p:cNvPr id="62" name="Rectangle 100">
              <a:extLst>
                <a:ext uri="{FF2B5EF4-FFF2-40B4-BE49-F238E27FC236}">
                  <a16:creationId xmlns:a16="http://schemas.microsoft.com/office/drawing/2014/main" id="{C23A938C-19DA-4156-AC53-6F15980A9161}"/>
                </a:ext>
              </a:extLst>
            </p:cNvPr>
            <p:cNvSpPr/>
            <p:nvPr/>
          </p:nvSpPr>
          <p:spPr>
            <a:xfrm>
              <a:off x="3355507" y="4849804"/>
              <a:ext cx="1122872" cy="452062"/>
            </a:xfrm>
            <a:prstGeom prst="rect">
              <a:avLst/>
            </a:prstGeom>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zh-CN" altLang="en-US" sz="1500" dirty="0">
                  <a:solidFill>
                    <a:schemeClr val="tx1"/>
                  </a:solidFill>
                  <a:latin typeface="Microsoft YaHei" panose="020B0503020204020204" pitchFamily="34" charset="-122"/>
                  <a:ea typeface="Microsoft YaHei" panose="020B0503020204020204" pitchFamily="34" charset="-122"/>
                </a:rPr>
                <a:t>缓存</a:t>
              </a:r>
              <a:endParaRPr lang="en-US" altLang="zh-CN" sz="1500" dirty="0">
                <a:solidFill>
                  <a:schemeClr val="tx1"/>
                </a:solidFill>
                <a:latin typeface="Microsoft YaHei" panose="020B0503020204020204" pitchFamily="34" charset="-122"/>
                <a:ea typeface="Microsoft YaHei" panose="020B0503020204020204" pitchFamily="34" charset="-122"/>
              </a:endParaRPr>
            </a:p>
          </p:txBody>
        </p:sp>
        <p:sp>
          <p:nvSpPr>
            <p:cNvPr id="63" name="Rectangle 101">
              <a:extLst>
                <a:ext uri="{FF2B5EF4-FFF2-40B4-BE49-F238E27FC236}">
                  <a16:creationId xmlns:a16="http://schemas.microsoft.com/office/drawing/2014/main" id="{64FF8D59-5C87-4E67-ABC5-81CD2D57132D}"/>
                </a:ext>
              </a:extLst>
            </p:cNvPr>
            <p:cNvSpPr/>
            <p:nvPr/>
          </p:nvSpPr>
          <p:spPr>
            <a:xfrm rot="5400000">
              <a:off x="2224571" y="4268106"/>
              <a:ext cx="1636909" cy="430615"/>
            </a:xfrm>
            <a:prstGeom prst="rect">
              <a:avLst/>
            </a:prstGeom>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zh-CN" altLang="en-US" sz="1500" dirty="0">
                  <a:solidFill>
                    <a:schemeClr val="tx1"/>
                  </a:solidFill>
                  <a:latin typeface="Microsoft YaHei" panose="020B0503020204020204" pitchFamily="34" charset="-122"/>
                  <a:ea typeface="Microsoft YaHei" panose="020B0503020204020204" pitchFamily="34" charset="-122"/>
                </a:rPr>
                <a:t>输入输出</a:t>
              </a:r>
              <a:endParaRPr lang="en-US" sz="1500" dirty="0">
                <a:solidFill>
                  <a:schemeClr val="tx1"/>
                </a:solidFill>
                <a:latin typeface="Microsoft YaHei" panose="020B0503020204020204" pitchFamily="34" charset="-122"/>
                <a:ea typeface="Microsoft YaHei" panose="020B0503020204020204" pitchFamily="34" charset="-122"/>
              </a:endParaRPr>
            </a:p>
          </p:txBody>
        </p:sp>
        <p:sp>
          <p:nvSpPr>
            <p:cNvPr id="64" name="任意多边形 1">
              <a:extLst>
                <a:ext uri="{FF2B5EF4-FFF2-40B4-BE49-F238E27FC236}">
                  <a16:creationId xmlns:a16="http://schemas.microsoft.com/office/drawing/2014/main" id="{D2958A2D-1D0E-4D87-9E95-B7401CAEE91F}"/>
                </a:ext>
              </a:extLst>
            </p:cNvPr>
            <p:cNvSpPr/>
            <p:nvPr/>
          </p:nvSpPr>
          <p:spPr>
            <a:xfrm rot="16200000" flipH="1">
              <a:off x="1020912" y="5506555"/>
              <a:ext cx="1211711" cy="741618"/>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ln/>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1500" dirty="0">
                  <a:solidFill>
                    <a:schemeClr val="bg1"/>
                  </a:solidFill>
                  <a:latin typeface="Microsoft YaHei" panose="020B0503020204020204" pitchFamily="34" charset="-122"/>
                  <a:ea typeface="Microsoft YaHei" panose="020B0503020204020204" pitchFamily="34" charset="-122"/>
                </a:rPr>
                <a:t>闪存</a:t>
              </a:r>
            </a:p>
          </p:txBody>
        </p:sp>
        <p:grpSp>
          <p:nvGrpSpPr>
            <p:cNvPr id="65" name="Group 104">
              <a:extLst>
                <a:ext uri="{FF2B5EF4-FFF2-40B4-BE49-F238E27FC236}">
                  <a16:creationId xmlns:a16="http://schemas.microsoft.com/office/drawing/2014/main" id="{D89998B9-5582-4166-AB13-16358F1A00AE}"/>
                </a:ext>
              </a:extLst>
            </p:cNvPr>
            <p:cNvGrpSpPr/>
            <p:nvPr/>
          </p:nvGrpSpPr>
          <p:grpSpPr>
            <a:xfrm rot="10800000">
              <a:off x="969042" y="3468896"/>
              <a:ext cx="1058775" cy="1560397"/>
              <a:chOff x="642604" y="1335846"/>
              <a:chExt cx="701357" cy="1396397"/>
            </a:xfrm>
          </p:grpSpPr>
          <p:sp>
            <p:nvSpPr>
              <p:cNvPr id="72" name="Rectangle 105">
                <a:extLst>
                  <a:ext uri="{FF2B5EF4-FFF2-40B4-BE49-F238E27FC236}">
                    <a16:creationId xmlns:a16="http://schemas.microsoft.com/office/drawing/2014/main" id="{D86C6242-568F-457D-B690-1C99E3BC9C25}"/>
                  </a:ext>
                </a:extLst>
              </p:cNvPr>
              <p:cNvSpPr/>
              <p:nvPr/>
            </p:nvSpPr>
            <p:spPr>
              <a:xfrm rot="5400000">
                <a:off x="296757" y="1685040"/>
                <a:ext cx="1396397" cy="698010"/>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1500" dirty="0">
                    <a:solidFill>
                      <a:schemeClr val="bg1"/>
                    </a:solidFill>
                    <a:latin typeface="Microsoft YaHei" panose="020B0503020204020204" pitchFamily="34" charset="-122"/>
                    <a:ea typeface="Microsoft YaHei" panose="020B0503020204020204" pitchFamily="34" charset="-122"/>
                  </a:rPr>
                  <a:t>内存</a:t>
                </a:r>
                <a:endParaRPr lang="en-US" altLang="zh-CN" sz="1500" dirty="0">
                  <a:solidFill>
                    <a:schemeClr val="bg1"/>
                  </a:solidFill>
                  <a:latin typeface="Microsoft YaHei" panose="020B0503020204020204" pitchFamily="34" charset="-122"/>
                  <a:ea typeface="Microsoft YaHei" panose="020B0503020204020204" pitchFamily="34" charset="-122"/>
                </a:endParaRPr>
              </a:p>
            </p:txBody>
          </p:sp>
          <p:grpSp>
            <p:nvGrpSpPr>
              <p:cNvPr id="73" name="Group 106">
                <a:extLst>
                  <a:ext uri="{FF2B5EF4-FFF2-40B4-BE49-F238E27FC236}">
                    <a16:creationId xmlns:a16="http://schemas.microsoft.com/office/drawing/2014/main" id="{38E35884-D841-4DCA-B707-38FA49077B88}"/>
                  </a:ext>
                </a:extLst>
              </p:cNvPr>
              <p:cNvGrpSpPr/>
              <p:nvPr/>
            </p:nvGrpSpPr>
            <p:grpSpPr>
              <a:xfrm>
                <a:off x="642604" y="1534244"/>
                <a:ext cx="99076" cy="1105506"/>
                <a:chOff x="472204" y="1817370"/>
                <a:chExt cx="83404" cy="865633"/>
              </a:xfrm>
            </p:grpSpPr>
            <p:cxnSp>
              <p:nvCxnSpPr>
                <p:cNvPr id="74" name="Straight Connector 107">
                  <a:extLst>
                    <a:ext uri="{FF2B5EF4-FFF2-40B4-BE49-F238E27FC236}">
                      <a16:creationId xmlns:a16="http://schemas.microsoft.com/office/drawing/2014/main" id="{CC8D8EA7-DB90-4467-8F51-49B052B9C9E9}"/>
                    </a:ext>
                  </a:extLst>
                </p:cNvPr>
                <p:cNvCxnSpPr/>
                <p:nvPr/>
              </p:nvCxnSpPr>
              <p:spPr>
                <a:xfrm>
                  <a:off x="472206" y="1912620"/>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75" name="Straight Connector 108">
                  <a:extLst>
                    <a:ext uri="{FF2B5EF4-FFF2-40B4-BE49-F238E27FC236}">
                      <a16:creationId xmlns:a16="http://schemas.microsoft.com/office/drawing/2014/main" id="{5DA6B3E4-FC04-40DB-888D-E9171E14E941}"/>
                    </a:ext>
                  </a:extLst>
                </p:cNvPr>
                <p:cNvCxnSpPr/>
                <p:nvPr/>
              </p:nvCxnSpPr>
              <p:spPr>
                <a:xfrm>
                  <a:off x="472913" y="1866900"/>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76" name="Straight Connector 109">
                  <a:extLst>
                    <a:ext uri="{FF2B5EF4-FFF2-40B4-BE49-F238E27FC236}">
                      <a16:creationId xmlns:a16="http://schemas.microsoft.com/office/drawing/2014/main" id="{8B10829C-AB98-481F-A772-C35F34D84002}"/>
                    </a:ext>
                  </a:extLst>
                </p:cNvPr>
                <p:cNvCxnSpPr/>
                <p:nvPr/>
              </p:nvCxnSpPr>
              <p:spPr>
                <a:xfrm>
                  <a:off x="472206" y="1817370"/>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77" name="Straight Connector 110">
                  <a:extLst>
                    <a:ext uri="{FF2B5EF4-FFF2-40B4-BE49-F238E27FC236}">
                      <a16:creationId xmlns:a16="http://schemas.microsoft.com/office/drawing/2014/main" id="{5A225B53-07DF-41C4-BA16-12676A8E960D}"/>
                    </a:ext>
                  </a:extLst>
                </p:cNvPr>
                <p:cNvCxnSpPr/>
                <p:nvPr/>
              </p:nvCxnSpPr>
              <p:spPr>
                <a:xfrm>
                  <a:off x="472206" y="2059106"/>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78" name="Straight Connector 111">
                  <a:extLst>
                    <a:ext uri="{FF2B5EF4-FFF2-40B4-BE49-F238E27FC236}">
                      <a16:creationId xmlns:a16="http://schemas.microsoft.com/office/drawing/2014/main" id="{91A5C08E-5DA7-4AB1-B89D-EDE8DEE5A2EC}"/>
                    </a:ext>
                  </a:extLst>
                </p:cNvPr>
                <p:cNvCxnSpPr/>
                <p:nvPr/>
              </p:nvCxnSpPr>
              <p:spPr>
                <a:xfrm>
                  <a:off x="472913" y="2013386"/>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79" name="Straight Connector 112">
                  <a:extLst>
                    <a:ext uri="{FF2B5EF4-FFF2-40B4-BE49-F238E27FC236}">
                      <a16:creationId xmlns:a16="http://schemas.microsoft.com/office/drawing/2014/main" id="{CEC91152-46B1-4D63-9342-C07A879611A8}"/>
                    </a:ext>
                  </a:extLst>
                </p:cNvPr>
                <p:cNvCxnSpPr/>
                <p:nvPr/>
              </p:nvCxnSpPr>
              <p:spPr>
                <a:xfrm>
                  <a:off x="472206" y="1963856"/>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0" name="Straight Connector 113">
                  <a:extLst>
                    <a:ext uri="{FF2B5EF4-FFF2-40B4-BE49-F238E27FC236}">
                      <a16:creationId xmlns:a16="http://schemas.microsoft.com/office/drawing/2014/main" id="{73330A9B-2546-482E-8169-9C7AFCACEF8B}"/>
                    </a:ext>
                  </a:extLst>
                </p:cNvPr>
                <p:cNvCxnSpPr/>
                <p:nvPr/>
              </p:nvCxnSpPr>
              <p:spPr>
                <a:xfrm>
                  <a:off x="472206" y="2484883"/>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1" name="Straight Connector 114">
                  <a:extLst>
                    <a:ext uri="{FF2B5EF4-FFF2-40B4-BE49-F238E27FC236}">
                      <a16:creationId xmlns:a16="http://schemas.microsoft.com/office/drawing/2014/main" id="{5A8A5BEC-4EC1-4AA9-A1A7-359E684F178C}"/>
                    </a:ext>
                  </a:extLst>
                </p:cNvPr>
                <p:cNvCxnSpPr/>
                <p:nvPr/>
              </p:nvCxnSpPr>
              <p:spPr>
                <a:xfrm>
                  <a:off x="472913" y="2439163"/>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2" name="Straight Connector 115">
                  <a:extLst>
                    <a:ext uri="{FF2B5EF4-FFF2-40B4-BE49-F238E27FC236}">
                      <a16:creationId xmlns:a16="http://schemas.microsoft.com/office/drawing/2014/main" id="{DF488230-4B20-4EBF-AC41-FF4120DB8E42}"/>
                    </a:ext>
                  </a:extLst>
                </p:cNvPr>
                <p:cNvCxnSpPr/>
                <p:nvPr/>
              </p:nvCxnSpPr>
              <p:spPr>
                <a:xfrm>
                  <a:off x="472206" y="2389633"/>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3" name="Straight Connector 116">
                  <a:extLst>
                    <a:ext uri="{FF2B5EF4-FFF2-40B4-BE49-F238E27FC236}">
                      <a16:creationId xmlns:a16="http://schemas.microsoft.com/office/drawing/2014/main" id="{008389C9-4549-40C7-940C-2C30B06EEE97}"/>
                    </a:ext>
                  </a:extLst>
                </p:cNvPr>
                <p:cNvCxnSpPr/>
                <p:nvPr/>
              </p:nvCxnSpPr>
              <p:spPr>
                <a:xfrm>
                  <a:off x="472206" y="2631369"/>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4" name="Straight Connector 117">
                  <a:extLst>
                    <a:ext uri="{FF2B5EF4-FFF2-40B4-BE49-F238E27FC236}">
                      <a16:creationId xmlns:a16="http://schemas.microsoft.com/office/drawing/2014/main" id="{CE5C5EA2-E92F-43B0-944F-EBE891938FFD}"/>
                    </a:ext>
                  </a:extLst>
                </p:cNvPr>
                <p:cNvCxnSpPr/>
                <p:nvPr/>
              </p:nvCxnSpPr>
              <p:spPr>
                <a:xfrm>
                  <a:off x="472913" y="2585649"/>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5" name="Straight Connector 118">
                  <a:extLst>
                    <a:ext uri="{FF2B5EF4-FFF2-40B4-BE49-F238E27FC236}">
                      <a16:creationId xmlns:a16="http://schemas.microsoft.com/office/drawing/2014/main" id="{C5246715-7904-40AC-857E-AFF5D43E1AA0}"/>
                    </a:ext>
                  </a:extLst>
                </p:cNvPr>
                <p:cNvCxnSpPr/>
                <p:nvPr/>
              </p:nvCxnSpPr>
              <p:spPr>
                <a:xfrm>
                  <a:off x="472206" y="2536119"/>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6" name="Straight Connector 119">
                  <a:extLst>
                    <a:ext uri="{FF2B5EF4-FFF2-40B4-BE49-F238E27FC236}">
                      <a16:creationId xmlns:a16="http://schemas.microsoft.com/office/drawing/2014/main" id="{F9C2C266-ADDA-4105-BBD0-EBDB554F009B}"/>
                    </a:ext>
                  </a:extLst>
                </p:cNvPr>
                <p:cNvCxnSpPr/>
                <p:nvPr/>
              </p:nvCxnSpPr>
              <p:spPr>
                <a:xfrm>
                  <a:off x="472205" y="2197336"/>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7" name="Straight Connector 120">
                  <a:extLst>
                    <a:ext uri="{FF2B5EF4-FFF2-40B4-BE49-F238E27FC236}">
                      <a16:creationId xmlns:a16="http://schemas.microsoft.com/office/drawing/2014/main" id="{0DBE89B9-021A-4916-918B-F3D74CE14824}"/>
                    </a:ext>
                  </a:extLst>
                </p:cNvPr>
                <p:cNvCxnSpPr/>
                <p:nvPr/>
              </p:nvCxnSpPr>
              <p:spPr>
                <a:xfrm>
                  <a:off x="472912" y="2151616"/>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8" name="Straight Connector 121">
                  <a:extLst>
                    <a:ext uri="{FF2B5EF4-FFF2-40B4-BE49-F238E27FC236}">
                      <a16:creationId xmlns:a16="http://schemas.microsoft.com/office/drawing/2014/main" id="{00C20429-FB8D-4755-9E26-24E460D90D2C}"/>
                    </a:ext>
                  </a:extLst>
                </p:cNvPr>
                <p:cNvCxnSpPr/>
                <p:nvPr/>
              </p:nvCxnSpPr>
              <p:spPr>
                <a:xfrm>
                  <a:off x="472205" y="2102086"/>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89" name="Straight Connector 122">
                  <a:extLst>
                    <a:ext uri="{FF2B5EF4-FFF2-40B4-BE49-F238E27FC236}">
                      <a16:creationId xmlns:a16="http://schemas.microsoft.com/office/drawing/2014/main" id="{BCDAF6CF-6D66-4C0E-BA91-44F06AC522F5}"/>
                    </a:ext>
                  </a:extLst>
                </p:cNvPr>
                <p:cNvCxnSpPr/>
                <p:nvPr/>
              </p:nvCxnSpPr>
              <p:spPr>
                <a:xfrm>
                  <a:off x="472205" y="2343822"/>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90" name="Straight Connector 123">
                  <a:extLst>
                    <a:ext uri="{FF2B5EF4-FFF2-40B4-BE49-F238E27FC236}">
                      <a16:creationId xmlns:a16="http://schemas.microsoft.com/office/drawing/2014/main" id="{A9CC87D8-A66F-4BCA-A383-F9431E0090EA}"/>
                    </a:ext>
                  </a:extLst>
                </p:cNvPr>
                <p:cNvCxnSpPr/>
                <p:nvPr/>
              </p:nvCxnSpPr>
              <p:spPr>
                <a:xfrm>
                  <a:off x="472912" y="2298102"/>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91" name="Straight Connector 124">
                  <a:extLst>
                    <a:ext uri="{FF2B5EF4-FFF2-40B4-BE49-F238E27FC236}">
                      <a16:creationId xmlns:a16="http://schemas.microsoft.com/office/drawing/2014/main" id="{E76F061E-9BAA-4CA6-8802-9768BFAA03F1}"/>
                    </a:ext>
                  </a:extLst>
                </p:cNvPr>
                <p:cNvCxnSpPr/>
                <p:nvPr/>
              </p:nvCxnSpPr>
              <p:spPr>
                <a:xfrm>
                  <a:off x="472205" y="2248572"/>
                  <a:ext cx="82695" cy="0"/>
                </a:xfrm>
                <a:prstGeom prst="line">
                  <a:avLst/>
                </a:prstGeom>
                <a:ln/>
              </p:spPr>
              <p:style>
                <a:lnRef idx="3">
                  <a:schemeClr val="lt1"/>
                </a:lnRef>
                <a:fillRef idx="1">
                  <a:schemeClr val="accent3"/>
                </a:fillRef>
                <a:effectRef idx="1">
                  <a:schemeClr val="accent3"/>
                </a:effectRef>
                <a:fontRef idx="minor">
                  <a:schemeClr val="lt1"/>
                </a:fontRef>
              </p:style>
            </p:cxnSp>
            <p:cxnSp>
              <p:nvCxnSpPr>
                <p:cNvPr id="92" name="Straight Connector 125">
                  <a:extLst>
                    <a:ext uri="{FF2B5EF4-FFF2-40B4-BE49-F238E27FC236}">
                      <a16:creationId xmlns:a16="http://schemas.microsoft.com/office/drawing/2014/main" id="{5ADCC05A-E4B7-4693-AE6B-643BE4FD9DFC}"/>
                    </a:ext>
                  </a:extLst>
                </p:cNvPr>
                <p:cNvCxnSpPr/>
                <p:nvPr/>
              </p:nvCxnSpPr>
              <p:spPr>
                <a:xfrm>
                  <a:off x="472204" y="2683003"/>
                  <a:ext cx="82695" cy="0"/>
                </a:xfrm>
                <a:prstGeom prst="line">
                  <a:avLst/>
                </a:prstGeom>
                <a:ln/>
              </p:spPr>
              <p:style>
                <a:lnRef idx="3">
                  <a:schemeClr val="lt1"/>
                </a:lnRef>
                <a:fillRef idx="1">
                  <a:schemeClr val="accent3"/>
                </a:fillRef>
                <a:effectRef idx="1">
                  <a:schemeClr val="accent3"/>
                </a:effectRef>
                <a:fontRef idx="minor">
                  <a:schemeClr val="lt1"/>
                </a:fontRef>
              </p:style>
            </p:cxnSp>
          </p:grpSp>
        </p:grpSp>
        <p:sp>
          <p:nvSpPr>
            <p:cNvPr id="66" name="Left-Right Arrow 126">
              <a:extLst>
                <a:ext uri="{FF2B5EF4-FFF2-40B4-BE49-F238E27FC236}">
                  <a16:creationId xmlns:a16="http://schemas.microsoft.com/office/drawing/2014/main" id="{AAB3A179-B215-4966-999A-B36DCD99CF85}"/>
                </a:ext>
              </a:extLst>
            </p:cNvPr>
            <p:cNvSpPr/>
            <p:nvPr/>
          </p:nvSpPr>
          <p:spPr>
            <a:xfrm>
              <a:off x="2016155" y="4159062"/>
              <a:ext cx="590533" cy="299825"/>
            </a:xfrm>
            <a:prstGeom prst="leftRightArrow">
              <a:avLst/>
            </a:prstGeom>
            <a:ln w="254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latin typeface="Microsoft YaHei" panose="020B0503020204020204" pitchFamily="34" charset="-122"/>
                <a:ea typeface="Microsoft YaHei" panose="020B0503020204020204" pitchFamily="34" charset="-122"/>
              </a:endParaRPr>
            </a:p>
          </p:txBody>
        </p:sp>
        <p:sp>
          <p:nvSpPr>
            <p:cNvPr id="67" name="Rectangle 127">
              <a:extLst>
                <a:ext uri="{FF2B5EF4-FFF2-40B4-BE49-F238E27FC236}">
                  <a16:creationId xmlns:a16="http://schemas.microsoft.com/office/drawing/2014/main" id="{95E6BBBD-02FD-439F-9D90-E3CF22FA22FA}"/>
                </a:ext>
              </a:extLst>
            </p:cNvPr>
            <p:cNvSpPr/>
            <p:nvPr/>
          </p:nvSpPr>
          <p:spPr>
            <a:xfrm rot="5400000">
              <a:off x="1923817" y="4379792"/>
              <a:ext cx="2130088" cy="575763"/>
            </a:xfrm>
            <a:prstGeom prst="rect">
              <a:avLst/>
            </a:prstGeom>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en-US" altLang="zh-CN" sz="1500" dirty="0">
                  <a:solidFill>
                    <a:schemeClr val="tx1"/>
                  </a:solidFill>
                  <a:latin typeface="Microsoft YaHei" panose="020B0503020204020204" pitchFamily="34" charset="-122"/>
                  <a:ea typeface="Microsoft YaHei" panose="020B0503020204020204" pitchFamily="34" charset="-122"/>
                </a:rPr>
                <a:t>I/O</a:t>
              </a:r>
              <a:endParaRPr lang="en-US" sz="1500" dirty="0">
                <a:solidFill>
                  <a:schemeClr val="tx1"/>
                </a:solidFill>
                <a:latin typeface="Microsoft YaHei" panose="020B0503020204020204" pitchFamily="34" charset="-122"/>
                <a:ea typeface="Microsoft YaHei" panose="020B0503020204020204" pitchFamily="34" charset="-122"/>
              </a:endParaRPr>
            </a:p>
          </p:txBody>
        </p:sp>
        <p:sp>
          <p:nvSpPr>
            <p:cNvPr id="68" name="Rectangle 128">
              <a:extLst>
                <a:ext uri="{FF2B5EF4-FFF2-40B4-BE49-F238E27FC236}">
                  <a16:creationId xmlns:a16="http://schemas.microsoft.com/office/drawing/2014/main" id="{346F8FB3-B876-444B-BCA6-F4F637874978}"/>
                </a:ext>
              </a:extLst>
            </p:cNvPr>
            <p:cNvSpPr/>
            <p:nvPr/>
          </p:nvSpPr>
          <p:spPr>
            <a:xfrm>
              <a:off x="3361518" y="4796719"/>
              <a:ext cx="2576391" cy="935999"/>
            </a:xfrm>
            <a:prstGeom prst="rect">
              <a:avLst/>
            </a:prstGeom>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zh-CN" altLang="en-US" sz="1500" dirty="0">
                  <a:solidFill>
                    <a:schemeClr val="tx1"/>
                  </a:solidFill>
                  <a:latin typeface="Microsoft YaHei" panose="020B0503020204020204" pitchFamily="34" charset="-122"/>
                  <a:ea typeface="Microsoft YaHei" panose="020B0503020204020204" pitchFamily="34" charset="-122"/>
                </a:rPr>
                <a:t>缓存</a:t>
              </a:r>
              <a:endParaRPr lang="en-US" altLang="zh-CN" sz="1500" dirty="0">
                <a:solidFill>
                  <a:schemeClr val="tx1"/>
                </a:solidFill>
                <a:latin typeface="Microsoft YaHei" panose="020B0503020204020204" pitchFamily="34" charset="-122"/>
                <a:ea typeface="Microsoft YaHei" panose="020B0503020204020204" pitchFamily="34" charset="-122"/>
              </a:endParaRPr>
            </a:p>
          </p:txBody>
        </p:sp>
        <p:sp>
          <p:nvSpPr>
            <p:cNvPr id="69" name="Rectangle 129">
              <a:extLst>
                <a:ext uri="{FF2B5EF4-FFF2-40B4-BE49-F238E27FC236}">
                  <a16:creationId xmlns:a16="http://schemas.microsoft.com/office/drawing/2014/main" id="{99CBA856-477F-4B59-8EAE-77CA54A23D9B}"/>
                </a:ext>
              </a:extLst>
            </p:cNvPr>
            <p:cNvSpPr/>
            <p:nvPr/>
          </p:nvSpPr>
          <p:spPr>
            <a:xfrm>
              <a:off x="4531579" y="3602628"/>
              <a:ext cx="1406332" cy="1128611"/>
            </a:xfrm>
            <a:prstGeom prst="rect">
              <a:avLst/>
            </a:prstGeom>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zh-CN" altLang="en-US" sz="1500" dirty="0">
                  <a:solidFill>
                    <a:schemeClr val="tx1"/>
                  </a:solidFill>
                  <a:latin typeface="Microsoft YaHei" panose="020B0503020204020204" pitchFamily="34" charset="-122"/>
                  <a:ea typeface="Microsoft YaHei" panose="020B0503020204020204" pitchFamily="34" charset="-122"/>
                </a:rPr>
                <a:t>神经网络加速器</a:t>
              </a:r>
              <a:endParaRPr lang="en-US" sz="1500" dirty="0">
                <a:solidFill>
                  <a:schemeClr val="tx1"/>
                </a:solidFill>
                <a:latin typeface="Microsoft YaHei" panose="020B0503020204020204" pitchFamily="34" charset="-122"/>
                <a:ea typeface="Microsoft YaHei" panose="020B0503020204020204" pitchFamily="34" charset="-122"/>
              </a:endParaRPr>
            </a:p>
          </p:txBody>
        </p:sp>
        <p:sp>
          <p:nvSpPr>
            <p:cNvPr id="70" name="Right Arrow 150">
              <a:extLst>
                <a:ext uri="{FF2B5EF4-FFF2-40B4-BE49-F238E27FC236}">
                  <a16:creationId xmlns:a16="http://schemas.microsoft.com/office/drawing/2014/main" id="{963274F7-5217-4974-95E4-C45C1F064A0E}"/>
                </a:ext>
              </a:extLst>
            </p:cNvPr>
            <p:cNvSpPr/>
            <p:nvPr/>
          </p:nvSpPr>
          <p:spPr>
            <a:xfrm rot="16200000">
              <a:off x="2765780" y="5869369"/>
              <a:ext cx="474488" cy="316325"/>
            </a:xfrm>
            <a:prstGeom prst="rightArrow">
              <a:avLst/>
            </a:prstGeom>
            <a:ln w="25400">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a:p>
          </p:txBody>
        </p:sp>
        <p:sp>
          <p:nvSpPr>
            <p:cNvPr id="71" name="TextBox 151">
              <a:extLst>
                <a:ext uri="{FF2B5EF4-FFF2-40B4-BE49-F238E27FC236}">
                  <a16:creationId xmlns:a16="http://schemas.microsoft.com/office/drawing/2014/main" id="{D9EBD3B4-9F71-46DC-9470-8B8BBF968F0F}"/>
                </a:ext>
              </a:extLst>
            </p:cNvPr>
            <p:cNvSpPr txBox="1"/>
            <p:nvPr/>
          </p:nvSpPr>
          <p:spPr>
            <a:xfrm>
              <a:off x="2363562" y="6286090"/>
              <a:ext cx="1214437" cy="400109"/>
            </a:xfrm>
            <a:prstGeom prst="rect">
              <a:avLst/>
            </a:prstGeom>
            <a:noFill/>
          </p:spPr>
          <p:txBody>
            <a:bodyPr wrap="square" rtlCol="0">
              <a:spAutoFit/>
            </a:bodyPr>
            <a:lstStyle/>
            <a:p>
              <a:pPr algn="ctr"/>
              <a:r>
                <a:rPr lang="zh-CN" altLang="en-US" sz="1350" dirty="0">
                  <a:latin typeface="Microsoft YaHei" panose="020B0503020204020204" pitchFamily="34" charset="-122"/>
                  <a:ea typeface="Microsoft YaHei" panose="020B0503020204020204" pitchFamily="34" charset="-122"/>
                </a:rPr>
                <a:t>传感器</a:t>
              </a:r>
              <a:endParaRPr lang="en-US" sz="1350" dirty="0">
                <a:latin typeface="Microsoft YaHei" panose="020B0503020204020204" pitchFamily="34" charset="-122"/>
                <a:ea typeface="Microsoft YaHei" panose="020B0503020204020204" pitchFamily="34" charset="-122"/>
              </a:endParaRPr>
            </a:p>
          </p:txBody>
        </p:sp>
      </p:grpSp>
      <p:sp>
        <p:nvSpPr>
          <p:cNvPr id="93" name="TextBox 156">
            <a:extLst>
              <a:ext uri="{FF2B5EF4-FFF2-40B4-BE49-F238E27FC236}">
                <a16:creationId xmlns:a16="http://schemas.microsoft.com/office/drawing/2014/main" id="{6AD1B84D-FA4F-4C5B-98AC-1AF631DD1D88}"/>
              </a:ext>
            </a:extLst>
          </p:cNvPr>
          <p:cNvSpPr txBox="1"/>
          <p:nvPr/>
        </p:nvSpPr>
        <p:spPr>
          <a:xfrm>
            <a:off x="1393717" y="1196752"/>
            <a:ext cx="2223341" cy="461665"/>
          </a:xfrm>
          <a:prstGeom prst="rect">
            <a:avLst/>
          </a:prstGeom>
          <a:noFill/>
        </p:spPr>
        <p:txBody>
          <a:bodyPr wrap="square" rtlCol="0">
            <a:spAutoFit/>
          </a:bodyPr>
          <a:lstStyle/>
          <a:p>
            <a:pPr algn="ctr"/>
            <a:r>
              <a:rPr lang="zh-CN" altLang="en-US" sz="2400" b="1" dirty="0">
                <a:latin typeface="Microsoft YaHei" panose="020B0503020204020204" pitchFamily="34" charset="-122"/>
                <a:ea typeface="Microsoft YaHei" panose="020B0503020204020204" pitchFamily="34" charset="-122"/>
              </a:rPr>
              <a:t>传统架构</a:t>
            </a:r>
            <a:endParaRPr lang="en-US" sz="2400" b="1" dirty="0">
              <a:latin typeface="Microsoft YaHei" panose="020B0503020204020204" pitchFamily="34" charset="-122"/>
              <a:ea typeface="Microsoft YaHei" panose="020B0503020204020204" pitchFamily="34" charset="-122"/>
            </a:endParaRPr>
          </a:p>
        </p:txBody>
      </p:sp>
      <p:sp>
        <p:nvSpPr>
          <p:cNvPr id="94" name="Freeform 7">
            <a:extLst>
              <a:ext uri="{FF2B5EF4-FFF2-40B4-BE49-F238E27FC236}">
                <a16:creationId xmlns:a16="http://schemas.microsoft.com/office/drawing/2014/main" id="{7FB85E82-FEC3-4DCA-9358-F1004A1E0620}"/>
              </a:ext>
            </a:extLst>
          </p:cNvPr>
          <p:cNvSpPr/>
          <p:nvPr/>
        </p:nvSpPr>
        <p:spPr>
          <a:xfrm>
            <a:off x="179512" y="1860593"/>
            <a:ext cx="4177430" cy="2442576"/>
          </a:xfrm>
          <a:custGeom>
            <a:avLst/>
            <a:gdLst>
              <a:gd name="connsiteX0" fmla="*/ 0 w 4177430"/>
              <a:gd name="connsiteY0" fmla="*/ 12526 h 2442576"/>
              <a:gd name="connsiteX1" fmla="*/ 1991638 w 4177430"/>
              <a:gd name="connsiteY1" fmla="*/ 12526 h 2442576"/>
              <a:gd name="connsiteX2" fmla="*/ 2004164 w 4177430"/>
              <a:gd name="connsiteY2" fmla="*/ 1027135 h 2442576"/>
              <a:gd name="connsiteX3" fmla="*/ 2893512 w 4177430"/>
              <a:gd name="connsiteY3" fmla="*/ 1008346 h 2442576"/>
              <a:gd name="connsiteX4" fmla="*/ 2893512 w 4177430"/>
              <a:gd name="connsiteY4" fmla="*/ 0 h 2442576"/>
              <a:gd name="connsiteX5" fmla="*/ 4177430 w 4177430"/>
              <a:gd name="connsiteY5" fmla="*/ 0 h 2442576"/>
              <a:gd name="connsiteX6" fmla="*/ 4152378 w 4177430"/>
              <a:gd name="connsiteY6" fmla="*/ 1910220 h 2442576"/>
              <a:gd name="connsiteX7" fmla="*/ 1108553 w 4177430"/>
              <a:gd name="connsiteY7" fmla="*/ 1910220 h 2442576"/>
              <a:gd name="connsiteX8" fmla="*/ 1108553 w 4177430"/>
              <a:gd name="connsiteY8" fmla="*/ 2442576 h 2442576"/>
              <a:gd name="connsiteX9" fmla="*/ 12526 w 4177430"/>
              <a:gd name="connsiteY9" fmla="*/ 2423787 h 2442576"/>
              <a:gd name="connsiteX10" fmla="*/ 0 w 4177430"/>
              <a:gd name="connsiteY10" fmla="*/ 12526 h 244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7430" h="2442576">
                <a:moveTo>
                  <a:pt x="0" y="12526"/>
                </a:moveTo>
                <a:lnTo>
                  <a:pt x="1991638" y="12526"/>
                </a:lnTo>
                <a:lnTo>
                  <a:pt x="2004164" y="1027135"/>
                </a:lnTo>
                <a:lnTo>
                  <a:pt x="2893512" y="1008346"/>
                </a:lnTo>
                <a:lnTo>
                  <a:pt x="2893512" y="0"/>
                </a:lnTo>
                <a:lnTo>
                  <a:pt x="4177430" y="0"/>
                </a:lnTo>
                <a:lnTo>
                  <a:pt x="4152378" y="1910220"/>
                </a:lnTo>
                <a:lnTo>
                  <a:pt x="1108553" y="1910220"/>
                </a:lnTo>
                <a:lnTo>
                  <a:pt x="1108553" y="2442576"/>
                </a:lnTo>
                <a:lnTo>
                  <a:pt x="12526" y="2423787"/>
                </a:lnTo>
                <a:cubicBezTo>
                  <a:pt x="14614" y="1622121"/>
                  <a:pt x="16701" y="820456"/>
                  <a:pt x="0" y="12526"/>
                </a:cubicBezTo>
                <a:close/>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55">
            <a:extLst>
              <a:ext uri="{FF2B5EF4-FFF2-40B4-BE49-F238E27FC236}">
                <a16:creationId xmlns:a16="http://schemas.microsoft.com/office/drawing/2014/main" id="{59C9E948-25EE-4200-94B0-35AECA515286}"/>
              </a:ext>
            </a:extLst>
          </p:cNvPr>
          <p:cNvGrpSpPr/>
          <p:nvPr/>
        </p:nvGrpSpPr>
        <p:grpSpPr>
          <a:xfrm>
            <a:off x="5924569" y="1932943"/>
            <a:ext cx="2907102" cy="2614596"/>
            <a:chOff x="7672696" y="4045793"/>
            <a:chExt cx="3043982" cy="2737703"/>
          </a:xfrm>
        </p:grpSpPr>
        <p:grpSp>
          <p:nvGrpSpPr>
            <p:cNvPr id="98" name="Group 141">
              <a:extLst>
                <a:ext uri="{FF2B5EF4-FFF2-40B4-BE49-F238E27FC236}">
                  <a16:creationId xmlns:a16="http://schemas.microsoft.com/office/drawing/2014/main" id="{C7210887-7AFF-42A5-9FD0-3191678E5788}"/>
                </a:ext>
              </a:extLst>
            </p:cNvPr>
            <p:cNvGrpSpPr/>
            <p:nvPr/>
          </p:nvGrpSpPr>
          <p:grpSpPr>
            <a:xfrm>
              <a:off x="7672696" y="4045793"/>
              <a:ext cx="2736000" cy="1944000"/>
              <a:chOff x="5435287" y="2559359"/>
              <a:chExt cx="1589465" cy="1231783"/>
            </a:xfrm>
          </p:grpSpPr>
          <p:grpSp>
            <p:nvGrpSpPr>
              <p:cNvPr id="101" name="Group 142">
                <a:extLst>
                  <a:ext uri="{FF2B5EF4-FFF2-40B4-BE49-F238E27FC236}">
                    <a16:creationId xmlns:a16="http://schemas.microsoft.com/office/drawing/2014/main" id="{E898D45B-8B41-42E3-A6DF-D353055407E5}"/>
                  </a:ext>
                </a:extLst>
              </p:cNvPr>
              <p:cNvGrpSpPr/>
              <p:nvPr/>
            </p:nvGrpSpPr>
            <p:grpSpPr>
              <a:xfrm>
                <a:off x="5435287" y="2559359"/>
                <a:ext cx="1589465" cy="1231783"/>
                <a:chOff x="2088024" y="1821788"/>
                <a:chExt cx="1924942" cy="1641807"/>
              </a:xfrm>
            </p:grpSpPr>
            <p:sp>
              <p:nvSpPr>
                <p:cNvPr id="103" name="Rectangle 144">
                  <a:extLst>
                    <a:ext uri="{FF2B5EF4-FFF2-40B4-BE49-F238E27FC236}">
                      <a16:creationId xmlns:a16="http://schemas.microsoft.com/office/drawing/2014/main" id="{B053825F-3FB2-4605-810B-74AFE254F973}"/>
                    </a:ext>
                  </a:extLst>
                </p:cNvPr>
                <p:cNvSpPr/>
                <p:nvPr/>
              </p:nvSpPr>
              <p:spPr>
                <a:xfrm>
                  <a:off x="2088024" y="1821788"/>
                  <a:ext cx="1924942" cy="1641807"/>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sz="1500" dirty="0">
                    <a:latin typeface="Microsoft YaHei" panose="020B0503020204020204" pitchFamily="34" charset="-122"/>
                    <a:ea typeface="Microsoft YaHei" panose="020B0503020204020204" pitchFamily="34" charset="-122"/>
                  </a:endParaRPr>
                </a:p>
              </p:txBody>
            </p:sp>
            <p:sp>
              <p:nvSpPr>
                <p:cNvPr id="104" name="Rectangle 145">
                  <a:extLst>
                    <a:ext uri="{FF2B5EF4-FFF2-40B4-BE49-F238E27FC236}">
                      <a16:creationId xmlns:a16="http://schemas.microsoft.com/office/drawing/2014/main" id="{FBBBA99A-8DD1-4548-AE9B-9B12831C06EF}"/>
                    </a:ext>
                  </a:extLst>
                </p:cNvPr>
                <p:cNvSpPr/>
                <p:nvPr/>
              </p:nvSpPr>
              <p:spPr>
                <a:xfrm>
                  <a:off x="3090988" y="1910475"/>
                  <a:ext cx="857241" cy="8641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500" dirty="0">
                      <a:solidFill>
                        <a:schemeClr val="tx1"/>
                      </a:solidFill>
                      <a:latin typeface="Microsoft YaHei" panose="020B0503020204020204" pitchFamily="34" charset="-122"/>
                      <a:ea typeface="Microsoft YaHei" panose="020B0503020204020204" pitchFamily="34" charset="-122"/>
                    </a:rPr>
                    <a:t>微处理器</a:t>
                  </a:r>
                  <a:endParaRPr lang="en-US" sz="1500" dirty="0">
                    <a:solidFill>
                      <a:schemeClr val="tx1"/>
                    </a:solidFill>
                    <a:latin typeface="Microsoft YaHei" panose="020B0503020204020204" pitchFamily="34" charset="-122"/>
                    <a:ea typeface="Microsoft YaHei" panose="020B0503020204020204" pitchFamily="34" charset="-122"/>
                  </a:endParaRPr>
                </a:p>
              </p:txBody>
            </p:sp>
            <p:sp>
              <p:nvSpPr>
                <p:cNvPr id="105" name="Rectangle 146">
                  <a:extLst>
                    <a:ext uri="{FF2B5EF4-FFF2-40B4-BE49-F238E27FC236}">
                      <a16:creationId xmlns:a16="http://schemas.microsoft.com/office/drawing/2014/main" id="{9DDA39DE-A366-4DDE-8012-829E3452368B}"/>
                    </a:ext>
                  </a:extLst>
                </p:cNvPr>
                <p:cNvSpPr/>
                <p:nvPr/>
              </p:nvSpPr>
              <p:spPr>
                <a:xfrm>
                  <a:off x="3090991" y="2851233"/>
                  <a:ext cx="528826" cy="519362"/>
                </a:xfrm>
                <a:prstGeom prst="rect">
                  <a:avLst/>
                </a:prstGeom>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zh-CN" altLang="en-US" sz="1500" dirty="0">
                      <a:solidFill>
                        <a:schemeClr val="tx1"/>
                      </a:solidFill>
                      <a:latin typeface="Microsoft YaHei" panose="020B0503020204020204" pitchFamily="34" charset="-122"/>
                      <a:ea typeface="Microsoft YaHei" panose="020B0503020204020204" pitchFamily="34" charset="-122"/>
                    </a:rPr>
                    <a:t>缓存</a:t>
                  </a:r>
                  <a:endParaRPr lang="en-US" altLang="zh-CN" sz="1500" dirty="0">
                    <a:solidFill>
                      <a:schemeClr val="tx1"/>
                    </a:solidFill>
                    <a:latin typeface="Microsoft YaHei" panose="020B0503020204020204" pitchFamily="34" charset="-122"/>
                    <a:ea typeface="Microsoft YaHei" panose="020B0503020204020204" pitchFamily="34" charset="-122"/>
                  </a:endParaRPr>
                </a:p>
              </p:txBody>
            </p:sp>
            <p:sp>
              <p:nvSpPr>
                <p:cNvPr id="106" name="Rectangle 149">
                  <a:extLst>
                    <a:ext uri="{FF2B5EF4-FFF2-40B4-BE49-F238E27FC236}">
                      <a16:creationId xmlns:a16="http://schemas.microsoft.com/office/drawing/2014/main" id="{4E1E789D-DCDF-4199-B116-F806419D8FD2}"/>
                    </a:ext>
                  </a:extLst>
                </p:cNvPr>
                <p:cNvSpPr/>
                <p:nvPr/>
              </p:nvSpPr>
              <p:spPr>
                <a:xfrm>
                  <a:off x="3669619" y="2851233"/>
                  <a:ext cx="278610" cy="519906"/>
                </a:xfrm>
                <a:prstGeom prst="rect">
                  <a:avLst/>
                </a:prstGeom>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en-US" altLang="zh-CN" sz="1500" dirty="0">
                      <a:solidFill>
                        <a:schemeClr val="tx1"/>
                      </a:solidFill>
                      <a:latin typeface="Microsoft YaHei" panose="020B0503020204020204" pitchFamily="34" charset="-122"/>
                      <a:ea typeface="Microsoft YaHei" panose="020B0503020204020204" pitchFamily="34" charset="-122"/>
                    </a:rPr>
                    <a:t>I/O</a:t>
                  </a:r>
                </a:p>
              </p:txBody>
            </p:sp>
          </p:grpSp>
          <p:sp>
            <p:nvSpPr>
              <p:cNvPr id="102" name="任意多边形 1">
                <a:extLst>
                  <a:ext uri="{FF2B5EF4-FFF2-40B4-BE49-F238E27FC236}">
                    <a16:creationId xmlns:a16="http://schemas.microsoft.com/office/drawing/2014/main" id="{C35017C3-286D-43DA-AE9D-BE92A71A5380}"/>
                  </a:ext>
                </a:extLst>
              </p:cNvPr>
              <p:cNvSpPr/>
              <p:nvPr/>
            </p:nvSpPr>
            <p:spPr>
              <a:xfrm rot="16200000" flipH="1">
                <a:off x="5293778" y="2807914"/>
                <a:ext cx="1094918" cy="731990"/>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lIns="54000" rIns="54000" rtlCol="0" anchor="ctr"/>
              <a:lstStyle/>
              <a:p>
                <a:pPr algn="ctr"/>
                <a:r>
                  <a:rPr lang="zh-CN" altLang="en-US" sz="1500" b="1" spc="28" dirty="0">
                    <a:ln w="0"/>
                    <a:solidFill>
                      <a:srgbClr val="FF0000"/>
                    </a:solidFill>
                    <a:effectLst>
                      <a:innerShdw blurRad="63500" dist="50800" dir="13500000">
                        <a:srgbClr val="000000">
                          <a:alpha val="50000"/>
                        </a:srgbClr>
                      </a:innerShdw>
                    </a:effectLst>
                    <a:latin typeface="Microsoft YaHei" panose="020B0503020204020204" pitchFamily="34" charset="-122"/>
                    <a:ea typeface="Microsoft YaHei" panose="020B0503020204020204" pitchFamily="34" charset="-122"/>
                  </a:rPr>
                  <a:t>存算一体闪存</a:t>
                </a:r>
                <a:endParaRPr lang="en-US" sz="1500" b="1" spc="28" dirty="0">
                  <a:ln w="0"/>
                  <a:solidFill>
                    <a:srgbClr val="FF0000"/>
                  </a:solidFill>
                  <a:effectLst>
                    <a:innerShdw blurRad="63500" dist="50800" dir="13500000">
                      <a:srgbClr val="000000">
                        <a:alpha val="50000"/>
                      </a:srgbClr>
                    </a:innerShdw>
                  </a:effectLst>
                  <a:latin typeface="Microsoft YaHei" panose="020B0503020204020204" pitchFamily="34" charset="-122"/>
                  <a:ea typeface="Microsoft YaHei" panose="020B0503020204020204" pitchFamily="34" charset="-122"/>
                </a:endParaRPr>
              </a:p>
            </p:txBody>
          </p:sp>
        </p:grpSp>
        <p:sp>
          <p:nvSpPr>
            <p:cNvPr id="99" name="Right Arrow 152">
              <a:extLst>
                <a:ext uri="{FF2B5EF4-FFF2-40B4-BE49-F238E27FC236}">
                  <a16:creationId xmlns:a16="http://schemas.microsoft.com/office/drawing/2014/main" id="{E749F024-BA8B-451A-B2FB-BB86FBE26120}"/>
                </a:ext>
              </a:extLst>
            </p:cNvPr>
            <p:cNvSpPr/>
            <p:nvPr/>
          </p:nvSpPr>
          <p:spPr>
            <a:xfrm rot="16200000">
              <a:off x="9930239" y="6047853"/>
              <a:ext cx="398933" cy="265955"/>
            </a:xfrm>
            <a:prstGeom prst="rightArrow">
              <a:avLst/>
            </a:prstGeom>
            <a:ln w="25400">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a:p>
          </p:txBody>
        </p:sp>
        <p:sp>
          <p:nvSpPr>
            <p:cNvPr id="100" name="TextBox 153">
              <a:extLst>
                <a:ext uri="{FF2B5EF4-FFF2-40B4-BE49-F238E27FC236}">
                  <a16:creationId xmlns:a16="http://schemas.microsoft.com/office/drawing/2014/main" id="{39F04120-1BAF-4A21-B913-78271356234C}"/>
                </a:ext>
              </a:extLst>
            </p:cNvPr>
            <p:cNvSpPr txBox="1"/>
            <p:nvPr/>
          </p:nvSpPr>
          <p:spPr>
            <a:xfrm>
              <a:off x="9520687" y="6383387"/>
              <a:ext cx="1195991" cy="400109"/>
            </a:xfrm>
            <a:prstGeom prst="rect">
              <a:avLst/>
            </a:prstGeom>
            <a:noFill/>
          </p:spPr>
          <p:txBody>
            <a:bodyPr wrap="square" rtlCol="0">
              <a:spAutoFit/>
            </a:bodyPr>
            <a:lstStyle/>
            <a:p>
              <a:pPr algn="ctr"/>
              <a:r>
                <a:rPr lang="zh-CN" altLang="en-US" sz="1350" dirty="0">
                  <a:latin typeface="Microsoft YaHei" panose="020B0503020204020204" pitchFamily="34" charset="-122"/>
                  <a:ea typeface="Microsoft YaHei" panose="020B0503020204020204" pitchFamily="34" charset="-122"/>
                </a:rPr>
                <a:t>传感器</a:t>
              </a:r>
              <a:endParaRPr lang="en-US" sz="1350" dirty="0">
                <a:latin typeface="Microsoft YaHei" panose="020B0503020204020204" pitchFamily="34" charset="-122"/>
                <a:ea typeface="Microsoft YaHei" panose="020B0503020204020204" pitchFamily="34" charset="-122"/>
              </a:endParaRPr>
            </a:p>
          </p:txBody>
        </p:sp>
      </p:grpSp>
      <p:sp>
        <p:nvSpPr>
          <p:cNvPr id="97" name="Rectangle 8">
            <a:extLst>
              <a:ext uri="{FF2B5EF4-FFF2-40B4-BE49-F238E27FC236}">
                <a16:creationId xmlns:a16="http://schemas.microsoft.com/office/drawing/2014/main" id="{078F734E-A7BC-4BFC-B90D-91703596CA32}"/>
              </a:ext>
            </a:extLst>
          </p:cNvPr>
          <p:cNvSpPr/>
          <p:nvPr/>
        </p:nvSpPr>
        <p:spPr>
          <a:xfrm>
            <a:off x="5845244" y="1858899"/>
            <a:ext cx="1440775" cy="198561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矩形 106">
            <a:extLst>
              <a:ext uri="{FF2B5EF4-FFF2-40B4-BE49-F238E27FC236}">
                <a16:creationId xmlns:a16="http://schemas.microsoft.com/office/drawing/2014/main" id="{2622ED53-720C-4252-B0EE-7C36F09541D5}"/>
              </a:ext>
            </a:extLst>
          </p:cNvPr>
          <p:cNvSpPr/>
          <p:nvPr/>
        </p:nvSpPr>
        <p:spPr>
          <a:xfrm>
            <a:off x="4667815" y="2377051"/>
            <a:ext cx="835485" cy="830997"/>
          </a:xfrm>
          <a:prstGeom prst="rect">
            <a:avLst/>
          </a:prstGeom>
        </p:spPr>
        <p:txBody>
          <a:bodyPr wrap="none">
            <a:spAutoFit/>
          </a:bodyPr>
          <a:lstStyle/>
          <a:p>
            <a:r>
              <a:rPr lang="en-US" altLang="zh-CN" sz="4800" b="1" dirty="0"/>
              <a:t>VS</a:t>
            </a:r>
            <a:endParaRPr lang="en-US" sz="4800" b="1" dirty="0"/>
          </a:p>
        </p:txBody>
      </p:sp>
      <p:sp>
        <p:nvSpPr>
          <p:cNvPr id="3" name="文本框 2">
            <a:extLst>
              <a:ext uri="{FF2B5EF4-FFF2-40B4-BE49-F238E27FC236}">
                <a16:creationId xmlns:a16="http://schemas.microsoft.com/office/drawing/2014/main" id="{CC5A380B-45FB-40DF-87D4-5A41DE05EFBF}"/>
              </a:ext>
            </a:extLst>
          </p:cNvPr>
          <p:cNvSpPr txBox="1"/>
          <p:nvPr/>
        </p:nvSpPr>
        <p:spPr>
          <a:xfrm>
            <a:off x="346399" y="5158637"/>
            <a:ext cx="9041258" cy="1384995"/>
          </a:xfrm>
          <a:prstGeom prst="rect">
            <a:avLst/>
          </a:prstGeom>
          <a:noFill/>
        </p:spPr>
        <p:txBody>
          <a:bodyPr wrap="none" rtlCol="0">
            <a:spAutoFit/>
          </a:bodyPr>
          <a:lstStyle/>
          <a:p>
            <a:r>
              <a:rPr lang="en-US" altLang="zh-CN" dirty="0"/>
              <a:t>1</a:t>
            </a:r>
            <a:r>
              <a:rPr lang="zh-CN" altLang="en-US" dirty="0"/>
              <a:t>、网络权重数据直接存储在闪存中，不需要片外存储；</a:t>
            </a:r>
            <a:endParaRPr lang="en-US" altLang="zh-CN" dirty="0"/>
          </a:p>
          <a:p>
            <a:r>
              <a:rPr lang="en-US" altLang="zh-CN" dirty="0"/>
              <a:t>2</a:t>
            </a:r>
            <a:r>
              <a:rPr lang="zh-CN" altLang="en-US" dirty="0"/>
              <a:t>、计算直接通过闪存完成，节省数据</a:t>
            </a:r>
            <a:r>
              <a:rPr lang="en-US" altLang="zh-CN" dirty="0"/>
              <a:t>I/O</a:t>
            </a:r>
            <a:r>
              <a:rPr lang="zh-CN" altLang="en-US" dirty="0"/>
              <a:t>延时与功耗；</a:t>
            </a:r>
            <a:endParaRPr lang="en-US" altLang="zh-CN" dirty="0"/>
          </a:p>
          <a:p>
            <a:endParaRPr lang="zh-CN" altLang="en-US" dirty="0"/>
          </a:p>
        </p:txBody>
      </p:sp>
    </p:spTree>
    <p:extLst>
      <p:ext uri="{BB962C8B-B14F-4D97-AF65-F5344CB8AC3E}">
        <p14:creationId xmlns:p14="http://schemas.microsoft.com/office/powerpoint/2010/main" val="137463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en-US" altLang="zh-CN" sz="3600" b="0" dirty="0">
                <a:solidFill>
                  <a:schemeClr val="bg1"/>
                </a:solidFill>
                <a:cs typeface="Arial" panose="020B0604020202020204" pitchFamily="34" charset="0"/>
              </a:rPr>
              <a:t> </a:t>
            </a:r>
            <a:r>
              <a:rPr lang="zh-CN" altLang="en-US" sz="3600" b="0" dirty="0">
                <a:solidFill>
                  <a:schemeClr val="bg1"/>
                </a:solidFill>
                <a:cs typeface="Arial" panose="020B0604020202020204" pitchFamily="34" charset="0"/>
              </a:rPr>
              <a:t>只读存储器</a:t>
            </a:r>
            <a:endParaRPr lang="zh-CN" altLang="en-US" sz="3600" b="0" dirty="0">
              <a:solidFill>
                <a:srgbClr val="FF0000"/>
              </a:solidFill>
              <a:cs typeface="Arial" panose="020B0604020202020204" pitchFamily="34" charset="0"/>
            </a:endParaRPr>
          </a:p>
        </p:txBody>
      </p:sp>
      <p:sp>
        <p:nvSpPr>
          <p:cNvPr id="2" name="矩形 1"/>
          <p:cNvSpPr/>
          <p:nvPr/>
        </p:nvSpPr>
        <p:spPr>
          <a:xfrm>
            <a:off x="0" y="1106014"/>
            <a:ext cx="8892480" cy="1508105"/>
          </a:xfrm>
          <a:prstGeom prst="rect">
            <a:avLst/>
          </a:prstGeom>
        </p:spPr>
        <p:txBody>
          <a:bodyPr wrap="square">
            <a:spAutoFit/>
          </a:bodyPr>
          <a:lstStyle/>
          <a:p>
            <a:r>
              <a:rPr lang="zh-CN" altLang="en-US" sz="2300" b="0" dirty="0">
                <a:solidFill>
                  <a:srgbClr val="0000FF"/>
                </a:solidFill>
                <a:latin typeface="arial" panose="020B0604020202020204" pitchFamily="34" charset="0"/>
              </a:rPr>
              <a:t>只读存储器 </a:t>
            </a:r>
            <a:r>
              <a:rPr lang="en-US" altLang="zh-CN" sz="2300" b="0" dirty="0">
                <a:solidFill>
                  <a:srgbClr val="0000FF"/>
                </a:solidFill>
                <a:latin typeface="arial" panose="020B0604020202020204" pitchFamily="34" charset="0"/>
              </a:rPr>
              <a:t>(Read-Only Memory</a:t>
            </a:r>
            <a:r>
              <a:rPr lang="zh-CN" altLang="en-US" sz="2300" b="0" dirty="0">
                <a:solidFill>
                  <a:srgbClr val="0000FF"/>
                </a:solidFill>
                <a:latin typeface="arial" panose="020B0604020202020204" pitchFamily="34" charset="0"/>
              </a:rPr>
              <a:t>，简称：</a:t>
            </a:r>
            <a:r>
              <a:rPr lang="en-US" altLang="zh-CN" sz="2300" b="0" dirty="0">
                <a:solidFill>
                  <a:srgbClr val="0000FF"/>
                </a:solidFill>
                <a:latin typeface="arial" panose="020B0604020202020204" pitchFamily="34" charset="0"/>
              </a:rPr>
              <a:t>ROM)</a:t>
            </a:r>
            <a:r>
              <a:rPr lang="zh-CN" altLang="en-US" sz="2300" b="0" dirty="0">
                <a:solidFill>
                  <a:srgbClr val="333333"/>
                </a:solidFill>
                <a:latin typeface="arial" panose="020B0604020202020204" pitchFamily="34" charset="0"/>
              </a:rPr>
              <a:t>。</a:t>
            </a:r>
            <a:r>
              <a:rPr lang="en-US" altLang="zh-CN" sz="2300" b="0" dirty="0">
                <a:solidFill>
                  <a:srgbClr val="333333"/>
                </a:solidFill>
                <a:latin typeface="arial" panose="020B0604020202020204" pitchFamily="34" charset="0"/>
              </a:rPr>
              <a:t>ROM</a:t>
            </a:r>
            <a:r>
              <a:rPr lang="zh-CN" altLang="en-US" sz="2300" b="0" dirty="0">
                <a:solidFill>
                  <a:srgbClr val="333333"/>
                </a:solidFill>
                <a:latin typeface="arial" panose="020B0604020202020204" pitchFamily="34" charset="0"/>
              </a:rPr>
              <a:t>所存数据，一般是装入整机前事先写好的，整机工作过程中只能读出，而不像随机存储器那样能快速地、方便地加以改写。</a:t>
            </a:r>
            <a:r>
              <a:rPr lang="en-US" altLang="zh-CN" sz="2300" b="0" dirty="0">
                <a:solidFill>
                  <a:srgbClr val="333333"/>
                </a:solidFill>
                <a:latin typeface="arial" panose="020B0604020202020204" pitchFamily="34" charset="0"/>
              </a:rPr>
              <a:t>ROM</a:t>
            </a:r>
            <a:r>
              <a:rPr lang="zh-CN" altLang="en-US" sz="2300" b="0" dirty="0">
                <a:solidFill>
                  <a:srgbClr val="333333"/>
                </a:solidFill>
                <a:latin typeface="arial" panose="020B0604020202020204" pitchFamily="34" charset="0"/>
              </a:rPr>
              <a:t>所存数据稳定 ，</a:t>
            </a:r>
            <a:r>
              <a:rPr lang="zh-CN" altLang="en-US" sz="2300" b="0" dirty="0">
                <a:solidFill>
                  <a:srgbClr val="0000FF"/>
                </a:solidFill>
                <a:latin typeface="arial" panose="020B0604020202020204" pitchFamily="34" charset="0"/>
              </a:rPr>
              <a:t>断电后数据也不会改变</a:t>
            </a:r>
            <a:r>
              <a:rPr lang="zh-CN" altLang="en-US" sz="2300" b="0" dirty="0">
                <a:solidFill>
                  <a:srgbClr val="333333"/>
                </a:solidFill>
                <a:latin typeface="arial" panose="020B0604020202020204" pitchFamily="34" charset="0"/>
              </a:rPr>
              <a:t>；</a:t>
            </a:r>
            <a:r>
              <a:rPr lang="zh-CN" altLang="en-US" sz="2300" b="0" dirty="0">
                <a:solidFill>
                  <a:srgbClr val="0000FF"/>
                </a:solidFill>
                <a:latin typeface="arial" panose="020B0604020202020204" pitchFamily="34" charset="0"/>
              </a:rPr>
              <a:t>常用于存储各种固定程序和系统数据。</a:t>
            </a:r>
            <a:endParaRPr lang="zh-CN" altLang="en-US" sz="2300" dirty="0">
              <a:solidFill>
                <a:srgbClr val="0000FF"/>
              </a:solidFill>
            </a:endParaRPr>
          </a:p>
        </p:txBody>
      </p:sp>
      <p:sp>
        <p:nvSpPr>
          <p:cNvPr id="3" name="矩形 2"/>
          <p:cNvSpPr/>
          <p:nvPr/>
        </p:nvSpPr>
        <p:spPr>
          <a:xfrm>
            <a:off x="0" y="2957170"/>
            <a:ext cx="9144000" cy="3840475"/>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300" b="0" dirty="0">
                <a:solidFill>
                  <a:srgbClr val="333333"/>
                </a:solidFill>
                <a:latin typeface="arial" panose="020B0604020202020204" pitchFamily="34" charset="0"/>
              </a:rPr>
              <a:t>不可编程只读存储器（</a:t>
            </a:r>
            <a:r>
              <a:rPr lang="en-US" altLang="zh-CN" sz="2300" b="0" dirty="0">
                <a:solidFill>
                  <a:srgbClr val="333333"/>
                </a:solidFill>
                <a:latin typeface="arial" panose="020B0604020202020204" pitchFamily="34" charset="0"/>
              </a:rPr>
              <a:t>ROM</a:t>
            </a:r>
            <a:r>
              <a:rPr lang="zh-CN" altLang="en-US" sz="2300" b="0" dirty="0">
                <a:solidFill>
                  <a:srgbClr val="333333"/>
                </a:solidFill>
                <a:latin typeface="arial" panose="020B0604020202020204" pitchFamily="34" charset="0"/>
              </a:rPr>
              <a:t>）；</a:t>
            </a:r>
            <a:r>
              <a:rPr lang="zh-CN" altLang="en-US" sz="2300" b="0" dirty="0">
                <a:solidFill>
                  <a:srgbClr val="0000FF"/>
                </a:solidFill>
                <a:latin typeface="arial" panose="020B0604020202020204" pitchFamily="34" charset="0"/>
              </a:rPr>
              <a:t>生产后数据就固定，不可更改</a:t>
            </a:r>
            <a:endParaRPr lang="en-US" altLang="zh-CN" sz="2300" b="0" dirty="0">
              <a:solidFill>
                <a:srgbClr val="0000FF"/>
              </a:solidFill>
              <a:latin typeface="arial" panose="020B0604020202020204" pitchFamily="34" charset="0"/>
            </a:endParaRPr>
          </a:p>
          <a:p>
            <a:pPr marL="457200" indent="-457200">
              <a:lnSpc>
                <a:spcPct val="150000"/>
              </a:lnSpc>
              <a:buFont typeface="Wingdings" panose="05000000000000000000" pitchFamily="2" charset="2"/>
              <a:buChar char="Ø"/>
            </a:pPr>
            <a:r>
              <a:rPr lang="zh-CN" altLang="en-US" sz="2300" b="0" dirty="0">
                <a:solidFill>
                  <a:srgbClr val="333333"/>
                </a:solidFill>
                <a:latin typeface="arial" panose="020B0604020202020204" pitchFamily="34" charset="0"/>
              </a:rPr>
              <a:t>可编程只读存储器（</a:t>
            </a:r>
            <a:r>
              <a:rPr lang="en-US" altLang="zh-CN" sz="2300" b="0" dirty="0">
                <a:solidFill>
                  <a:srgbClr val="333333"/>
                </a:solidFill>
                <a:latin typeface="arial" panose="020B0604020202020204" pitchFamily="34" charset="0"/>
              </a:rPr>
              <a:t>Programmable ROM</a:t>
            </a:r>
            <a:r>
              <a:rPr lang="zh-CN" altLang="en-US" sz="2300" b="0" dirty="0">
                <a:solidFill>
                  <a:srgbClr val="333333"/>
                </a:solidFill>
                <a:latin typeface="arial" panose="020B0604020202020204" pitchFamily="34" charset="0"/>
              </a:rPr>
              <a:t>，简称：</a:t>
            </a:r>
            <a:r>
              <a:rPr lang="en-US" altLang="zh-CN" sz="2300" b="0" dirty="0">
                <a:solidFill>
                  <a:srgbClr val="333333"/>
                </a:solidFill>
                <a:latin typeface="arial" panose="020B0604020202020204" pitchFamily="34" charset="0"/>
              </a:rPr>
              <a:t>PROM</a:t>
            </a:r>
            <a:r>
              <a:rPr lang="zh-CN" altLang="en-US" sz="2300" b="0" dirty="0">
                <a:solidFill>
                  <a:srgbClr val="333333"/>
                </a:solidFill>
                <a:latin typeface="arial" panose="020B0604020202020204" pitchFamily="34" charset="0"/>
              </a:rPr>
              <a:t>）；</a:t>
            </a:r>
            <a:endParaRPr lang="en-US" altLang="zh-CN" sz="2300" b="0" dirty="0">
              <a:solidFill>
                <a:srgbClr val="333333"/>
              </a:solidFill>
              <a:latin typeface="arial" panose="020B0604020202020204" pitchFamily="34" charset="0"/>
            </a:endParaRPr>
          </a:p>
          <a:p>
            <a:pPr>
              <a:lnSpc>
                <a:spcPct val="150000"/>
              </a:lnSpc>
            </a:pPr>
            <a:r>
              <a:rPr lang="en-US" altLang="zh-CN" sz="2300" b="0" dirty="0">
                <a:solidFill>
                  <a:srgbClr val="333333"/>
                </a:solidFill>
                <a:latin typeface="arial" panose="020B0604020202020204" pitchFamily="34" charset="0"/>
              </a:rPr>
              <a:t>      </a:t>
            </a:r>
            <a:r>
              <a:rPr lang="zh-CN" altLang="en-US" sz="2300" b="0" dirty="0">
                <a:solidFill>
                  <a:srgbClr val="0000FF"/>
                </a:solidFill>
                <a:latin typeface="arial" panose="020B0604020202020204" pitchFamily="34" charset="0"/>
              </a:rPr>
              <a:t>一般可编程一次，不可逆</a:t>
            </a:r>
            <a:endParaRPr lang="en-US" altLang="zh-CN" sz="2300" b="0" dirty="0">
              <a:solidFill>
                <a:srgbClr val="333333"/>
              </a:solidFill>
              <a:latin typeface="arial" panose="020B0604020202020204" pitchFamily="34" charset="0"/>
            </a:endParaRPr>
          </a:p>
          <a:p>
            <a:pPr marL="457200" indent="-457200">
              <a:lnSpc>
                <a:spcPct val="150000"/>
              </a:lnSpc>
              <a:buFont typeface="Wingdings" panose="05000000000000000000" pitchFamily="2" charset="2"/>
              <a:buChar char="Ø"/>
            </a:pPr>
            <a:r>
              <a:rPr lang="zh-CN" altLang="en-US" sz="2300" b="0" dirty="0">
                <a:solidFill>
                  <a:srgbClr val="333333"/>
                </a:solidFill>
                <a:latin typeface="arial" panose="020B0604020202020204" pitchFamily="34" charset="0"/>
              </a:rPr>
              <a:t>可擦可编程只读存储器（</a:t>
            </a:r>
            <a:r>
              <a:rPr lang="en-US" altLang="zh-CN" sz="2300" b="0" dirty="0">
                <a:solidFill>
                  <a:srgbClr val="333333"/>
                </a:solidFill>
                <a:latin typeface="arial" panose="020B0604020202020204" pitchFamily="34" charset="0"/>
              </a:rPr>
              <a:t>Erasable Programmable Read Only Memory</a:t>
            </a:r>
            <a:r>
              <a:rPr lang="zh-CN" altLang="en-US" sz="2300" b="0" dirty="0">
                <a:solidFill>
                  <a:srgbClr val="333333"/>
                </a:solidFill>
                <a:latin typeface="arial" panose="020B0604020202020204" pitchFamily="34" charset="0"/>
              </a:rPr>
              <a:t>，简称：</a:t>
            </a:r>
            <a:r>
              <a:rPr lang="en-US" altLang="zh-CN" sz="2300" b="0" dirty="0">
                <a:solidFill>
                  <a:srgbClr val="333333"/>
                </a:solidFill>
                <a:latin typeface="arial" panose="020B0604020202020204" pitchFamily="34" charset="0"/>
              </a:rPr>
              <a:t>EPROM</a:t>
            </a:r>
            <a:r>
              <a:rPr lang="zh-CN" altLang="en-US" sz="2300" b="0" dirty="0">
                <a:solidFill>
                  <a:srgbClr val="333333"/>
                </a:solidFill>
                <a:latin typeface="arial" panose="020B0604020202020204" pitchFamily="34" charset="0"/>
              </a:rPr>
              <a:t>）；</a:t>
            </a:r>
            <a:r>
              <a:rPr lang="zh-CN" altLang="en-US" sz="2300" b="0" dirty="0">
                <a:solidFill>
                  <a:srgbClr val="0000FF"/>
                </a:solidFill>
                <a:latin typeface="arial" panose="020B0604020202020204" pitchFamily="34" charset="0"/>
              </a:rPr>
              <a:t>通常通过紫外线可多次编程</a:t>
            </a:r>
            <a:endParaRPr lang="en-US" altLang="zh-CN" sz="2300" b="0" dirty="0">
              <a:solidFill>
                <a:srgbClr val="0000FF"/>
              </a:solidFill>
              <a:latin typeface="arial" panose="020B0604020202020204" pitchFamily="34" charset="0"/>
            </a:endParaRPr>
          </a:p>
          <a:p>
            <a:pPr marL="457200" indent="-457200">
              <a:lnSpc>
                <a:spcPct val="150000"/>
              </a:lnSpc>
              <a:buFont typeface="Wingdings" panose="05000000000000000000" pitchFamily="2" charset="2"/>
              <a:buChar char="Ø"/>
            </a:pPr>
            <a:r>
              <a:rPr lang="zh-CN" altLang="en-US" sz="2300" b="0" dirty="0">
                <a:solidFill>
                  <a:srgbClr val="333333"/>
                </a:solidFill>
                <a:latin typeface="arial" panose="020B0604020202020204" pitchFamily="34" charset="0"/>
              </a:rPr>
              <a:t>电可擦可编程只读存储器（</a:t>
            </a:r>
            <a:r>
              <a:rPr lang="en-US" altLang="zh-CN" sz="2300" b="0" dirty="0">
                <a:solidFill>
                  <a:srgbClr val="333333"/>
                </a:solidFill>
                <a:latin typeface="arial" panose="020B0604020202020204" pitchFamily="34" charset="0"/>
              </a:rPr>
              <a:t>Electrically Erasable Programmable Read-Only Memory</a:t>
            </a:r>
            <a:r>
              <a:rPr lang="zh-CN" altLang="en-US" sz="2300" b="0" dirty="0">
                <a:solidFill>
                  <a:srgbClr val="333333"/>
                </a:solidFill>
                <a:latin typeface="arial" panose="020B0604020202020204" pitchFamily="34" charset="0"/>
              </a:rPr>
              <a:t>，简称：</a:t>
            </a:r>
            <a:r>
              <a:rPr lang="en-US" altLang="zh-CN" sz="2300" b="0" dirty="0" err="1">
                <a:solidFill>
                  <a:srgbClr val="333333"/>
                </a:solidFill>
                <a:latin typeface="arial" panose="020B0604020202020204" pitchFamily="34" charset="0"/>
              </a:rPr>
              <a:t>EEPROM</a:t>
            </a:r>
            <a:r>
              <a:rPr lang="zh-CN" altLang="en-US" sz="2300" b="0" dirty="0">
                <a:solidFill>
                  <a:srgbClr val="333333"/>
                </a:solidFill>
                <a:latin typeface="arial" panose="020B0604020202020204" pitchFamily="34" charset="0"/>
              </a:rPr>
              <a:t>）；</a:t>
            </a:r>
            <a:r>
              <a:rPr lang="zh-CN" altLang="en-US" sz="2400" b="0" dirty="0">
                <a:solidFill>
                  <a:srgbClr val="0000FF"/>
                </a:solidFill>
                <a:latin typeface="arial" panose="020B0604020202020204" pitchFamily="34" charset="0"/>
              </a:rPr>
              <a:t>电可多次编程</a:t>
            </a:r>
          </a:p>
        </p:txBody>
      </p:sp>
    </p:spTree>
    <p:extLst>
      <p:ext uri="{BB962C8B-B14F-4D97-AF65-F5344CB8AC3E}">
        <p14:creationId xmlns:p14="http://schemas.microsoft.com/office/powerpoint/2010/main" val="1051257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en-US" altLang="zh-CN" sz="3600" b="0" dirty="0">
                <a:solidFill>
                  <a:schemeClr val="bg1"/>
                </a:solidFill>
                <a:cs typeface="Arial" panose="020B0604020202020204" pitchFamily="34" charset="0"/>
              </a:rPr>
              <a:t> </a:t>
            </a:r>
            <a:r>
              <a:rPr lang="zh-CN" altLang="en-US" sz="3600" b="0" dirty="0">
                <a:solidFill>
                  <a:schemeClr val="bg1"/>
                </a:solidFill>
                <a:cs typeface="Arial" panose="020B0604020202020204" pitchFamily="34" charset="0"/>
              </a:rPr>
              <a:t>不可编程只读存储器（</a:t>
            </a:r>
            <a:r>
              <a:rPr lang="en-US" altLang="zh-CN" sz="3600" b="0" dirty="0">
                <a:solidFill>
                  <a:schemeClr val="bg1"/>
                </a:solidFill>
                <a:cs typeface="Arial" panose="020B0604020202020204" pitchFamily="34" charset="0"/>
              </a:rPr>
              <a:t>ROM</a:t>
            </a:r>
            <a:r>
              <a:rPr lang="zh-CN" altLang="en-US" sz="3600" b="0" dirty="0">
                <a:solidFill>
                  <a:schemeClr val="bg1"/>
                </a:solidFill>
                <a:cs typeface="Arial" panose="020B0604020202020204" pitchFamily="34" charset="0"/>
              </a:rPr>
              <a:t>）</a:t>
            </a:r>
            <a:endParaRPr lang="zh-CN" altLang="en-US" sz="3600" b="0" dirty="0">
              <a:solidFill>
                <a:srgbClr val="FF0000"/>
              </a:solidFill>
              <a:cs typeface="Arial" panose="020B0604020202020204" pitchFamily="34" charset="0"/>
            </a:endParaRPr>
          </a:p>
        </p:txBody>
      </p:sp>
      <p:sp>
        <p:nvSpPr>
          <p:cNvPr id="7" name="矩形 6"/>
          <p:cNvSpPr/>
          <p:nvPr/>
        </p:nvSpPr>
        <p:spPr>
          <a:xfrm>
            <a:off x="-10572" y="1020003"/>
            <a:ext cx="9061539" cy="955903"/>
          </a:xfrm>
          <a:prstGeom prst="rect">
            <a:avLst/>
          </a:prstGeom>
        </p:spPr>
        <p:txBody>
          <a:bodyPr wrap="square">
            <a:spAutoFit/>
          </a:bodyPr>
          <a:lstStyle/>
          <a:p>
            <a:pPr>
              <a:lnSpc>
                <a:spcPct val="150000"/>
              </a:lnSpc>
            </a:pPr>
            <a:r>
              <a:rPr lang="zh-CN" altLang="en-US" sz="2000" b="0" dirty="0">
                <a:solidFill>
                  <a:srgbClr val="333333"/>
                </a:solidFill>
                <a:latin typeface="arial" panose="020B0604020202020204" pitchFamily="34" charset="0"/>
              </a:rPr>
              <a:t>在制造过程中，将数据以一</a:t>
            </a:r>
            <a:r>
              <a:rPr lang="zh-CN" altLang="en-US" sz="2000" b="0" dirty="0">
                <a:solidFill>
                  <a:srgbClr val="0000FF"/>
                </a:solidFill>
                <a:latin typeface="arial" panose="020B0604020202020204" pitchFamily="34" charset="0"/>
              </a:rPr>
              <a:t>特制光罩（</a:t>
            </a:r>
            <a:r>
              <a:rPr lang="en-US" altLang="zh-CN" sz="2000" b="0" dirty="0">
                <a:solidFill>
                  <a:srgbClr val="0000FF"/>
                </a:solidFill>
                <a:latin typeface="arial" panose="020B0604020202020204" pitchFamily="34" charset="0"/>
              </a:rPr>
              <a:t>mask</a:t>
            </a:r>
            <a:r>
              <a:rPr lang="zh-CN" altLang="en-US" sz="2000" b="0" dirty="0">
                <a:solidFill>
                  <a:srgbClr val="0000FF"/>
                </a:solidFill>
                <a:latin typeface="arial" panose="020B0604020202020204" pitchFamily="34" charset="0"/>
              </a:rPr>
              <a:t>）烧录</a:t>
            </a:r>
            <a:r>
              <a:rPr lang="zh-CN" altLang="en-US" sz="2000" b="0" dirty="0">
                <a:solidFill>
                  <a:srgbClr val="333333"/>
                </a:solidFill>
                <a:latin typeface="arial" panose="020B0604020202020204" pitchFamily="34" charset="0"/>
              </a:rPr>
              <a:t>于线路中，其资料内容在写入后就不能更改。典型产品是掩膜</a:t>
            </a:r>
            <a:r>
              <a:rPr lang="en-US" altLang="zh-CN" sz="2000" b="0" dirty="0">
                <a:solidFill>
                  <a:srgbClr val="333333"/>
                </a:solidFill>
                <a:latin typeface="arial" panose="020B0604020202020204" pitchFamily="34" charset="0"/>
              </a:rPr>
              <a:t>ROM</a:t>
            </a:r>
            <a:r>
              <a:rPr lang="zh-CN" altLang="en-US" sz="2000" b="0" dirty="0">
                <a:solidFill>
                  <a:srgbClr val="333333"/>
                </a:solidFill>
                <a:latin typeface="arial" panose="020B0604020202020204" pitchFamily="34" charset="0"/>
              </a:rPr>
              <a:t>。目前较少使用。</a:t>
            </a:r>
            <a:endParaRPr lang="zh-CN" altLang="en-US" sz="2000" dirty="0"/>
          </a:p>
        </p:txBody>
      </p:sp>
      <p:pic>
        <p:nvPicPr>
          <p:cNvPr id="3" name="图片 2"/>
          <p:cNvPicPr>
            <a:picLocks noChangeAspect="1"/>
          </p:cNvPicPr>
          <p:nvPr/>
        </p:nvPicPr>
        <p:blipFill rotWithShape="1">
          <a:blip r:embed="rId3"/>
          <a:srcRect b="2920"/>
          <a:stretch/>
        </p:blipFill>
        <p:spPr>
          <a:xfrm>
            <a:off x="18546" y="2553217"/>
            <a:ext cx="4295775" cy="3384376"/>
          </a:xfrm>
          <a:prstGeom prst="rect">
            <a:avLst/>
          </a:prstGeom>
        </p:spPr>
      </p:pic>
      <p:pic>
        <p:nvPicPr>
          <p:cNvPr id="4" name="图片 3"/>
          <p:cNvPicPr>
            <a:picLocks noChangeAspect="1"/>
          </p:cNvPicPr>
          <p:nvPr/>
        </p:nvPicPr>
        <p:blipFill>
          <a:blip r:embed="rId4"/>
          <a:stretch>
            <a:fillRect/>
          </a:stretch>
        </p:blipFill>
        <p:spPr>
          <a:xfrm>
            <a:off x="4932040" y="2553217"/>
            <a:ext cx="3886200" cy="3810000"/>
          </a:xfrm>
          <a:prstGeom prst="rect">
            <a:avLst/>
          </a:prstGeom>
        </p:spPr>
      </p:pic>
      <p:pic>
        <p:nvPicPr>
          <p:cNvPr id="5" name="图片 4"/>
          <p:cNvPicPr>
            <a:picLocks noChangeAspect="1"/>
          </p:cNvPicPr>
          <p:nvPr/>
        </p:nvPicPr>
        <p:blipFill>
          <a:blip r:embed="rId5"/>
          <a:stretch>
            <a:fillRect/>
          </a:stretch>
        </p:blipFill>
        <p:spPr>
          <a:xfrm>
            <a:off x="4716016" y="4869160"/>
            <a:ext cx="1476375" cy="1619250"/>
          </a:xfrm>
          <a:prstGeom prst="rect">
            <a:avLst/>
          </a:prstGeom>
        </p:spPr>
      </p:pic>
    </p:spTree>
    <p:extLst>
      <p:ext uri="{BB962C8B-B14F-4D97-AF65-F5344CB8AC3E}">
        <p14:creationId xmlns:p14="http://schemas.microsoft.com/office/powerpoint/2010/main" val="3748475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a:extLst>
              <a:ext uri="{FF2B5EF4-FFF2-40B4-BE49-F238E27FC236}">
                <a16:creationId xmlns:a16="http://schemas.microsoft.com/office/drawing/2014/main" id="{C41BED65-727C-4EDD-ADAD-9203B67AB236}"/>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FCEEBEE-E4BD-470F-BBAC-D20EF6215482}" type="slidenum">
              <a:rPr kumimoji="0" lang="en-US" altLang="zh-CN" sz="2000">
                <a:solidFill>
                  <a:schemeClr val="tx2"/>
                </a:solidFill>
                <a:latin typeface="Arial" panose="020B0604020202020204" pitchFamily="34" charset="0"/>
              </a:rPr>
              <a:pPr/>
              <a:t>12</a:t>
            </a:fld>
            <a:endParaRPr kumimoji="0" lang="en-US" altLang="zh-CN" sz="2000">
              <a:solidFill>
                <a:schemeClr val="tx2"/>
              </a:solidFill>
              <a:latin typeface="Arial" panose="020B0604020202020204" pitchFamily="34" charset="0"/>
            </a:endParaRPr>
          </a:p>
        </p:txBody>
      </p:sp>
      <p:sp>
        <p:nvSpPr>
          <p:cNvPr id="64515" name="Rectangle 2">
            <a:extLst>
              <a:ext uri="{FF2B5EF4-FFF2-40B4-BE49-F238E27FC236}">
                <a16:creationId xmlns:a16="http://schemas.microsoft.com/office/drawing/2014/main" id="{B3144CD0-7C1D-45AE-A9EB-4F4DEF0FE252}"/>
              </a:ext>
            </a:extLst>
          </p:cNvPr>
          <p:cNvSpPr>
            <a:spLocks noGrp="1" noChangeArrowheads="1"/>
          </p:cNvSpPr>
          <p:nvPr>
            <p:ph type="title"/>
          </p:nvPr>
        </p:nvSpPr>
        <p:spPr>
          <a:xfrm>
            <a:off x="145255" y="168275"/>
            <a:ext cx="8640763" cy="914400"/>
          </a:xfrm>
        </p:spPr>
        <p:txBody>
          <a:bodyPr/>
          <a:lstStyle/>
          <a:p>
            <a:pPr eaLnBrk="1" hangingPunct="1"/>
            <a:r>
              <a:rPr lang="zh-CN" altLang="en-US" sz="3600" dirty="0">
                <a:cs typeface="Arial" panose="020B0604020202020204" pitchFamily="34" charset="0"/>
              </a:rPr>
              <a:t>不可编程只读存储器（</a:t>
            </a:r>
            <a:r>
              <a:rPr lang="en-US" altLang="zh-CN" sz="3600" dirty="0">
                <a:cs typeface="Arial" panose="020B0604020202020204" pitchFamily="34" charset="0"/>
              </a:rPr>
              <a:t>ROM</a:t>
            </a:r>
            <a:r>
              <a:rPr lang="zh-CN" altLang="en-US" sz="3600" dirty="0">
                <a:cs typeface="Arial" panose="020B0604020202020204" pitchFamily="34" charset="0"/>
              </a:rPr>
              <a:t>）</a:t>
            </a:r>
            <a:endParaRPr lang="zh-CN" altLang="en-US" sz="3600" dirty="0"/>
          </a:p>
        </p:txBody>
      </p:sp>
      <p:pic>
        <p:nvPicPr>
          <p:cNvPr id="4" name="图片 3">
            <a:extLst>
              <a:ext uri="{FF2B5EF4-FFF2-40B4-BE49-F238E27FC236}">
                <a16:creationId xmlns:a16="http://schemas.microsoft.com/office/drawing/2014/main" id="{B634B59F-A62D-40A7-A126-22C659DA9E90}"/>
              </a:ext>
            </a:extLst>
          </p:cNvPr>
          <p:cNvPicPr>
            <a:picLocks noChangeAspect="1"/>
          </p:cNvPicPr>
          <p:nvPr/>
        </p:nvPicPr>
        <p:blipFill>
          <a:blip r:embed="rId3"/>
          <a:stretch>
            <a:fillRect/>
          </a:stretch>
        </p:blipFill>
        <p:spPr>
          <a:xfrm>
            <a:off x="467544" y="1340767"/>
            <a:ext cx="7992888" cy="5355953"/>
          </a:xfrm>
          <a:prstGeom prst="rect">
            <a:avLst/>
          </a:prstGeom>
        </p:spPr>
      </p:pic>
    </p:spTree>
    <p:extLst>
      <p:ext uri="{BB962C8B-B14F-4D97-AF65-F5344CB8AC3E}">
        <p14:creationId xmlns:p14="http://schemas.microsoft.com/office/powerpoint/2010/main" val="1299841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en-US" altLang="zh-CN" sz="3600" b="0" dirty="0">
                <a:solidFill>
                  <a:schemeClr val="bg1"/>
                </a:solidFill>
                <a:cs typeface="Arial" panose="020B0604020202020204" pitchFamily="34" charset="0"/>
              </a:rPr>
              <a:t> </a:t>
            </a:r>
            <a:r>
              <a:rPr lang="zh-CN" altLang="en-US" sz="3600" b="0" dirty="0">
                <a:solidFill>
                  <a:schemeClr val="bg1"/>
                </a:solidFill>
                <a:cs typeface="Arial" panose="020B0604020202020204" pitchFamily="34" charset="0"/>
              </a:rPr>
              <a:t>不可编程只读存储器（</a:t>
            </a:r>
            <a:r>
              <a:rPr lang="en-US" altLang="zh-CN" sz="3600" b="0" dirty="0">
                <a:solidFill>
                  <a:schemeClr val="bg1"/>
                </a:solidFill>
                <a:cs typeface="Arial" panose="020B0604020202020204" pitchFamily="34" charset="0"/>
              </a:rPr>
              <a:t>ROM</a:t>
            </a:r>
            <a:r>
              <a:rPr lang="zh-CN" altLang="en-US" sz="3600" b="0" dirty="0">
                <a:solidFill>
                  <a:schemeClr val="bg1"/>
                </a:solidFill>
                <a:cs typeface="Arial" panose="020B0604020202020204" pitchFamily="34" charset="0"/>
              </a:rPr>
              <a:t>）</a:t>
            </a:r>
            <a:endParaRPr lang="zh-CN" altLang="en-US" sz="3600" b="0" dirty="0">
              <a:solidFill>
                <a:srgbClr val="FF0000"/>
              </a:solidFill>
              <a:cs typeface="Arial" panose="020B0604020202020204" pitchFamily="34" charset="0"/>
            </a:endParaRPr>
          </a:p>
        </p:txBody>
      </p:sp>
      <p:pic>
        <p:nvPicPr>
          <p:cNvPr id="6" name="图片 5"/>
          <p:cNvPicPr>
            <a:picLocks noChangeAspect="1"/>
          </p:cNvPicPr>
          <p:nvPr/>
        </p:nvPicPr>
        <p:blipFill rotWithShape="1">
          <a:blip r:embed="rId3"/>
          <a:srcRect l="20166" t="7818" r="18149" b="10871"/>
          <a:stretch/>
        </p:blipFill>
        <p:spPr>
          <a:xfrm>
            <a:off x="1979712" y="2962418"/>
            <a:ext cx="3240360" cy="3240360"/>
          </a:xfrm>
          <a:prstGeom prst="rect">
            <a:avLst/>
          </a:prstGeom>
        </p:spPr>
      </p:pic>
      <p:sp>
        <p:nvSpPr>
          <p:cNvPr id="8" name="矩形 7"/>
          <p:cNvSpPr/>
          <p:nvPr/>
        </p:nvSpPr>
        <p:spPr>
          <a:xfrm>
            <a:off x="22402" y="1110461"/>
            <a:ext cx="9121598" cy="1417568"/>
          </a:xfrm>
          <a:prstGeom prst="rect">
            <a:avLst/>
          </a:prstGeom>
        </p:spPr>
        <p:txBody>
          <a:bodyPr wrap="square">
            <a:spAutoFit/>
          </a:bodyPr>
          <a:lstStyle/>
          <a:p>
            <a:pPr>
              <a:lnSpc>
                <a:spcPct val="150000"/>
              </a:lnSpc>
            </a:pPr>
            <a:r>
              <a:rPr lang="zh-CN" altLang="en-US" sz="2000" b="0" dirty="0">
                <a:solidFill>
                  <a:srgbClr val="333333"/>
                </a:solidFill>
                <a:latin typeface="arial" panose="020B0604020202020204" pitchFamily="34" charset="0"/>
              </a:rPr>
              <a:t>电脑主板上固化的一个基本输入</a:t>
            </a:r>
            <a:r>
              <a:rPr lang="en-US" altLang="zh-CN" sz="2000" b="0" dirty="0">
                <a:solidFill>
                  <a:srgbClr val="333333"/>
                </a:solidFill>
                <a:latin typeface="arial" panose="020B0604020202020204" pitchFamily="34" charset="0"/>
              </a:rPr>
              <a:t>/</a:t>
            </a:r>
            <a:r>
              <a:rPr lang="zh-CN" altLang="en-US" sz="2000" b="0" dirty="0">
                <a:solidFill>
                  <a:srgbClr val="333333"/>
                </a:solidFill>
                <a:latin typeface="arial" panose="020B0604020202020204" pitchFamily="34" charset="0"/>
              </a:rPr>
              <a:t>输出系统，称为</a:t>
            </a:r>
            <a:r>
              <a:rPr lang="en-US" altLang="zh-CN" sz="2000" b="0" dirty="0">
                <a:solidFill>
                  <a:srgbClr val="0000FF"/>
                </a:solidFill>
                <a:latin typeface="arial" panose="020B0604020202020204" pitchFamily="34" charset="0"/>
              </a:rPr>
              <a:t>BIOS</a:t>
            </a:r>
            <a:r>
              <a:rPr lang="zh-CN" altLang="en-US" sz="2000" b="0" dirty="0">
                <a:solidFill>
                  <a:srgbClr val="0000FF"/>
                </a:solidFill>
                <a:latin typeface="arial" panose="020B0604020202020204" pitchFamily="34" charset="0"/>
              </a:rPr>
              <a:t>（基本输入输出系统），</a:t>
            </a:r>
            <a:r>
              <a:rPr lang="zh-CN" altLang="en-US" sz="2000" b="0" dirty="0">
                <a:solidFill>
                  <a:srgbClr val="333333"/>
                </a:solidFill>
                <a:latin typeface="arial" panose="020B0604020202020204" pitchFamily="34" charset="0"/>
              </a:rPr>
              <a:t>早期电脑的</a:t>
            </a:r>
            <a:r>
              <a:rPr lang="en-US" altLang="zh-CN" sz="2000" b="0" dirty="0">
                <a:solidFill>
                  <a:srgbClr val="333333"/>
                </a:solidFill>
                <a:latin typeface="arial" panose="020B0604020202020204" pitchFamily="34" charset="0"/>
              </a:rPr>
              <a:t>BIOS</a:t>
            </a:r>
            <a:r>
              <a:rPr lang="zh-CN" altLang="en-US" sz="2000" b="0" dirty="0">
                <a:solidFill>
                  <a:srgbClr val="333333"/>
                </a:solidFill>
                <a:latin typeface="arial" panose="020B0604020202020204" pitchFamily="34" charset="0"/>
              </a:rPr>
              <a:t>就是存储在</a:t>
            </a:r>
            <a:r>
              <a:rPr lang="en-US" altLang="zh-CN" sz="2000" b="0" dirty="0">
                <a:solidFill>
                  <a:srgbClr val="333333"/>
                </a:solidFill>
                <a:latin typeface="arial" panose="020B0604020202020204" pitchFamily="34" charset="0"/>
              </a:rPr>
              <a:t>ROM</a:t>
            </a:r>
            <a:r>
              <a:rPr lang="zh-CN" altLang="en-US" sz="2000" b="0" dirty="0">
                <a:solidFill>
                  <a:srgbClr val="333333"/>
                </a:solidFill>
                <a:latin typeface="arial" panose="020B0604020202020204" pitchFamily="34" charset="0"/>
              </a:rPr>
              <a:t>里。其主要作用是完成对系统的加电自检、</a:t>
            </a:r>
            <a:endParaRPr lang="en-US" altLang="zh-CN" sz="2000" b="0" dirty="0">
              <a:solidFill>
                <a:srgbClr val="333333"/>
              </a:solidFill>
              <a:latin typeface="arial" panose="020B0604020202020204" pitchFamily="34" charset="0"/>
            </a:endParaRPr>
          </a:p>
          <a:p>
            <a:pPr>
              <a:lnSpc>
                <a:spcPct val="150000"/>
              </a:lnSpc>
            </a:pPr>
            <a:r>
              <a:rPr lang="zh-CN" altLang="en-US" sz="2000" b="0" dirty="0">
                <a:solidFill>
                  <a:srgbClr val="333333"/>
                </a:solidFill>
                <a:latin typeface="arial" panose="020B0604020202020204" pitchFamily="34" charset="0"/>
              </a:rPr>
              <a:t>系统中各功能模块的初始化、系统的基本输入</a:t>
            </a:r>
            <a:r>
              <a:rPr lang="en-US" altLang="zh-CN" sz="2000" b="0" dirty="0">
                <a:solidFill>
                  <a:srgbClr val="333333"/>
                </a:solidFill>
                <a:latin typeface="arial" panose="020B0604020202020204" pitchFamily="34" charset="0"/>
              </a:rPr>
              <a:t>/</a:t>
            </a:r>
            <a:r>
              <a:rPr lang="zh-CN" altLang="en-US" sz="2000" b="0" dirty="0">
                <a:solidFill>
                  <a:srgbClr val="333333"/>
                </a:solidFill>
                <a:latin typeface="arial" panose="020B0604020202020204" pitchFamily="34" charset="0"/>
              </a:rPr>
              <a:t>输出的驱动程序及引导操作系统</a:t>
            </a:r>
            <a:endParaRPr lang="zh-CN" altLang="en-US" sz="2000" dirty="0"/>
          </a:p>
        </p:txBody>
      </p:sp>
      <p:sp>
        <p:nvSpPr>
          <p:cNvPr id="2" name="文本框 1"/>
          <p:cNvSpPr txBox="1"/>
          <p:nvPr/>
        </p:nvSpPr>
        <p:spPr>
          <a:xfrm>
            <a:off x="5436096" y="4293096"/>
            <a:ext cx="1901483" cy="954107"/>
          </a:xfrm>
          <a:prstGeom prst="rect">
            <a:avLst/>
          </a:prstGeom>
          <a:noFill/>
        </p:spPr>
        <p:txBody>
          <a:bodyPr wrap="none" rtlCol="0">
            <a:spAutoFit/>
          </a:bodyPr>
          <a:lstStyle/>
          <a:p>
            <a:r>
              <a:rPr lang="en-US" altLang="zh-CN" dirty="0"/>
              <a:t>CD-ROM</a:t>
            </a:r>
          </a:p>
          <a:p>
            <a:r>
              <a:rPr lang="en-US" altLang="zh-CN" dirty="0"/>
              <a:t>DVD-ROM</a:t>
            </a:r>
            <a:endParaRPr lang="zh-CN" altLang="en-US" dirty="0"/>
          </a:p>
        </p:txBody>
      </p:sp>
    </p:spTree>
    <p:extLst>
      <p:ext uri="{BB962C8B-B14F-4D97-AF65-F5344CB8AC3E}">
        <p14:creationId xmlns:p14="http://schemas.microsoft.com/office/powerpoint/2010/main" val="3911589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zh-CN" altLang="en-US" sz="3600" b="0" dirty="0">
                <a:solidFill>
                  <a:schemeClr val="bg1"/>
                </a:solidFill>
                <a:cs typeface="Arial" panose="020B0604020202020204" pitchFamily="34" charset="0"/>
              </a:rPr>
              <a:t>一次可编程只读存储器（</a:t>
            </a:r>
            <a:r>
              <a:rPr lang="en-US" altLang="zh-CN" sz="3600" b="0" dirty="0">
                <a:solidFill>
                  <a:schemeClr val="bg1"/>
                </a:solidFill>
                <a:cs typeface="Arial" panose="020B0604020202020204" pitchFamily="34" charset="0"/>
              </a:rPr>
              <a:t>PROM</a:t>
            </a:r>
            <a:r>
              <a:rPr lang="zh-CN" altLang="en-US" sz="3600" b="0" dirty="0">
                <a:solidFill>
                  <a:schemeClr val="bg1"/>
                </a:solidFill>
                <a:cs typeface="Arial" panose="020B0604020202020204" pitchFamily="34" charset="0"/>
              </a:rPr>
              <a:t>）</a:t>
            </a:r>
            <a:endParaRPr lang="zh-CN" altLang="en-US" sz="3600" b="0" dirty="0">
              <a:solidFill>
                <a:srgbClr val="FF0000"/>
              </a:solidFill>
              <a:cs typeface="Arial" panose="020B0604020202020204" pitchFamily="34" charset="0"/>
            </a:endParaRPr>
          </a:p>
        </p:txBody>
      </p:sp>
      <p:sp>
        <p:nvSpPr>
          <p:cNvPr id="2" name="矩形 1"/>
          <p:cNvSpPr/>
          <p:nvPr/>
        </p:nvSpPr>
        <p:spPr>
          <a:xfrm>
            <a:off x="107504" y="1096270"/>
            <a:ext cx="9036496" cy="1417568"/>
          </a:xfrm>
          <a:prstGeom prst="rect">
            <a:avLst/>
          </a:prstGeom>
        </p:spPr>
        <p:txBody>
          <a:bodyPr wrap="square">
            <a:spAutoFit/>
          </a:bodyPr>
          <a:lstStyle/>
          <a:p>
            <a:pPr>
              <a:lnSpc>
                <a:spcPct val="150000"/>
              </a:lnSpc>
            </a:pPr>
            <a:r>
              <a:rPr lang="zh-CN" altLang="en-US" sz="2000" b="0" dirty="0">
                <a:solidFill>
                  <a:srgbClr val="333333"/>
                </a:solidFill>
                <a:latin typeface="arial" panose="020B0604020202020204" pitchFamily="34" charset="0"/>
              </a:rPr>
              <a:t>典型产品是“</a:t>
            </a:r>
            <a:r>
              <a:rPr lang="zh-CN" altLang="en-US" sz="2000" b="0" dirty="0">
                <a:solidFill>
                  <a:srgbClr val="0000FF"/>
                </a:solidFill>
                <a:latin typeface="arial" panose="020B0604020202020204" pitchFamily="34" charset="0"/>
              </a:rPr>
              <a:t>熔丝结构</a:t>
            </a:r>
            <a:r>
              <a:rPr lang="zh-CN" altLang="en-US" sz="2000" b="0" dirty="0">
                <a:solidFill>
                  <a:srgbClr val="333333"/>
                </a:solidFill>
                <a:latin typeface="arial" panose="020B0604020202020204" pitchFamily="34" charset="0"/>
              </a:rPr>
              <a:t>”与“</a:t>
            </a:r>
            <a:r>
              <a:rPr lang="en-US" altLang="zh-CN" sz="2000" b="0" dirty="0">
                <a:solidFill>
                  <a:srgbClr val="333333"/>
                </a:solidFill>
                <a:latin typeface="arial" panose="020B0604020202020204" pitchFamily="34" charset="0"/>
              </a:rPr>
              <a:t>PN</a:t>
            </a:r>
            <a:r>
              <a:rPr lang="zh-CN" altLang="en-US" sz="2000" b="0" dirty="0">
                <a:solidFill>
                  <a:srgbClr val="333333"/>
                </a:solidFill>
                <a:latin typeface="arial" panose="020B0604020202020204" pitchFamily="34" charset="0"/>
              </a:rPr>
              <a:t>结型结构”，可一次编程，通常芯片生产后，所有单元都是数据“</a:t>
            </a:r>
            <a:r>
              <a:rPr lang="en-US" altLang="zh-CN" sz="2000" b="0" dirty="0">
                <a:solidFill>
                  <a:srgbClr val="333333"/>
                </a:solidFill>
                <a:latin typeface="arial" panose="020B0604020202020204" pitchFamily="34" charset="0"/>
              </a:rPr>
              <a:t>1</a:t>
            </a:r>
            <a:r>
              <a:rPr lang="zh-CN" altLang="en-US" sz="2000" b="0" dirty="0">
                <a:solidFill>
                  <a:srgbClr val="333333"/>
                </a:solidFill>
                <a:latin typeface="arial" panose="020B0604020202020204" pitchFamily="34" charset="0"/>
              </a:rPr>
              <a:t>”，然后在使用过程中通过熔断熔丝来得到数据“</a:t>
            </a:r>
            <a:r>
              <a:rPr lang="en-US" altLang="zh-CN" sz="2000" b="0" dirty="0">
                <a:solidFill>
                  <a:srgbClr val="333333"/>
                </a:solidFill>
                <a:latin typeface="arial" panose="020B0604020202020204" pitchFamily="34" charset="0"/>
              </a:rPr>
              <a:t>0</a:t>
            </a:r>
            <a:r>
              <a:rPr lang="zh-CN" altLang="en-US" sz="2000" b="0" dirty="0">
                <a:solidFill>
                  <a:srgbClr val="333333"/>
                </a:solidFill>
                <a:latin typeface="arial" panose="020B0604020202020204" pitchFamily="34" charset="0"/>
              </a:rPr>
              <a:t>”；</a:t>
            </a:r>
            <a:r>
              <a:rPr lang="zh-CN" altLang="en-US" sz="2000" b="0" dirty="0">
                <a:solidFill>
                  <a:srgbClr val="0000FF"/>
                </a:solidFill>
                <a:latin typeface="arial" panose="020B0604020202020204" pitchFamily="34" charset="0"/>
              </a:rPr>
              <a:t>可通过紫外线、或者大电流熔断，不可恢复</a:t>
            </a:r>
            <a:r>
              <a:rPr lang="zh-CN" altLang="en-US" sz="2000" b="0" dirty="0">
                <a:solidFill>
                  <a:srgbClr val="333333"/>
                </a:solidFill>
                <a:latin typeface="arial" panose="020B0604020202020204" pitchFamily="34" charset="0"/>
              </a:rPr>
              <a:t>；目前较少使用。</a:t>
            </a:r>
          </a:p>
        </p:txBody>
      </p:sp>
      <p:pic>
        <p:nvPicPr>
          <p:cNvPr id="5" name="图片 4"/>
          <p:cNvPicPr>
            <a:picLocks noChangeAspect="1"/>
          </p:cNvPicPr>
          <p:nvPr/>
        </p:nvPicPr>
        <p:blipFill>
          <a:blip r:embed="rId3"/>
          <a:stretch>
            <a:fillRect/>
          </a:stretch>
        </p:blipFill>
        <p:spPr>
          <a:xfrm>
            <a:off x="5076056" y="3140968"/>
            <a:ext cx="3312368" cy="2979852"/>
          </a:xfrm>
          <a:prstGeom prst="rect">
            <a:avLst/>
          </a:prstGeom>
        </p:spPr>
      </p:pic>
      <p:sp>
        <p:nvSpPr>
          <p:cNvPr id="7" name="文本框 6"/>
          <p:cNvSpPr txBox="1"/>
          <p:nvPr/>
        </p:nvSpPr>
        <p:spPr>
          <a:xfrm>
            <a:off x="5724128" y="5238510"/>
            <a:ext cx="906017" cy="523220"/>
          </a:xfrm>
          <a:prstGeom prst="rect">
            <a:avLst/>
          </a:prstGeom>
          <a:noFill/>
        </p:spPr>
        <p:txBody>
          <a:bodyPr wrap="none" rtlCol="0">
            <a:spAutoFit/>
          </a:bodyPr>
          <a:lstStyle/>
          <a:p>
            <a:r>
              <a:rPr lang="zh-CN" altLang="en-US" dirty="0"/>
              <a:t>熔丝</a:t>
            </a:r>
          </a:p>
        </p:txBody>
      </p:sp>
      <p:pic>
        <p:nvPicPr>
          <p:cNvPr id="3" name="图片 2">
            <a:extLst>
              <a:ext uri="{FF2B5EF4-FFF2-40B4-BE49-F238E27FC236}">
                <a16:creationId xmlns:a16="http://schemas.microsoft.com/office/drawing/2014/main" id="{752EFCA5-535C-4F12-BE32-D2E259956CBA}"/>
              </a:ext>
            </a:extLst>
          </p:cNvPr>
          <p:cNvPicPr>
            <a:picLocks noChangeAspect="1"/>
          </p:cNvPicPr>
          <p:nvPr/>
        </p:nvPicPr>
        <p:blipFill>
          <a:blip r:embed="rId4"/>
          <a:stretch>
            <a:fillRect/>
          </a:stretch>
        </p:blipFill>
        <p:spPr>
          <a:xfrm>
            <a:off x="1827483" y="3140968"/>
            <a:ext cx="2305325" cy="3644907"/>
          </a:xfrm>
          <a:prstGeom prst="rect">
            <a:avLst/>
          </a:prstGeom>
        </p:spPr>
      </p:pic>
    </p:spTree>
    <p:extLst>
      <p:ext uri="{BB962C8B-B14F-4D97-AF65-F5344CB8AC3E}">
        <p14:creationId xmlns:p14="http://schemas.microsoft.com/office/powerpoint/2010/main" val="59837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zh-CN" altLang="en-US" sz="3600" b="0" dirty="0">
                <a:solidFill>
                  <a:schemeClr val="bg1"/>
                </a:solidFill>
                <a:cs typeface="Arial" panose="020B0604020202020204" pitchFamily="34" charset="0"/>
              </a:rPr>
              <a:t>可擦可编程只读存储器（</a:t>
            </a:r>
            <a:r>
              <a:rPr lang="en-US" altLang="zh-CN" sz="3600" b="0" dirty="0">
                <a:solidFill>
                  <a:schemeClr val="bg1"/>
                </a:solidFill>
                <a:cs typeface="Arial" panose="020B0604020202020204" pitchFamily="34" charset="0"/>
              </a:rPr>
              <a:t>EPROM</a:t>
            </a:r>
            <a:r>
              <a:rPr lang="zh-CN" altLang="en-US" sz="3600" b="0" dirty="0">
                <a:solidFill>
                  <a:schemeClr val="bg1"/>
                </a:solidFill>
                <a:cs typeface="Arial" panose="020B0604020202020204" pitchFamily="34" charset="0"/>
              </a:rPr>
              <a:t>）</a:t>
            </a:r>
            <a:endParaRPr lang="zh-CN" altLang="en-US" sz="3600" b="0" dirty="0">
              <a:solidFill>
                <a:srgbClr val="FF0000"/>
              </a:solidFill>
              <a:cs typeface="Arial" panose="020B0604020202020204" pitchFamily="34" charset="0"/>
            </a:endParaRPr>
          </a:p>
        </p:txBody>
      </p:sp>
      <p:sp>
        <p:nvSpPr>
          <p:cNvPr id="3" name="矩形 2"/>
          <p:cNvSpPr/>
          <p:nvPr/>
        </p:nvSpPr>
        <p:spPr>
          <a:xfrm>
            <a:off x="89756" y="1004426"/>
            <a:ext cx="9144000" cy="707886"/>
          </a:xfrm>
          <a:prstGeom prst="rect">
            <a:avLst/>
          </a:prstGeom>
        </p:spPr>
        <p:txBody>
          <a:bodyPr wrap="square">
            <a:spAutoFit/>
          </a:bodyPr>
          <a:lstStyle/>
          <a:p>
            <a:r>
              <a:rPr lang="zh-CN" altLang="en-US" sz="2000" b="0" dirty="0">
                <a:solidFill>
                  <a:srgbClr val="333333"/>
                </a:solidFill>
                <a:latin typeface="arial" panose="020B0604020202020204" pitchFamily="34" charset="0"/>
              </a:rPr>
              <a:t>可用户根据需要来写入，并通常能通过紫外线等把已写入的内容擦去后再改写，即是一种多次改写的</a:t>
            </a:r>
            <a:r>
              <a:rPr lang="en-US" altLang="zh-CN" sz="2000" b="0" dirty="0">
                <a:solidFill>
                  <a:srgbClr val="333333"/>
                </a:solidFill>
                <a:latin typeface="arial" panose="020B0604020202020204" pitchFamily="34" charset="0"/>
              </a:rPr>
              <a:t>ROM</a:t>
            </a:r>
            <a:r>
              <a:rPr lang="zh-CN" altLang="en-US" sz="2000" b="0" dirty="0">
                <a:solidFill>
                  <a:srgbClr val="333333"/>
                </a:solidFill>
                <a:latin typeface="arial" panose="020B0604020202020204" pitchFamily="34" charset="0"/>
              </a:rPr>
              <a:t>；目前也较少使用。</a:t>
            </a:r>
            <a:endParaRPr lang="zh-CN" altLang="en-US" sz="2000" dirty="0"/>
          </a:p>
        </p:txBody>
      </p:sp>
      <p:pic>
        <p:nvPicPr>
          <p:cNvPr id="5" name="图片 4"/>
          <p:cNvPicPr>
            <a:picLocks noChangeAspect="1"/>
          </p:cNvPicPr>
          <p:nvPr/>
        </p:nvPicPr>
        <p:blipFill>
          <a:blip r:embed="rId3"/>
          <a:stretch>
            <a:fillRect/>
          </a:stretch>
        </p:blipFill>
        <p:spPr>
          <a:xfrm>
            <a:off x="1348906" y="1712312"/>
            <a:ext cx="5930643" cy="2514152"/>
          </a:xfrm>
          <a:prstGeom prst="rect">
            <a:avLst/>
          </a:prstGeom>
        </p:spPr>
      </p:pic>
      <p:sp>
        <p:nvSpPr>
          <p:cNvPr id="6" name="文本框 5"/>
          <p:cNvSpPr txBox="1"/>
          <p:nvPr/>
        </p:nvSpPr>
        <p:spPr>
          <a:xfrm>
            <a:off x="99773" y="6273575"/>
            <a:ext cx="8428911" cy="461665"/>
          </a:xfrm>
          <a:prstGeom prst="rect">
            <a:avLst/>
          </a:prstGeom>
          <a:noFill/>
        </p:spPr>
        <p:txBody>
          <a:bodyPr wrap="none" rtlCol="0">
            <a:spAutoFit/>
          </a:bodyPr>
          <a:lstStyle/>
          <a:p>
            <a:r>
              <a:rPr lang="en-US" altLang="zh-CN" sz="2400" dirty="0">
                <a:solidFill>
                  <a:srgbClr val="0000FF"/>
                </a:solidFill>
              </a:rPr>
              <a:t>EPROM</a:t>
            </a:r>
            <a:r>
              <a:rPr lang="zh-CN" altLang="en-US" sz="2400" dirty="0">
                <a:solidFill>
                  <a:srgbClr val="0000FF"/>
                </a:solidFill>
              </a:rPr>
              <a:t>通常用紫外线擦除，它的信息擦除是整个芯片的擦除</a:t>
            </a:r>
          </a:p>
        </p:txBody>
      </p:sp>
      <p:pic>
        <p:nvPicPr>
          <p:cNvPr id="7" name="图片 6"/>
          <p:cNvPicPr>
            <a:picLocks noChangeAspect="1"/>
          </p:cNvPicPr>
          <p:nvPr/>
        </p:nvPicPr>
        <p:blipFill rotWithShape="1">
          <a:blip r:embed="rId4"/>
          <a:srcRect r="48199"/>
          <a:stretch/>
        </p:blipFill>
        <p:spPr>
          <a:xfrm>
            <a:off x="467543" y="4035184"/>
            <a:ext cx="2880321" cy="2042567"/>
          </a:xfrm>
          <a:prstGeom prst="rect">
            <a:avLst/>
          </a:prstGeom>
        </p:spPr>
      </p:pic>
      <p:pic>
        <p:nvPicPr>
          <p:cNvPr id="318466" name="Picture 2" descr="http://imgs.bzw315.com/UploadFiles/Version2/0/20160720/201607201502457827.jpg">
            <a:extLst>
              <a:ext uri="{FF2B5EF4-FFF2-40B4-BE49-F238E27FC236}">
                <a16:creationId xmlns:a16="http://schemas.microsoft.com/office/drawing/2014/main" id="{495056EA-5303-43B7-8970-F2A689BC0B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16" r="23831"/>
          <a:stretch/>
        </p:blipFill>
        <p:spPr bwMode="auto">
          <a:xfrm>
            <a:off x="3347864" y="3955665"/>
            <a:ext cx="2232249" cy="2317910"/>
          </a:xfrm>
          <a:prstGeom prst="rect">
            <a:avLst/>
          </a:prstGeom>
          <a:noFill/>
          <a:extLst>
            <a:ext uri="{909E8E84-426E-40DD-AFC4-6F175D3DCCD1}">
              <a14:hiddenFill xmlns:a14="http://schemas.microsoft.com/office/drawing/2010/main">
                <a:solidFill>
                  <a:srgbClr val="FFFFFF"/>
                </a:solidFill>
              </a14:hiddenFill>
            </a:ext>
          </a:extLst>
        </p:spPr>
      </p:pic>
      <p:pic>
        <p:nvPicPr>
          <p:cNvPr id="318468" name="Picture 4" descr="http://www.itfly.net/uploads/allimg/20170421/1492745422365_0.jpg">
            <a:extLst>
              <a:ext uri="{FF2B5EF4-FFF2-40B4-BE49-F238E27FC236}">
                <a16:creationId xmlns:a16="http://schemas.microsoft.com/office/drawing/2014/main" id="{A337A216-95EB-4D37-91EA-DB5886DE9F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265" y="4009679"/>
            <a:ext cx="2682169" cy="212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2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8468"/>
                                        </p:tgtEl>
                                        <p:attrNameLst>
                                          <p:attrName>style.visibility</p:attrName>
                                        </p:attrNameLst>
                                      </p:cBhvr>
                                      <p:to>
                                        <p:strVal val="visible"/>
                                      </p:to>
                                    </p:set>
                                    <p:animEffect transition="in" filter="fade">
                                      <p:cBhvr>
                                        <p:cTn id="17" dur="500"/>
                                        <p:tgtEl>
                                          <p:spTgt spid="31846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318466"/>
                                        </p:tgtEl>
                                        <p:attrNameLst>
                                          <p:attrName>style.visibility</p:attrName>
                                        </p:attrNameLst>
                                      </p:cBhvr>
                                      <p:to>
                                        <p:strVal val="visible"/>
                                      </p:to>
                                    </p:set>
                                    <p:animEffect transition="in" filter="fade">
                                      <p:cBhvr>
                                        <p:cTn id="23" dur="500"/>
                                        <p:tgtEl>
                                          <p:spTgt spid="3184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zh-CN" altLang="en-US" sz="3600" b="0" dirty="0">
                <a:solidFill>
                  <a:schemeClr val="bg1"/>
                </a:solidFill>
                <a:cs typeface="Arial" panose="020B0604020202020204" pitchFamily="34" charset="0"/>
              </a:rPr>
              <a:t>电可擦可编程只读存储器（</a:t>
            </a:r>
            <a:r>
              <a:rPr lang="en-US" altLang="zh-CN" sz="3600" b="0" dirty="0" err="1">
                <a:solidFill>
                  <a:schemeClr val="bg1"/>
                </a:solidFill>
                <a:cs typeface="Arial" panose="020B0604020202020204" pitchFamily="34" charset="0"/>
              </a:rPr>
              <a:t>EEPROM</a:t>
            </a:r>
            <a:r>
              <a:rPr lang="zh-CN" altLang="en-US" sz="3600" b="0" dirty="0">
                <a:solidFill>
                  <a:schemeClr val="bg1"/>
                </a:solidFill>
                <a:cs typeface="Arial" panose="020B0604020202020204" pitchFamily="34" charset="0"/>
              </a:rPr>
              <a:t>）</a:t>
            </a:r>
            <a:endParaRPr lang="zh-CN" altLang="en-US" sz="3600" b="0" dirty="0">
              <a:solidFill>
                <a:srgbClr val="FF0000"/>
              </a:solidFill>
              <a:cs typeface="Arial" panose="020B0604020202020204" pitchFamily="34" charset="0"/>
            </a:endParaRPr>
          </a:p>
        </p:txBody>
      </p:sp>
      <p:sp>
        <p:nvSpPr>
          <p:cNvPr id="3" name="矩形 2"/>
          <p:cNvSpPr/>
          <p:nvPr/>
        </p:nvSpPr>
        <p:spPr>
          <a:xfrm>
            <a:off x="125760" y="1001046"/>
            <a:ext cx="8964488" cy="1631216"/>
          </a:xfrm>
          <a:prstGeom prst="rect">
            <a:avLst/>
          </a:prstGeom>
        </p:spPr>
        <p:txBody>
          <a:bodyPr wrap="square">
            <a:spAutoFit/>
          </a:bodyPr>
          <a:lstStyle/>
          <a:p>
            <a:r>
              <a:rPr lang="zh-CN" altLang="en-US" sz="2000" b="0" dirty="0">
                <a:solidFill>
                  <a:srgbClr val="333333"/>
                </a:solidFill>
                <a:latin typeface="arial" panose="020B0604020202020204" pitchFamily="34" charset="0"/>
              </a:rPr>
              <a:t>可用户根据需要来写入，并能通过</a:t>
            </a:r>
            <a:r>
              <a:rPr lang="zh-CN" altLang="en-US" sz="2000" b="0" dirty="0">
                <a:solidFill>
                  <a:srgbClr val="0000FF"/>
                </a:solidFill>
                <a:latin typeface="arial" panose="020B0604020202020204" pitchFamily="34" charset="0"/>
              </a:rPr>
              <a:t>电流电压</a:t>
            </a:r>
            <a:r>
              <a:rPr lang="zh-CN" altLang="en-US" sz="2000" b="0" dirty="0">
                <a:solidFill>
                  <a:srgbClr val="333333"/>
                </a:solidFill>
                <a:latin typeface="arial" panose="020B0604020202020204" pitchFamily="34" charset="0"/>
              </a:rPr>
              <a:t>把已写入的内容擦去后再改写，即是一种多次改写的</a:t>
            </a:r>
            <a:r>
              <a:rPr lang="en-US" altLang="zh-CN" sz="2000" b="0" dirty="0">
                <a:solidFill>
                  <a:srgbClr val="333333"/>
                </a:solidFill>
                <a:latin typeface="arial" panose="020B0604020202020204" pitchFamily="34" charset="0"/>
              </a:rPr>
              <a:t>ROM; </a:t>
            </a:r>
            <a:r>
              <a:rPr lang="zh-CN" altLang="en-US" sz="2000" b="0" dirty="0">
                <a:solidFill>
                  <a:srgbClr val="333333"/>
                </a:solidFill>
                <a:latin typeface="arial" panose="020B0604020202020204" pitchFamily="34" charset="0"/>
              </a:rPr>
              <a:t>目前使用比较多；</a:t>
            </a:r>
            <a:r>
              <a:rPr lang="en-US" altLang="zh-CN" sz="2000" b="0" dirty="0" err="1">
                <a:solidFill>
                  <a:srgbClr val="333333"/>
                </a:solidFill>
                <a:latin typeface="arial" panose="020B0604020202020204" pitchFamily="34" charset="0"/>
              </a:rPr>
              <a:t>EEPROM</a:t>
            </a:r>
            <a:r>
              <a:rPr lang="zh-CN" altLang="en-US" sz="2000" b="0" dirty="0">
                <a:solidFill>
                  <a:srgbClr val="333333"/>
                </a:solidFill>
                <a:latin typeface="arial" panose="020B0604020202020204" pitchFamily="34" charset="0"/>
              </a:rPr>
              <a:t>与</a:t>
            </a:r>
            <a:r>
              <a:rPr lang="en-US" altLang="zh-CN" sz="2000" b="0" dirty="0">
                <a:solidFill>
                  <a:srgbClr val="333333"/>
                </a:solidFill>
                <a:latin typeface="arial" panose="020B0604020202020204" pitchFamily="34" charset="0"/>
              </a:rPr>
              <a:t>EPROM</a:t>
            </a:r>
            <a:r>
              <a:rPr lang="zh-CN" altLang="en-US" sz="2000" b="0" dirty="0">
                <a:solidFill>
                  <a:srgbClr val="333333"/>
                </a:solidFill>
                <a:latin typeface="arial" panose="020B0604020202020204" pitchFamily="34" charset="0"/>
              </a:rPr>
              <a:t>结构差不多，只是访存晶体管不太一样，可以支持电流来进行编程与擦除</a:t>
            </a:r>
            <a:endParaRPr lang="en-US" altLang="zh-CN" sz="2000" b="0" dirty="0">
              <a:solidFill>
                <a:srgbClr val="333333"/>
              </a:solidFill>
              <a:latin typeface="arial" panose="020B0604020202020204" pitchFamily="34" charset="0"/>
            </a:endParaRPr>
          </a:p>
          <a:p>
            <a:endParaRPr lang="en-US" altLang="zh-CN" sz="2000" b="0" dirty="0">
              <a:solidFill>
                <a:srgbClr val="333333"/>
              </a:solidFill>
              <a:latin typeface="arial" panose="020B0604020202020204" pitchFamily="34" charset="0"/>
            </a:endParaRPr>
          </a:p>
          <a:p>
            <a:r>
              <a:rPr lang="zh-CN" altLang="en-US" sz="2000" b="0" dirty="0">
                <a:solidFill>
                  <a:srgbClr val="0000FF"/>
                </a:solidFill>
              </a:rPr>
              <a:t>目前电脑主板上</a:t>
            </a:r>
            <a:r>
              <a:rPr lang="en-US" altLang="zh-CN" sz="2000" b="0" dirty="0">
                <a:solidFill>
                  <a:srgbClr val="0000FF"/>
                </a:solidFill>
              </a:rPr>
              <a:t>BIOS ROM</a:t>
            </a:r>
            <a:r>
              <a:rPr lang="zh-CN" altLang="en-US" sz="2000" b="0" dirty="0">
                <a:solidFill>
                  <a:srgbClr val="0000FF"/>
                </a:solidFill>
              </a:rPr>
              <a:t>芯片以及手机内置</a:t>
            </a:r>
            <a:r>
              <a:rPr lang="en-US" altLang="zh-CN" sz="2000" b="0" dirty="0">
                <a:solidFill>
                  <a:srgbClr val="0000FF"/>
                </a:solidFill>
              </a:rPr>
              <a:t>ROM</a:t>
            </a:r>
            <a:r>
              <a:rPr lang="zh-CN" altLang="en-US" sz="2000" b="0" dirty="0">
                <a:solidFill>
                  <a:srgbClr val="0000FF"/>
                </a:solidFill>
              </a:rPr>
              <a:t>大部分都采用</a:t>
            </a:r>
            <a:r>
              <a:rPr lang="en-US" altLang="zh-CN" sz="2000" b="0" dirty="0">
                <a:solidFill>
                  <a:srgbClr val="0000FF"/>
                </a:solidFill>
              </a:rPr>
              <a:t>EEPROM</a:t>
            </a:r>
          </a:p>
        </p:txBody>
      </p:sp>
      <p:sp>
        <p:nvSpPr>
          <p:cNvPr id="2" name="矩形 1"/>
          <p:cNvSpPr/>
          <p:nvPr/>
        </p:nvSpPr>
        <p:spPr>
          <a:xfrm>
            <a:off x="377280" y="5747815"/>
            <a:ext cx="8712968" cy="830997"/>
          </a:xfrm>
          <a:prstGeom prst="rect">
            <a:avLst/>
          </a:prstGeom>
        </p:spPr>
        <p:txBody>
          <a:bodyPr wrap="square">
            <a:spAutoFit/>
          </a:bodyPr>
          <a:lstStyle/>
          <a:p>
            <a:r>
              <a:rPr lang="zh-CN" altLang="en-US" sz="2400" dirty="0"/>
              <a:t>问题</a:t>
            </a:r>
            <a:r>
              <a:rPr lang="en-US" altLang="zh-CN" sz="2400" dirty="0"/>
              <a:t>1</a:t>
            </a:r>
            <a:r>
              <a:rPr lang="zh-CN" altLang="en-US" sz="2400" dirty="0"/>
              <a:t>：既然</a:t>
            </a:r>
            <a:r>
              <a:rPr lang="en-US" altLang="zh-CN" sz="2400" dirty="0" err="1"/>
              <a:t>EEPROM</a:t>
            </a:r>
            <a:r>
              <a:rPr lang="zh-CN" altLang="en-US" sz="2400" dirty="0"/>
              <a:t>也可以编程，那跟</a:t>
            </a:r>
            <a:r>
              <a:rPr lang="en-US" altLang="zh-CN" sz="2400" dirty="0"/>
              <a:t>RAM</a:t>
            </a:r>
            <a:r>
              <a:rPr lang="zh-CN" altLang="en-US" sz="2400" dirty="0"/>
              <a:t>有什么区别？</a:t>
            </a:r>
            <a:endParaRPr lang="en-US" altLang="zh-CN" sz="2400" dirty="0"/>
          </a:p>
          <a:p>
            <a:r>
              <a:rPr lang="zh-CN" altLang="en-US" sz="2400" dirty="0"/>
              <a:t>问题</a:t>
            </a:r>
            <a:r>
              <a:rPr lang="en-US" altLang="zh-CN" sz="2400" dirty="0"/>
              <a:t>2</a:t>
            </a:r>
            <a:r>
              <a:rPr lang="zh-CN" altLang="en-US" sz="2400" dirty="0"/>
              <a:t>：手机刷机时为什么通常提示要接电源，且不能断电？</a:t>
            </a:r>
          </a:p>
        </p:txBody>
      </p:sp>
      <p:pic>
        <p:nvPicPr>
          <p:cNvPr id="4" name="图片 3"/>
          <p:cNvPicPr>
            <a:picLocks noChangeAspect="1"/>
          </p:cNvPicPr>
          <p:nvPr/>
        </p:nvPicPr>
        <p:blipFill>
          <a:blip r:embed="rId3"/>
          <a:stretch>
            <a:fillRect/>
          </a:stretch>
        </p:blipFill>
        <p:spPr>
          <a:xfrm>
            <a:off x="505762" y="2938607"/>
            <a:ext cx="3457575" cy="2343150"/>
          </a:xfrm>
          <a:prstGeom prst="rect">
            <a:avLst/>
          </a:prstGeom>
        </p:spPr>
      </p:pic>
      <p:pic>
        <p:nvPicPr>
          <p:cNvPr id="8" name="图片 7"/>
          <p:cNvPicPr>
            <a:picLocks noChangeAspect="1"/>
          </p:cNvPicPr>
          <p:nvPr/>
        </p:nvPicPr>
        <p:blipFill>
          <a:blip r:embed="rId4"/>
          <a:stretch>
            <a:fillRect/>
          </a:stretch>
        </p:blipFill>
        <p:spPr>
          <a:xfrm>
            <a:off x="4572000" y="3068960"/>
            <a:ext cx="3250108" cy="2147277"/>
          </a:xfrm>
          <a:prstGeom prst="rect">
            <a:avLst/>
          </a:prstGeom>
        </p:spPr>
      </p:pic>
    </p:spTree>
    <p:extLst>
      <p:ext uri="{BB962C8B-B14F-4D97-AF65-F5344CB8AC3E}">
        <p14:creationId xmlns:p14="http://schemas.microsoft.com/office/powerpoint/2010/main" val="1023330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D6212-6F74-46CB-AC42-B6998DCFBCE1}"/>
              </a:ext>
            </a:extLst>
          </p:cNvPr>
          <p:cNvSpPr>
            <a:spLocks noGrp="1"/>
          </p:cNvSpPr>
          <p:nvPr>
            <p:ph type="title"/>
          </p:nvPr>
        </p:nvSpPr>
        <p:spPr/>
        <p:txBody>
          <a:bodyPr/>
          <a:lstStyle/>
          <a:p>
            <a:r>
              <a:rPr lang="zh-CN" altLang="en-US" dirty="0"/>
              <a:t>背景：回顾计算机的存储器层次结构</a:t>
            </a:r>
          </a:p>
        </p:txBody>
      </p:sp>
      <p:pic>
        <p:nvPicPr>
          <p:cNvPr id="3" name="Picture 1">
            <a:extLst>
              <a:ext uri="{FF2B5EF4-FFF2-40B4-BE49-F238E27FC236}">
                <a16:creationId xmlns:a16="http://schemas.microsoft.com/office/drawing/2014/main" id="{274741B9-7186-4629-87F1-0E2245DA5BD2}"/>
              </a:ext>
            </a:extLst>
          </p:cNvPr>
          <p:cNvPicPr>
            <a:picLocks noChangeAspect="1"/>
          </p:cNvPicPr>
          <p:nvPr/>
        </p:nvPicPr>
        <p:blipFill rotWithShape="1">
          <a:blip r:embed="rId2"/>
          <a:srcRect t="31838" b="33427"/>
          <a:stretch/>
        </p:blipFill>
        <p:spPr>
          <a:xfrm>
            <a:off x="18340" y="2015542"/>
            <a:ext cx="8981613" cy="3384376"/>
          </a:xfrm>
          <a:prstGeom prst="rect">
            <a:avLst/>
          </a:prstGeom>
        </p:spPr>
      </p:pic>
      <p:sp>
        <p:nvSpPr>
          <p:cNvPr id="4" name="箭头: 右 3">
            <a:extLst>
              <a:ext uri="{FF2B5EF4-FFF2-40B4-BE49-F238E27FC236}">
                <a16:creationId xmlns:a16="http://schemas.microsoft.com/office/drawing/2014/main" id="{DCBAE5FC-9238-4A06-8FFE-10B583D86A0C}"/>
              </a:ext>
            </a:extLst>
          </p:cNvPr>
          <p:cNvSpPr/>
          <p:nvPr/>
        </p:nvSpPr>
        <p:spPr bwMode="auto">
          <a:xfrm rot="10800000">
            <a:off x="395675" y="5733256"/>
            <a:ext cx="8280920" cy="432048"/>
          </a:xfrm>
          <a:prstGeom prst="rightArrow">
            <a:avLst>
              <a:gd name="adj1" fmla="val 50000"/>
              <a:gd name="adj2" fmla="val 151083"/>
            </a:avLst>
          </a:prstGeom>
          <a:solidFill>
            <a:srgbClr val="0033CC"/>
          </a:solidFill>
          <a:ln w="3175" cap="flat" cmpd="sng" algn="ctr">
            <a:solidFill>
              <a:schemeClr val="tx1"/>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5" name="矩形 4"/>
          <p:cNvSpPr/>
          <p:nvPr/>
        </p:nvSpPr>
        <p:spPr bwMode="auto">
          <a:xfrm>
            <a:off x="18341" y="1691506"/>
            <a:ext cx="4841692" cy="3384376"/>
          </a:xfrm>
          <a:prstGeom prst="rect">
            <a:avLst/>
          </a:prstGeom>
          <a:noFill/>
          <a:ln w="31750" cap="flat" cmpd="sng" algn="ctr">
            <a:solidFill>
              <a:srgbClr val="FF0000"/>
            </a:solidFill>
            <a:prstDash val="dash"/>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6" name="文本框 5"/>
          <p:cNvSpPr txBox="1"/>
          <p:nvPr/>
        </p:nvSpPr>
        <p:spPr>
          <a:xfrm>
            <a:off x="44490" y="1753932"/>
            <a:ext cx="1988045" cy="523220"/>
          </a:xfrm>
          <a:prstGeom prst="rect">
            <a:avLst/>
          </a:prstGeom>
          <a:noFill/>
        </p:spPr>
        <p:txBody>
          <a:bodyPr wrap="none" rtlCol="0">
            <a:spAutoFit/>
          </a:bodyPr>
          <a:lstStyle/>
          <a:p>
            <a:r>
              <a:rPr lang="zh-CN" altLang="en-US" dirty="0">
                <a:solidFill>
                  <a:srgbClr val="FF0000"/>
                </a:solidFill>
              </a:rPr>
              <a:t>片上存储器</a:t>
            </a:r>
          </a:p>
        </p:txBody>
      </p:sp>
      <p:sp>
        <p:nvSpPr>
          <p:cNvPr id="7" name="矩形 6"/>
          <p:cNvSpPr/>
          <p:nvPr/>
        </p:nvSpPr>
        <p:spPr bwMode="auto">
          <a:xfrm>
            <a:off x="5544247" y="1682204"/>
            <a:ext cx="3240360" cy="3384376"/>
          </a:xfrm>
          <a:prstGeom prst="rect">
            <a:avLst/>
          </a:prstGeom>
          <a:noFill/>
          <a:ln w="31750" cap="flat" cmpd="sng" algn="ctr">
            <a:solidFill>
              <a:srgbClr val="FF0000"/>
            </a:solidFill>
            <a:prstDash val="dash"/>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8" name="文本框 7"/>
          <p:cNvSpPr txBox="1"/>
          <p:nvPr/>
        </p:nvSpPr>
        <p:spPr>
          <a:xfrm>
            <a:off x="6685082" y="1750702"/>
            <a:ext cx="1988045" cy="523220"/>
          </a:xfrm>
          <a:prstGeom prst="rect">
            <a:avLst/>
          </a:prstGeom>
          <a:noFill/>
        </p:spPr>
        <p:txBody>
          <a:bodyPr wrap="none" rtlCol="0">
            <a:spAutoFit/>
          </a:bodyPr>
          <a:lstStyle/>
          <a:p>
            <a:r>
              <a:rPr lang="zh-CN" altLang="en-US" dirty="0">
                <a:solidFill>
                  <a:srgbClr val="FF0000"/>
                </a:solidFill>
              </a:rPr>
              <a:t>片外存储器</a:t>
            </a:r>
          </a:p>
        </p:txBody>
      </p:sp>
      <p:sp>
        <p:nvSpPr>
          <p:cNvPr id="9" name="文本框 8"/>
          <p:cNvSpPr txBox="1"/>
          <p:nvPr/>
        </p:nvSpPr>
        <p:spPr>
          <a:xfrm>
            <a:off x="4848695" y="1276007"/>
            <a:ext cx="803425" cy="830997"/>
          </a:xfrm>
          <a:prstGeom prst="rect">
            <a:avLst/>
          </a:prstGeom>
          <a:noFill/>
        </p:spPr>
        <p:txBody>
          <a:bodyPr wrap="none" rtlCol="0">
            <a:spAutoFit/>
          </a:bodyPr>
          <a:lstStyle/>
          <a:p>
            <a:r>
              <a:rPr lang="zh-CN" altLang="en-US" sz="2400" dirty="0">
                <a:solidFill>
                  <a:srgbClr val="FF0000"/>
                </a:solidFill>
              </a:rPr>
              <a:t>数据</a:t>
            </a:r>
            <a:endParaRPr lang="en-US" altLang="zh-CN" sz="2400" dirty="0">
              <a:solidFill>
                <a:srgbClr val="FF0000"/>
              </a:solidFill>
            </a:endParaRPr>
          </a:p>
          <a:p>
            <a:r>
              <a:rPr lang="zh-CN" altLang="en-US" sz="2400" dirty="0">
                <a:solidFill>
                  <a:srgbClr val="FF0000"/>
                </a:solidFill>
              </a:rPr>
              <a:t>总线</a:t>
            </a:r>
          </a:p>
        </p:txBody>
      </p:sp>
    </p:spTree>
    <p:extLst>
      <p:ext uri="{BB962C8B-B14F-4D97-AF65-F5344CB8AC3E}">
        <p14:creationId xmlns:p14="http://schemas.microsoft.com/office/powerpoint/2010/main" val="2246776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F6F54-D913-4A0F-BD38-7458202503DB}"/>
              </a:ext>
            </a:extLst>
          </p:cNvPr>
          <p:cNvSpPr>
            <a:spLocks noGrp="1"/>
          </p:cNvSpPr>
          <p:nvPr>
            <p:ph type="title"/>
          </p:nvPr>
        </p:nvSpPr>
        <p:spPr/>
        <p:txBody>
          <a:bodyPr/>
          <a:lstStyle/>
          <a:p>
            <a:r>
              <a:rPr lang="zh-CN" altLang="en-US" dirty="0"/>
              <a:t>背景：处理器与存储器性能鸿沟</a:t>
            </a:r>
          </a:p>
        </p:txBody>
      </p:sp>
      <p:pic>
        <p:nvPicPr>
          <p:cNvPr id="181" name="Picture 1">
            <a:extLst>
              <a:ext uri="{FF2B5EF4-FFF2-40B4-BE49-F238E27FC236}">
                <a16:creationId xmlns:a16="http://schemas.microsoft.com/office/drawing/2014/main" id="{E0725D60-02BB-4039-8C71-FAEACD9F7520}"/>
              </a:ext>
            </a:extLst>
          </p:cNvPr>
          <p:cNvPicPr>
            <a:picLocks noChangeAspect="1"/>
          </p:cNvPicPr>
          <p:nvPr/>
        </p:nvPicPr>
        <p:blipFill>
          <a:blip r:embed="rId3"/>
          <a:stretch>
            <a:fillRect/>
          </a:stretch>
        </p:blipFill>
        <p:spPr>
          <a:xfrm>
            <a:off x="38294" y="1196112"/>
            <a:ext cx="9067411" cy="4543434"/>
          </a:xfrm>
          <a:prstGeom prst="rect">
            <a:avLst/>
          </a:prstGeom>
        </p:spPr>
      </p:pic>
      <p:sp>
        <p:nvSpPr>
          <p:cNvPr id="8" name="文本框 7">
            <a:extLst>
              <a:ext uri="{FF2B5EF4-FFF2-40B4-BE49-F238E27FC236}">
                <a16:creationId xmlns:a16="http://schemas.microsoft.com/office/drawing/2014/main" id="{A6B19734-4180-4D2E-A241-409E08A19C5F}"/>
              </a:ext>
            </a:extLst>
          </p:cNvPr>
          <p:cNvSpPr txBox="1"/>
          <p:nvPr/>
        </p:nvSpPr>
        <p:spPr>
          <a:xfrm>
            <a:off x="3131840" y="6021288"/>
            <a:ext cx="3430747" cy="523220"/>
          </a:xfrm>
          <a:prstGeom prst="rect">
            <a:avLst/>
          </a:prstGeom>
          <a:noFill/>
        </p:spPr>
        <p:txBody>
          <a:bodyPr wrap="none" rtlCol="0">
            <a:spAutoFit/>
          </a:bodyPr>
          <a:lstStyle/>
          <a:p>
            <a:r>
              <a:rPr lang="zh-CN" altLang="en-US" dirty="0"/>
              <a:t>怎么解决这个问题？</a:t>
            </a:r>
          </a:p>
        </p:txBody>
      </p:sp>
    </p:spTree>
    <p:extLst>
      <p:ext uri="{BB962C8B-B14F-4D97-AF65-F5344CB8AC3E}">
        <p14:creationId xmlns:p14="http://schemas.microsoft.com/office/powerpoint/2010/main" val="223103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9FEA2-0012-4FF7-9696-AB01F1925D10}"/>
              </a:ext>
            </a:extLst>
          </p:cNvPr>
          <p:cNvSpPr>
            <a:spLocks noGrp="1"/>
          </p:cNvSpPr>
          <p:nvPr>
            <p:ph type="title"/>
          </p:nvPr>
        </p:nvSpPr>
        <p:spPr/>
        <p:txBody>
          <a:bodyPr/>
          <a:lstStyle/>
          <a:p>
            <a:r>
              <a:rPr lang="zh-CN" altLang="en-US" dirty="0"/>
              <a:t>概述：计算机组成</a:t>
            </a:r>
          </a:p>
        </p:txBody>
      </p:sp>
      <p:sp>
        <p:nvSpPr>
          <p:cNvPr id="7" name="object 5">
            <a:extLst>
              <a:ext uri="{FF2B5EF4-FFF2-40B4-BE49-F238E27FC236}">
                <a16:creationId xmlns:a16="http://schemas.microsoft.com/office/drawing/2014/main" id="{5A1C493E-399D-4B21-8C71-B069ACBC6D9F}"/>
              </a:ext>
            </a:extLst>
          </p:cNvPr>
          <p:cNvSpPr txBox="1"/>
          <p:nvPr/>
        </p:nvSpPr>
        <p:spPr>
          <a:xfrm>
            <a:off x="114336" y="1340768"/>
            <a:ext cx="9029664" cy="2090316"/>
          </a:xfrm>
          <a:prstGeom prst="rect">
            <a:avLst/>
          </a:prstGeom>
        </p:spPr>
        <p:txBody>
          <a:bodyPr vert="horz" wrap="square" lIns="0" tIns="0" rIns="0" bIns="0" rtlCol="0">
            <a:spAutoFit/>
          </a:bodyPr>
          <a:lstStyle>
            <a:lvl1pPr marL="0" algn="l" defTabSz="914400" rtl="0" eaLnBrk="1" hangingPunct="0">
              <a:defRPr kumimoji="0" sz="1800" b="0" i="0" u="none" strike="noStrike" kern="1200" cap="none" spc="0" normalizeH="0" baseline="0" noProof="0">
                <a:solidFill>
                  <a:schemeClr val="phClr"/>
                </a:solidFill>
                <a:uLnTx/>
                <a:uFillTx/>
                <a:latin typeface="Arial" pitchFamily="34" charset="0"/>
                <a:ea typeface="Arial" pitchFamily="34" charset="0"/>
                <a:cs typeface="Arial" pitchFamily="34" charset="0"/>
                <a:sym typeface="Wingdings"/>
              </a:defRPr>
            </a:lvl1pPr>
            <a:lvl2pPr marL="0" algn="l" defTabSz="914400" rtl="0" eaLnBrk="1" hangingPunct="0">
              <a:defRPr kumimoji="0" sz="1800" b="0" i="0" u="none" strike="noStrike" kern="1200" cap="none" spc="0" normalizeH="0" baseline="0" noProof="0">
                <a:solidFill>
                  <a:schemeClr val="phClr"/>
                </a:solidFill>
                <a:uLnTx/>
                <a:uFillTx/>
                <a:latin typeface="Arial" pitchFamily="34" charset="0"/>
                <a:ea typeface="Arial" pitchFamily="34" charset="0"/>
                <a:cs typeface="Arial" pitchFamily="34" charset="0"/>
                <a:sym typeface="Wingdings"/>
              </a:defRPr>
            </a:lvl2pPr>
            <a:lvl3pPr marL="0" algn="l" defTabSz="914400" rtl="0" eaLnBrk="1" hangingPunct="0">
              <a:defRPr kumimoji="0" sz="1800" b="0" i="0" u="none" strike="noStrike" kern="1200" cap="none" spc="0" normalizeH="0" baseline="0" noProof="0">
                <a:solidFill>
                  <a:schemeClr val="phClr"/>
                </a:solidFill>
                <a:uLnTx/>
                <a:uFillTx/>
                <a:latin typeface="Arial" pitchFamily="34" charset="0"/>
                <a:ea typeface="Arial" pitchFamily="34" charset="0"/>
                <a:cs typeface="Arial" pitchFamily="34" charset="0"/>
                <a:sym typeface="Wingdings"/>
              </a:defRPr>
            </a:lvl3pPr>
            <a:lvl4pPr marL="0" algn="l" defTabSz="914400" rtl="0" eaLnBrk="1" hangingPunct="0">
              <a:defRPr kumimoji="0" sz="1800" b="0" i="0" u="none" strike="noStrike" kern="1200" cap="none" spc="0" normalizeH="0" baseline="0" noProof="0">
                <a:solidFill>
                  <a:schemeClr val="phClr"/>
                </a:solidFill>
                <a:uLnTx/>
                <a:uFillTx/>
                <a:latin typeface="Arial" pitchFamily="34" charset="0"/>
                <a:ea typeface="Arial" pitchFamily="34" charset="0"/>
                <a:cs typeface="Arial" pitchFamily="34" charset="0"/>
                <a:sym typeface="Wingdings"/>
              </a:defRPr>
            </a:lvl4pPr>
            <a:lvl5pPr marL="0" algn="l" defTabSz="914400" rtl="0" eaLnBrk="1" hangingPunct="0">
              <a:defRPr kumimoji="0" sz="1800" b="0" i="0" u="none" strike="noStrike" kern="1200" cap="none" spc="0" normalizeH="0" baseline="0" noProof="0">
                <a:solidFill>
                  <a:schemeClr val="phClr"/>
                </a:solidFill>
                <a:uLnTx/>
                <a:uFillTx/>
                <a:latin typeface="Arial" pitchFamily="34" charset="0"/>
                <a:ea typeface="Arial" pitchFamily="34" charset="0"/>
                <a:cs typeface="Arial" pitchFamily="34" charset="0"/>
                <a:sym typeface="Wingdings"/>
              </a:defRPr>
            </a:lvl5pPr>
            <a:lvl6pPr marL="0" algn="l" defTabSz="914400" rtl="0" eaLnBrk="1" hangingPunct="0">
              <a:defRPr kumimoji="0" sz="1800" b="0" i="0" u="none" strike="noStrike" kern="1200" cap="none" spc="0" normalizeH="0" baseline="0" noProof="0">
                <a:solidFill>
                  <a:schemeClr val="phClr"/>
                </a:solidFill>
                <a:uLnTx/>
                <a:uFillTx/>
                <a:latin typeface="Arial" pitchFamily="34" charset="0"/>
                <a:ea typeface="Arial" pitchFamily="34" charset="0"/>
                <a:cs typeface="Arial" pitchFamily="34" charset="0"/>
                <a:sym typeface="Wingdings"/>
              </a:defRPr>
            </a:lvl6pPr>
            <a:lvl7pPr marL="0" algn="l" defTabSz="914400" rtl="0" eaLnBrk="1" hangingPunct="0">
              <a:defRPr kumimoji="0" sz="1800" b="0" i="0" u="none" strike="noStrike" kern="1200" cap="none" spc="0" normalizeH="0" baseline="0" noProof="0">
                <a:solidFill>
                  <a:schemeClr val="phClr"/>
                </a:solidFill>
                <a:uLnTx/>
                <a:uFillTx/>
                <a:latin typeface="Arial" pitchFamily="34" charset="0"/>
                <a:ea typeface="Arial" pitchFamily="34" charset="0"/>
                <a:cs typeface="Arial" pitchFamily="34" charset="0"/>
                <a:sym typeface="Wingdings"/>
              </a:defRPr>
            </a:lvl7pPr>
            <a:lvl8pPr marL="0" algn="l" defTabSz="914400" rtl="0" eaLnBrk="1" hangingPunct="0">
              <a:defRPr kumimoji="0" sz="1800" b="0" i="0" u="none" strike="noStrike" kern="1200" cap="none" spc="0" normalizeH="0" baseline="0" noProof="0">
                <a:solidFill>
                  <a:schemeClr val="phClr"/>
                </a:solidFill>
                <a:uLnTx/>
                <a:uFillTx/>
                <a:latin typeface="Arial" pitchFamily="34" charset="0"/>
                <a:ea typeface="Arial" pitchFamily="34" charset="0"/>
                <a:cs typeface="Arial" pitchFamily="34" charset="0"/>
                <a:sym typeface="Wingdings"/>
              </a:defRPr>
            </a:lvl8pPr>
            <a:lvl9pPr>
              <a:defRPr kumimoji="0" sz="1800" b="0" i="0" u="none" strike="noStrike" kern="1200" cap="none" spc="0" normalizeH="0" baseline="0" noProof="0">
                <a:solidFill>
                  <a:schemeClr val="phClr"/>
                </a:solidFill>
                <a:uLnTx/>
                <a:uFillTx/>
                <a:latin typeface="Arial" pitchFamily="34" charset="0"/>
                <a:ea typeface="Arial" pitchFamily="34" charset="0"/>
                <a:cs typeface="Arial" pitchFamily="34" charset="0"/>
                <a:sym typeface="Wingdings"/>
              </a:defRPr>
            </a:lvl9pPr>
          </a:lstStyle>
          <a:p>
            <a:pPr marL="0" marR="0">
              <a:lnSpc>
                <a:spcPts val="2657"/>
              </a:lnSpc>
              <a:spcBef>
                <a:spcPct val="0"/>
              </a:spcBef>
              <a:spcAft>
                <a:spcPct val="0"/>
              </a:spcAft>
            </a:pPr>
            <a:r>
              <a:rPr sz="2400" dirty="0">
                <a:solidFill>
                  <a:srgbClr val="0000FF"/>
                </a:solidFill>
                <a:latin typeface="EMSRUB+SimSun"/>
              </a:rPr>
              <a:t>（1）</a:t>
            </a:r>
            <a:r>
              <a:rPr lang="zh-CN" altLang="en-US" sz="2400" dirty="0">
                <a:solidFill>
                  <a:srgbClr val="0000FF"/>
                </a:solidFill>
                <a:latin typeface="EMSRUB+SimSun"/>
              </a:rPr>
              <a:t>运算器</a:t>
            </a:r>
            <a:r>
              <a:rPr lang="en-US" altLang="zh-CN" sz="2400" dirty="0" err="1">
                <a:solidFill>
                  <a:srgbClr val="0000FF"/>
                </a:solidFill>
                <a:latin typeface="EMSRUB+SimSun"/>
              </a:rPr>
              <a:t>ALU</a:t>
            </a:r>
            <a:r>
              <a:rPr sz="2400" dirty="0" err="1">
                <a:solidFill>
                  <a:srgbClr val="0000FF"/>
                </a:solidFill>
                <a:latin typeface="EMSRUB+SimSun"/>
              </a:rPr>
              <a:t>（如加法器</a:t>
            </a:r>
            <a:r>
              <a:rPr sz="2400" dirty="0">
                <a:solidFill>
                  <a:srgbClr val="0000FF"/>
                </a:solidFill>
                <a:latin typeface="EMSRUB+SimSun"/>
              </a:rPr>
              <a:t>、</a:t>
            </a:r>
            <a:r>
              <a:rPr lang="zh-CN" altLang="en-US" sz="2400" dirty="0">
                <a:solidFill>
                  <a:srgbClr val="0000FF"/>
                </a:solidFill>
                <a:latin typeface="EMSRUB+SimSun"/>
              </a:rPr>
              <a:t>布尔逻辑、</a:t>
            </a:r>
            <a:r>
              <a:rPr sz="2400" dirty="0" err="1">
                <a:solidFill>
                  <a:srgbClr val="0000FF"/>
                </a:solidFill>
                <a:latin typeface="EMSRUB+SimSun"/>
              </a:rPr>
              <a:t>移位器</a:t>
            </a:r>
            <a:r>
              <a:rPr lang="zh-CN" altLang="en-US" sz="2400" dirty="0">
                <a:solidFill>
                  <a:srgbClr val="0000FF"/>
                </a:solidFill>
                <a:latin typeface="EMSRUB+SimSun"/>
              </a:rPr>
              <a:t>等</a:t>
            </a:r>
            <a:r>
              <a:rPr sz="2400" dirty="0">
                <a:solidFill>
                  <a:srgbClr val="0000FF"/>
                </a:solidFill>
                <a:latin typeface="EMSRUB+SimSun"/>
              </a:rPr>
              <a:t>）</a:t>
            </a:r>
          </a:p>
          <a:p>
            <a:pPr marL="0" marR="0">
              <a:lnSpc>
                <a:spcPts val="2657"/>
              </a:lnSpc>
              <a:spcBef>
                <a:spcPts val="742"/>
              </a:spcBef>
              <a:spcAft>
                <a:spcPct val="0"/>
              </a:spcAft>
            </a:pPr>
            <a:r>
              <a:rPr sz="2400" dirty="0">
                <a:solidFill>
                  <a:srgbClr val="000000"/>
                </a:solidFill>
                <a:latin typeface="EMSRUB+SimSun"/>
              </a:rPr>
              <a:t>（2）存储器</a:t>
            </a:r>
            <a:endParaRPr lang="en-US" altLang="zh-CN" sz="2400" dirty="0">
              <a:solidFill>
                <a:srgbClr val="000000"/>
              </a:solidFill>
              <a:latin typeface="EMSRUB+SimSun"/>
            </a:endParaRPr>
          </a:p>
          <a:p>
            <a:pPr marL="0" marR="0">
              <a:lnSpc>
                <a:spcPts val="2657"/>
              </a:lnSpc>
              <a:spcBef>
                <a:spcPts val="742"/>
              </a:spcBef>
              <a:spcAft>
                <a:spcPct val="0"/>
              </a:spcAft>
            </a:pPr>
            <a:r>
              <a:rPr sz="2400" dirty="0">
                <a:solidFill>
                  <a:srgbClr val="000000"/>
                </a:solidFill>
                <a:latin typeface="EMSRUB+SimSun"/>
              </a:rPr>
              <a:t>（</a:t>
            </a:r>
            <a:r>
              <a:rPr sz="2400" dirty="0" err="1">
                <a:solidFill>
                  <a:srgbClr val="000000"/>
                </a:solidFill>
                <a:latin typeface="EMSRUB+SimSun"/>
              </a:rPr>
              <a:t>3）控制</a:t>
            </a:r>
            <a:r>
              <a:rPr lang="zh-CN" altLang="en-US" sz="2400" dirty="0">
                <a:solidFill>
                  <a:srgbClr val="000000"/>
                </a:solidFill>
                <a:latin typeface="EMSRUB+SimSun"/>
              </a:rPr>
              <a:t>器（有限状态机，时序电路）</a:t>
            </a:r>
            <a:endParaRPr lang="en-US" altLang="zh-CN" sz="2400" dirty="0">
              <a:solidFill>
                <a:srgbClr val="000000"/>
              </a:solidFill>
              <a:latin typeface="EMSRUB+SimSun"/>
            </a:endParaRPr>
          </a:p>
          <a:p>
            <a:pPr marL="0" marR="0">
              <a:lnSpc>
                <a:spcPts val="2657"/>
              </a:lnSpc>
              <a:spcBef>
                <a:spcPts val="742"/>
              </a:spcBef>
              <a:spcAft>
                <a:spcPct val="0"/>
              </a:spcAft>
            </a:pPr>
            <a:r>
              <a:rPr sz="2400" dirty="0">
                <a:solidFill>
                  <a:srgbClr val="000000"/>
                </a:solidFill>
                <a:latin typeface="EMSRUB+SimSun"/>
              </a:rPr>
              <a:t>（4）</a:t>
            </a:r>
            <a:r>
              <a:rPr lang="zh-CN" altLang="en-US" sz="2400" dirty="0">
                <a:solidFill>
                  <a:srgbClr val="000000"/>
                </a:solidFill>
                <a:latin typeface="EMSRUB+SimSun"/>
              </a:rPr>
              <a:t>输入输出</a:t>
            </a:r>
            <a:r>
              <a:rPr sz="2400" dirty="0">
                <a:solidFill>
                  <a:srgbClr val="000000"/>
                </a:solidFill>
                <a:latin typeface="EMSRUB+SimSun"/>
              </a:rPr>
              <a:t>I/O</a:t>
            </a:r>
            <a:r>
              <a:rPr lang="zh-CN" altLang="en-US" sz="2400" dirty="0">
                <a:solidFill>
                  <a:srgbClr val="000000"/>
                </a:solidFill>
                <a:latin typeface="EMSRUB+SimSun"/>
              </a:rPr>
              <a:t>接口</a:t>
            </a:r>
            <a:endParaRPr lang="en-US" altLang="zh-CN" sz="2400" dirty="0">
              <a:solidFill>
                <a:srgbClr val="000000"/>
              </a:solidFill>
              <a:latin typeface="EMSRUB+SimSun"/>
            </a:endParaRPr>
          </a:p>
          <a:p>
            <a:pPr marL="0" marR="0">
              <a:lnSpc>
                <a:spcPts val="2657"/>
              </a:lnSpc>
              <a:spcBef>
                <a:spcPts val="742"/>
              </a:spcBef>
              <a:spcAft>
                <a:spcPct val="0"/>
              </a:spcAft>
            </a:pPr>
            <a:r>
              <a:rPr lang="zh-CN" altLang="en-US" sz="2400" dirty="0">
                <a:solidFill>
                  <a:srgbClr val="000000"/>
                </a:solidFill>
                <a:latin typeface="EMSRUB+SimSun"/>
              </a:rPr>
              <a:t>（</a:t>
            </a:r>
            <a:r>
              <a:rPr sz="2400" dirty="0">
                <a:solidFill>
                  <a:srgbClr val="000000"/>
                </a:solidFill>
                <a:latin typeface="EMSRUB+SimSun"/>
              </a:rPr>
              <a:t>5）互连</a:t>
            </a:r>
          </a:p>
        </p:txBody>
      </p:sp>
      <p:pic>
        <p:nvPicPr>
          <p:cNvPr id="8" name="Picture 2">
            <a:extLst>
              <a:ext uri="{FF2B5EF4-FFF2-40B4-BE49-F238E27FC236}">
                <a16:creationId xmlns:a16="http://schemas.microsoft.com/office/drawing/2014/main" id="{E91EF453-939B-4AC0-BF3A-E5DEEE3F4F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49" t="11571" r="13943" b="14687"/>
          <a:stretch/>
        </p:blipFill>
        <p:spPr bwMode="auto">
          <a:xfrm>
            <a:off x="3563888" y="3347112"/>
            <a:ext cx="5443677" cy="3153753"/>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p:cNvSpPr/>
          <p:nvPr/>
        </p:nvSpPr>
        <p:spPr bwMode="auto">
          <a:xfrm>
            <a:off x="5508104" y="3347112"/>
            <a:ext cx="1584176" cy="729960"/>
          </a:xfrm>
          <a:prstGeom prst="ellipse">
            <a:avLst/>
          </a:prstGeom>
          <a:noFill/>
          <a:ln w="38100" cap="flat" cmpd="sng" algn="ctr">
            <a:solidFill>
              <a:srgbClr val="FF0000"/>
            </a:solidFill>
            <a:prstDash val="dash"/>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8105606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286DBE-DD91-463B-BAAA-A99CEB9E5A09}"/>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存储器层次结构</a:t>
            </a:r>
          </a:p>
        </p:txBody>
      </p:sp>
      <p:grpSp>
        <p:nvGrpSpPr>
          <p:cNvPr id="12" name="组合 11">
            <a:extLst>
              <a:ext uri="{FF2B5EF4-FFF2-40B4-BE49-F238E27FC236}">
                <a16:creationId xmlns:a16="http://schemas.microsoft.com/office/drawing/2014/main" id="{20592094-ADBE-41C8-BE76-E851E01AC7EF}"/>
              </a:ext>
            </a:extLst>
          </p:cNvPr>
          <p:cNvGrpSpPr/>
          <p:nvPr/>
        </p:nvGrpSpPr>
        <p:grpSpPr>
          <a:xfrm>
            <a:off x="54205" y="1062633"/>
            <a:ext cx="8981613" cy="3672408"/>
            <a:chOff x="0" y="1052736"/>
            <a:chExt cx="8981613" cy="3672408"/>
          </a:xfrm>
        </p:grpSpPr>
        <p:pic>
          <p:nvPicPr>
            <p:cNvPr id="16" name="Picture 1">
              <a:extLst>
                <a:ext uri="{FF2B5EF4-FFF2-40B4-BE49-F238E27FC236}">
                  <a16:creationId xmlns:a16="http://schemas.microsoft.com/office/drawing/2014/main" id="{CC818202-2E52-48BA-8821-F385A53942FB}"/>
                </a:ext>
              </a:extLst>
            </p:cNvPr>
            <p:cNvPicPr>
              <a:picLocks noChangeAspect="1"/>
            </p:cNvPicPr>
            <p:nvPr/>
          </p:nvPicPr>
          <p:blipFill rotWithShape="1">
            <a:blip r:embed="rId3"/>
            <a:srcRect t="31838" b="33427"/>
            <a:stretch/>
          </p:blipFill>
          <p:spPr>
            <a:xfrm>
              <a:off x="0" y="1052736"/>
              <a:ext cx="8981613" cy="3384376"/>
            </a:xfrm>
            <a:prstGeom prst="rect">
              <a:avLst/>
            </a:prstGeom>
          </p:spPr>
        </p:pic>
        <p:sp>
          <p:nvSpPr>
            <p:cNvPr id="4" name="矩形: 圆角 3">
              <a:extLst>
                <a:ext uri="{FF2B5EF4-FFF2-40B4-BE49-F238E27FC236}">
                  <a16:creationId xmlns:a16="http://schemas.microsoft.com/office/drawing/2014/main" id="{F0C2C371-07C1-46D4-A351-FDDC65330130}"/>
                </a:ext>
              </a:extLst>
            </p:cNvPr>
            <p:cNvSpPr/>
            <p:nvPr/>
          </p:nvSpPr>
          <p:spPr bwMode="auto">
            <a:xfrm>
              <a:off x="0" y="4149080"/>
              <a:ext cx="899591" cy="576064"/>
            </a:xfrm>
            <a:prstGeom prst="roundRect">
              <a:avLst/>
            </a:prstGeom>
            <a:solidFill>
              <a:schemeClr val="bg1"/>
            </a:solidFill>
            <a:ln w="3175" cap="flat" cmpd="sng" algn="ctr">
              <a:no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grpSp>
      <p:sp>
        <p:nvSpPr>
          <p:cNvPr id="17" name="矩形: 圆角 16">
            <a:extLst>
              <a:ext uri="{FF2B5EF4-FFF2-40B4-BE49-F238E27FC236}">
                <a16:creationId xmlns:a16="http://schemas.microsoft.com/office/drawing/2014/main" id="{4B8BA100-2AAB-471A-BB86-2B111E1CE273}"/>
              </a:ext>
            </a:extLst>
          </p:cNvPr>
          <p:cNvSpPr/>
          <p:nvPr/>
        </p:nvSpPr>
        <p:spPr bwMode="auto">
          <a:xfrm>
            <a:off x="67693" y="3137920"/>
            <a:ext cx="8954635" cy="1404000"/>
          </a:xfrm>
          <a:prstGeom prst="roundRect">
            <a:avLst/>
          </a:prstGeom>
          <a:noFill/>
          <a:ln w="22225" cap="flat" cmpd="sng" algn="ctr">
            <a:solidFill>
              <a:srgbClr val="FF0000"/>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t"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pic>
        <p:nvPicPr>
          <p:cNvPr id="18" name="图片 17">
            <a:extLst>
              <a:ext uri="{FF2B5EF4-FFF2-40B4-BE49-F238E27FC236}">
                <a16:creationId xmlns:a16="http://schemas.microsoft.com/office/drawing/2014/main" id="{575D03F3-828F-4667-8A82-BA4922C46972}"/>
              </a:ext>
            </a:extLst>
          </p:cNvPr>
          <p:cNvPicPr>
            <a:picLocks noChangeAspect="1"/>
          </p:cNvPicPr>
          <p:nvPr/>
        </p:nvPicPr>
        <p:blipFill>
          <a:blip r:embed="rId4"/>
          <a:stretch>
            <a:fillRect/>
          </a:stretch>
        </p:blipFill>
        <p:spPr>
          <a:xfrm>
            <a:off x="2510861" y="4636830"/>
            <a:ext cx="4838826" cy="2078214"/>
          </a:xfrm>
          <a:prstGeom prst="rect">
            <a:avLst/>
          </a:prstGeom>
        </p:spPr>
      </p:pic>
      <p:sp>
        <p:nvSpPr>
          <p:cNvPr id="19" name="矩形: 圆角 18">
            <a:extLst>
              <a:ext uri="{FF2B5EF4-FFF2-40B4-BE49-F238E27FC236}">
                <a16:creationId xmlns:a16="http://schemas.microsoft.com/office/drawing/2014/main" id="{CCD04B3D-39F8-4A86-97E3-F61DAFA334B3}"/>
              </a:ext>
            </a:extLst>
          </p:cNvPr>
          <p:cNvSpPr/>
          <p:nvPr/>
        </p:nvSpPr>
        <p:spPr bwMode="auto">
          <a:xfrm>
            <a:off x="2510861" y="6037279"/>
            <a:ext cx="4365396" cy="556271"/>
          </a:xfrm>
          <a:prstGeom prst="roundRect">
            <a:avLst/>
          </a:prstGeom>
          <a:noFill/>
          <a:ln w="38100" cap="flat" cmpd="sng" algn="ctr">
            <a:solidFill>
              <a:srgbClr val="0000FF"/>
            </a:solid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20" name="文本框 19">
            <a:extLst>
              <a:ext uri="{FF2B5EF4-FFF2-40B4-BE49-F238E27FC236}">
                <a16:creationId xmlns:a16="http://schemas.microsoft.com/office/drawing/2014/main" id="{1980479B-E877-4F1D-B43D-2EAA3E16E567}"/>
              </a:ext>
            </a:extLst>
          </p:cNvPr>
          <p:cNvSpPr txBox="1"/>
          <p:nvPr/>
        </p:nvSpPr>
        <p:spPr>
          <a:xfrm>
            <a:off x="6695728" y="5176529"/>
            <a:ext cx="2448272" cy="830997"/>
          </a:xfrm>
          <a:prstGeom prst="rect">
            <a:avLst/>
          </a:prstGeom>
          <a:noFill/>
        </p:spPr>
        <p:txBody>
          <a:bodyPr wrap="square" rtlCol="0">
            <a:spAutoFit/>
          </a:bodyPr>
          <a:lstStyle/>
          <a:p>
            <a:r>
              <a:rPr lang="zh-CN" altLang="en-US" sz="2400" dirty="0">
                <a:solidFill>
                  <a:srgbClr val="FF0000"/>
                </a:solidFill>
              </a:rPr>
              <a:t>数据搬运功耗远远大于计算功耗</a:t>
            </a:r>
          </a:p>
        </p:txBody>
      </p:sp>
      <p:cxnSp>
        <p:nvCxnSpPr>
          <p:cNvPr id="22" name="直接箭头连接符 21">
            <a:extLst>
              <a:ext uri="{FF2B5EF4-FFF2-40B4-BE49-F238E27FC236}">
                <a16:creationId xmlns:a16="http://schemas.microsoft.com/office/drawing/2014/main" id="{BF2D5DDF-298D-436B-A330-D742621BE2E5}"/>
              </a:ext>
            </a:extLst>
          </p:cNvPr>
          <p:cNvCxnSpPr>
            <a:cxnSpLocks/>
          </p:cNvCxnSpPr>
          <p:nvPr/>
        </p:nvCxnSpPr>
        <p:spPr bwMode="auto">
          <a:xfrm flipH="1">
            <a:off x="899592" y="4158977"/>
            <a:ext cx="7776864" cy="0"/>
          </a:xfrm>
          <a:prstGeom prst="straightConnector1">
            <a:avLst/>
          </a:prstGeom>
          <a:noFill/>
          <a:ln w="28575" cap="flat" cmpd="sng" algn="ctr">
            <a:solidFill>
              <a:srgbClr val="0000FF"/>
            </a:solidFill>
            <a:prstDash val="solid"/>
            <a:round/>
            <a:headEnd type="none" w="med" len="med"/>
            <a:tailEnd type="stealth" w="lg" len="lg"/>
          </a:ln>
          <a:effectLst/>
        </p:spPr>
      </p:cxnSp>
      <p:grpSp>
        <p:nvGrpSpPr>
          <p:cNvPr id="11" name="组合 10">
            <a:extLst>
              <a:ext uri="{FF2B5EF4-FFF2-40B4-BE49-F238E27FC236}">
                <a16:creationId xmlns:a16="http://schemas.microsoft.com/office/drawing/2014/main" id="{82E7D5F4-6CB7-4F0D-A44D-1EE10D1A1BAB}"/>
              </a:ext>
            </a:extLst>
          </p:cNvPr>
          <p:cNvGrpSpPr/>
          <p:nvPr/>
        </p:nvGrpSpPr>
        <p:grpSpPr>
          <a:xfrm>
            <a:off x="54205" y="4967045"/>
            <a:ext cx="2144711" cy="1426018"/>
            <a:chOff x="5177930" y="1767503"/>
            <a:chExt cx="4168432" cy="2597601"/>
          </a:xfrm>
        </p:grpSpPr>
        <p:grpSp>
          <p:nvGrpSpPr>
            <p:cNvPr id="13" name="Group 4">
              <a:extLst>
                <a:ext uri="{FF2B5EF4-FFF2-40B4-BE49-F238E27FC236}">
                  <a16:creationId xmlns:a16="http://schemas.microsoft.com/office/drawing/2014/main" id="{7805104C-724E-40BB-ABA0-A873C6AEBD67}"/>
                </a:ext>
              </a:extLst>
            </p:cNvPr>
            <p:cNvGrpSpPr/>
            <p:nvPr/>
          </p:nvGrpSpPr>
          <p:grpSpPr>
            <a:xfrm>
              <a:off x="5177930" y="1767503"/>
              <a:ext cx="3267857" cy="2597601"/>
              <a:chOff x="4407240" y="3060290"/>
              <a:chExt cx="4002821" cy="3253450"/>
            </a:xfrm>
          </p:grpSpPr>
          <p:pic>
            <p:nvPicPr>
              <p:cNvPr id="26" name="图片 47">
                <a:extLst>
                  <a:ext uri="{FF2B5EF4-FFF2-40B4-BE49-F238E27FC236}">
                    <a16:creationId xmlns:a16="http://schemas.microsoft.com/office/drawing/2014/main" id="{76481E82-2C46-4194-8DB2-156E4F01FECF}"/>
                  </a:ext>
                </a:extLst>
              </p:cNvPr>
              <p:cNvPicPr>
                <a:picLocks noChangeAspect="1"/>
              </p:cNvPicPr>
              <p:nvPr/>
            </p:nvPicPr>
            <p:blipFill rotWithShape="1">
              <a:blip r:embed="rId5"/>
              <a:srcRect l="24815" t="9814" r="23704" b="6481"/>
              <a:stretch/>
            </p:blipFill>
            <p:spPr>
              <a:xfrm>
                <a:off x="6806760" y="3060290"/>
                <a:ext cx="1603301" cy="3253450"/>
              </a:xfrm>
              <a:prstGeom prst="rect">
                <a:avLst/>
              </a:prstGeom>
            </p:spPr>
          </p:pic>
          <p:sp>
            <p:nvSpPr>
              <p:cNvPr id="27" name="矩形 10">
                <a:extLst>
                  <a:ext uri="{FF2B5EF4-FFF2-40B4-BE49-F238E27FC236}">
                    <a16:creationId xmlns:a16="http://schemas.microsoft.com/office/drawing/2014/main" id="{533A332A-F1F0-4C95-940E-2944CFE79A78}"/>
                  </a:ext>
                </a:extLst>
              </p:cNvPr>
              <p:cNvSpPr/>
              <p:nvPr/>
            </p:nvSpPr>
            <p:spPr>
              <a:xfrm>
                <a:off x="4407241" y="5265921"/>
                <a:ext cx="1903885" cy="564861"/>
              </a:xfrm>
              <a:prstGeom prst="rect">
                <a:avLst/>
              </a:prstGeom>
              <a:solidFill>
                <a:schemeClr val="bg1"/>
              </a:solidFill>
              <a:ln w="31750" cap="flat" cmpd="sng" algn="ctr">
                <a:noFill/>
                <a:prstDash val="solid"/>
              </a:ln>
              <a:effectLst>
                <a:outerShdw blurRad="40000" dist="20000" dir="5400000" rotWithShape="0">
                  <a:srgbClr val="000000">
                    <a:alpha val="38000"/>
                  </a:srgbClr>
                </a:outerShdw>
              </a:effectLst>
            </p:spPr>
            <p:txBody>
              <a:bodyPr anchor="ctr"/>
              <a:lstStyle/>
              <a:p>
                <a:pPr lvl="0" algn="ctr">
                  <a:lnSpc>
                    <a:spcPct val="150000"/>
                  </a:lnSpc>
                  <a:defRPr/>
                </a:pPr>
                <a:r>
                  <a:rPr lang="zh-CN" altLang="en-US" sz="1050" b="0" kern="0" dirty="0">
                    <a:latin typeface="Franklin Gothic Book"/>
                    <a:ea typeface="微软雅黑"/>
                  </a:rPr>
                  <a:t>总线带宽</a:t>
                </a:r>
              </a:p>
            </p:txBody>
          </p:sp>
          <p:sp>
            <p:nvSpPr>
              <p:cNvPr id="28" name="矩形 10">
                <a:extLst>
                  <a:ext uri="{FF2B5EF4-FFF2-40B4-BE49-F238E27FC236}">
                    <a16:creationId xmlns:a16="http://schemas.microsoft.com/office/drawing/2014/main" id="{3781E5D6-A151-411F-8506-E75E6030F67F}"/>
                  </a:ext>
                </a:extLst>
              </p:cNvPr>
              <p:cNvSpPr/>
              <p:nvPr/>
            </p:nvSpPr>
            <p:spPr>
              <a:xfrm>
                <a:off x="4407241" y="4293037"/>
                <a:ext cx="1903885" cy="623202"/>
              </a:xfrm>
              <a:prstGeom prst="rect">
                <a:avLst/>
              </a:prstGeom>
              <a:solidFill>
                <a:schemeClr val="bg1"/>
              </a:solidFill>
              <a:ln w="31750" cap="flat" cmpd="sng" algn="ctr">
                <a:noFill/>
                <a:prstDash val="solid"/>
              </a:ln>
              <a:effectLst>
                <a:outerShdw blurRad="40000" dist="20000" dir="5400000" rotWithShape="0">
                  <a:srgbClr val="000000">
                    <a:alpha val="38000"/>
                  </a:srgbClr>
                </a:outerShdw>
              </a:effectLst>
            </p:spPr>
            <p:txBody>
              <a:bodyPr anchor="ctr"/>
              <a:lstStyle/>
              <a:p>
                <a:pPr lvl="0" algn="ctr">
                  <a:lnSpc>
                    <a:spcPct val="150000"/>
                  </a:lnSpc>
                  <a:defRPr/>
                </a:pPr>
                <a:r>
                  <a:rPr lang="zh-CN" altLang="en-US" sz="1050" b="0" kern="0" dirty="0">
                    <a:latin typeface="Franklin Gothic Book"/>
                    <a:ea typeface="微软雅黑"/>
                  </a:rPr>
                  <a:t>片上存储</a:t>
                </a:r>
              </a:p>
            </p:txBody>
          </p:sp>
          <p:sp>
            <p:nvSpPr>
              <p:cNvPr id="29" name="矩形 10">
                <a:extLst>
                  <a:ext uri="{FF2B5EF4-FFF2-40B4-BE49-F238E27FC236}">
                    <a16:creationId xmlns:a16="http://schemas.microsoft.com/office/drawing/2014/main" id="{EAA4345F-8098-4435-8825-1E303291DC94}"/>
                  </a:ext>
                </a:extLst>
              </p:cNvPr>
              <p:cNvSpPr/>
              <p:nvPr/>
            </p:nvSpPr>
            <p:spPr>
              <a:xfrm>
                <a:off x="4407240" y="3198526"/>
                <a:ext cx="1903883" cy="781867"/>
              </a:xfrm>
              <a:prstGeom prst="rect">
                <a:avLst/>
              </a:prstGeom>
              <a:solidFill>
                <a:schemeClr val="bg1"/>
              </a:solidFill>
              <a:ln w="31750" cap="flat" cmpd="sng" algn="ctr">
                <a:noFill/>
                <a:prstDash val="solid"/>
              </a:ln>
              <a:effectLst>
                <a:outerShdw blurRad="40000" dist="20000" dir="5400000" rotWithShape="0">
                  <a:srgbClr val="000000">
                    <a:alpha val="38000"/>
                  </a:srgbClr>
                </a:outerShdw>
              </a:effectLst>
            </p:spPr>
            <p:txBody>
              <a:bodyPr anchor="ctr"/>
              <a:lstStyle/>
              <a:p>
                <a:pPr lvl="0" algn="ctr">
                  <a:lnSpc>
                    <a:spcPct val="150000"/>
                  </a:lnSpc>
                  <a:defRPr/>
                </a:pPr>
                <a:r>
                  <a:rPr lang="zh-CN" altLang="en-US" sz="1050" b="0" kern="0" dirty="0">
                    <a:latin typeface="Franklin Gothic Book"/>
                    <a:ea typeface="微软雅黑"/>
                  </a:rPr>
                  <a:t>运算能力</a:t>
                </a:r>
              </a:p>
            </p:txBody>
          </p:sp>
        </p:grpSp>
        <p:cxnSp>
          <p:nvCxnSpPr>
            <p:cNvPr id="14" name="Straight Connector 6">
              <a:extLst>
                <a:ext uri="{FF2B5EF4-FFF2-40B4-BE49-F238E27FC236}">
                  <a16:creationId xmlns:a16="http://schemas.microsoft.com/office/drawing/2014/main" id="{102F2B58-7E3E-4C77-A3AB-18155A41F066}"/>
                </a:ext>
              </a:extLst>
            </p:cNvPr>
            <p:cNvCxnSpPr>
              <a:cxnSpLocks/>
              <a:stCxn id="28" idx="3"/>
            </p:cNvCxnSpPr>
            <p:nvPr/>
          </p:nvCxnSpPr>
          <p:spPr>
            <a:xfrm flipV="1">
              <a:off x="6732241" y="2625064"/>
              <a:ext cx="1041976" cy="375469"/>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15">
              <a:extLst>
                <a:ext uri="{FF2B5EF4-FFF2-40B4-BE49-F238E27FC236}">
                  <a16:creationId xmlns:a16="http://schemas.microsoft.com/office/drawing/2014/main" id="{F6BCFD12-F6A3-407E-8CE7-B5C923ECAB32}"/>
                </a:ext>
              </a:extLst>
            </p:cNvPr>
            <p:cNvCxnSpPr>
              <a:cxnSpLocks/>
              <a:stCxn id="27" idx="3"/>
            </p:cNvCxnSpPr>
            <p:nvPr/>
          </p:nvCxnSpPr>
          <p:spPr>
            <a:xfrm flipV="1">
              <a:off x="6732241" y="3015320"/>
              <a:ext cx="1041976" cy="73868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118">
              <a:extLst>
                <a:ext uri="{FF2B5EF4-FFF2-40B4-BE49-F238E27FC236}">
                  <a16:creationId xmlns:a16="http://schemas.microsoft.com/office/drawing/2014/main" id="{895CA658-022D-476D-B58F-9179E4BA1DC4}"/>
                </a:ext>
              </a:extLst>
            </p:cNvPr>
            <p:cNvCxnSpPr>
              <a:cxnSpLocks/>
              <a:stCxn id="29" idx="3"/>
            </p:cNvCxnSpPr>
            <p:nvPr/>
          </p:nvCxnSpPr>
          <p:spPr>
            <a:xfrm>
              <a:off x="6732239" y="2190000"/>
              <a:ext cx="959904" cy="15587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D3186B5-D410-4563-A5D3-60CD5FE9E27B}"/>
                </a:ext>
              </a:extLst>
            </p:cNvPr>
            <p:cNvSpPr txBox="1"/>
            <p:nvPr/>
          </p:nvSpPr>
          <p:spPr>
            <a:xfrm>
              <a:off x="8240790" y="2054202"/>
              <a:ext cx="1105572" cy="608284"/>
            </a:xfrm>
            <a:prstGeom prst="rect">
              <a:avLst/>
            </a:prstGeom>
            <a:noFill/>
          </p:spPr>
          <p:txBody>
            <a:bodyPr wrap="none" rtlCol="0">
              <a:spAutoFit/>
            </a:bodyPr>
            <a:lstStyle/>
            <a:p>
              <a:r>
                <a:rPr lang="zh-CN" altLang="en-US" sz="1050" b="0" dirty="0"/>
                <a:t>处理器</a:t>
              </a:r>
            </a:p>
          </p:txBody>
        </p:sp>
        <p:sp>
          <p:nvSpPr>
            <p:cNvPr id="24" name="文本框 23">
              <a:extLst>
                <a:ext uri="{FF2B5EF4-FFF2-40B4-BE49-F238E27FC236}">
                  <a16:creationId xmlns:a16="http://schemas.microsoft.com/office/drawing/2014/main" id="{417771F3-AA07-4DFB-9ACC-CDE56844D372}"/>
                </a:ext>
              </a:extLst>
            </p:cNvPr>
            <p:cNvSpPr txBox="1"/>
            <p:nvPr/>
          </p:nvSpPr>
          <p:spPr>
            <a:xfrm>
              <a:off x="8235977" y="3521800"/>
              <a:ext cx="1105571" cy="608284"/>
            </a:xfrm>
            <a:prstGeom prst="rect">
              <a:avLst/>
            </a:prstGeom>
            <a:noFill/>
          </p:spPr>
          <p:txBody>
            <a:bodyPr wrap="none" rtlCol="0">
              <a:spAutoFit/>
            </a:bodyPr>
            <a:lstStyle/>
            <a:p>
              <a:r>
                <a:rPr lang="zh-CN" altLang="en-US" sz="1050" b="0" dirty="0"/>
                <a:t>存储器</a:t>
              </a:r>
            </a:p>
          </p:txBody>
        </p:sp>
        <p:sp>
          <p:nvSpPr>
            <p:cNvPr id="25" name="文本框 24">
              <a:extLst>
                <a:ext uri="{FF2B5EF4-FFF2-40B4-BE49-F238E27FC236}">
                  <a16:creationId xmlns:a16="http://schemas.microsoft.com/office/drawing/2014/main" id="{90E8ACB3-22F9-4383-8C97-9D89FF1E1621}"/>
                </a:ext>
              </a:extLst>
            </p:cNvPr>
            <p:cNvSpPr txBox="1"/>
            <p:nvPr/>
          </p:nvSpPr>
          <p:spPr>
            <a:xfrm>
              <a:off x="7876028" y="2754662"/>
              <a:ext cx="849003" cy="608284"/>
            </a:xfrm>
            <a:prstGeom prst="rect">
              <a:avLst/>
            </a:prstGeom>
            <a:noFill/>
          </p:spPr>
          <p:txBody>
            <a:bodyPr wrap="none" rtlCol="0">
              <a:spAutoFit/>
            </a:bodyPr>
            <a:lstStyle/>
            <a:p>
              <a:r>
                <a:rPr lang="zh-CN" altLang="en-US" sz="1050" b="0" dirty="0"/>
                <a:t>总线</a:t>
              </a:r>
            </a:p>
          </p:txBody>
        </p:sp>
      </p:grpSp>
    </p:spTree>
    <p:extLst>
      <p:ext uri="{BB962C8B-B14F-4D97-AF65-F5344CB8AC3E}">
        <p14:creationId xmlns:p14="http://schemas.microsoft.com/office/powerpoint/2010/main" val="2102800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286DBE-DD91-463B-BAAA-A99CEB9E5A09}"/>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存储器层次结构</a:t>
            </a:r>
          </a:p>
        </p:txBody>
      </p:sp>
      <p:pic>
        <p:nvPicPr>
          <p:cNvPr id="5" name="图片 29">
            <a:extLst>
              <a:ext uri="{FF2B5EF4-FFF2-40B4-BE49-F238E27FC236}">
                <a16:creationId xmlns:a16="http://schemas.microsoft.com/office/drawing/2014/main" id="{3296EFE2-A0D7-4271-96A6-007B1FFFDA12}"/>
              </a:ext>
            </a:extLst>
          </p:cNvPr>
          <p:cNvPicPr>
            <a:picLocks noChangeAspect="1"/>
          </p:cNvPicPr>
          <p:nvPr/>
        </p:nvPicPr>
        <p:blipFill rotWithShape="1">
          <a:blip r:embed="rId3">
            <a:extLst>
              <a:ext uri="{28A0092B-C50C-407E-A947-70E740481C1C}">
                <a14:useLocalDpi xmlns:a14="http://schemas.microsoft.com/office/drawing/2010/main" val="0"/>
              </a:ext>
            </a:extLst>
          </a:blip>
          <a:srcRect l="16535"/>
          <a:stretch/>
        </p:blipFill>
        <p:spPr bwMode="auto">
          <a:xfrm>
            <a:off x="1960463" y="908720"/>
            <a:ext cx="4603628"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0C8404D2-F13E-47AA-8139-48AE5169DA22}"/>
              </a:ext>
            </a:extLst>
          </p:cNvPr>
          <p:cNvSpPr txBox="1"/>
          <p:nvPr/>
        </p:nvSpPr>
        <p:spPr>
          <a:xfrm>
            <a:off x="5230274" y="1403194"/>
            <a:ext cx="942887" cy="523220"/>
          </a:xfrm>
          <a:prstGeom prst="rect">
            <a:avLst/>
          </a:prstGeom>
          <a:noFill/>
        </p:spPr>
        <p:txBody>
          <a:bodyPr wrap="none" rtlCol="0">
            <a:spAutoFit/>
          </a:bodyPr>
          <a:lstStyle/>
          <a:p>
            <a:r>
              <a:rPr lang="en-US" altLang="zh-CN" dirty="0">
                <a:solidFill>
                  <a:srgbClr val="FF0000"/>
                </a:solidFill>
              </a:rPr>
              <a:t>CPU</a:t>
            </a:r>
            <a:endParaRPr lang="zh-CN" altLang="en-US" dirty="0">
              <a:solidFill>
                <a:srgbClr val="FF0000"/>
              </a:solidFill>
            </a:endParaRPr>
          </a:p>
        </p:txBody>
      </p:sp>
      <p:sp>
        <p:nvSpPr>
          <p:cNvPr id="6" name="椭圆 5">
            <a:extLst>
              <a:ext uri="{FF2B5EF4-FFF2-40B4-BE49-F238E27FC236}">
                <a16:creationId xmlns:a16="http://schemas.microsoft.com/office/drawing/2014/main" id="{B19CF71C-600C-43FE-806B-5ECC4FC5635D}"/>
              </a:ext>
            </a:extLst>
          </p:cNvPr>
          <p:cNvSpPr/>
          <p:nvPr/>
        </p:nvSpPr>
        <p:spPr bwMode="auto">
          <a:xfrm>
            <a:off x="3616647" y="1052736"/>
            <a:ext cx="1224136" cy="1224136"/>
          </a:xfrm>
          <a:prstGeom prst="ellipse">
            <a:avLst/>
          </a:prstGeom>
          <a:noFill/>
          <a:ln w="38100" cap="flat" cmpd="sng" algn="ctr">
            <a:solidFill>
              <a:srgbClr val="FF0000">
                <a:alpha val="98000"/>
              </a:srgbClr>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7" name="文本框 6">
            <a:extLst>
              <a:ext uri="{FF2B5EF4-FFF2-40B4-BE49-F238E27FC236}">
                <a16:creationId xmlns:a16="http://schemas.microsoft.com/office/drawing/2014/main" id="{915A0474-520D-4B49-86BE-3DF5D4DCA041}"/>
              </a:ext>
            </a:extLst>
          </p:cNvPr>
          <p:cNvSpPr txBox="1"/>
          <p:nvPr/>
        </p:nvSpPr>
        <p:spPr>
          <a:xfrm>
            <a:off x="5230274" y="2276872"/>
            <a:ext cx="1266693" cy="523220"/>
          </a:xfrm>
          <a:prstGeom prst="rect">
            <a:avLst/>
          </a:prstGeom>
          <a:noFill/>
        </p:spPr>
        <p:txBody>
          <a:bodyPr wrap="none" rtlCol="0">
            <a:spAutoFit/>
          </a:bodyPr>
          <a:lstStyle/>
          <a:p>
            <a:r>
              <a:rPr lang="zh-CN" altLang="en-US" dirty="0">
                <a:solidFill>
                  <a:srgbClr val="FF0000"/>
                </a:solidFill>
              </a:rPr>
              <a:t>寄存器</a:t>
            </a:r>
          </a:p>
        </p:txBody>
      </p:sp>
      <p:sp>
        <p:nvSpPr>
          <p:cNvPr id="8" name="文本框 7">
            <a:extLst>
              <a:ext uri="{FF2B5EF4-FFF2-40B4-BE49-F238E27FC236}">
                <a16:creationId xmlns:a16="http://schemas.microsoft.com/office/drawing/2014/main" id="{DA8F72D0-5185-4FC1-BB19-09B98693E335}"/>
              </a:ext>
            </a:extLst>
          </p:cNvPr>
          <p:cNvSpPr txBox="1"/>
          <p:nvPr/>
        </p:nvSpPr>
        <p:spPr>
          <a:xfrm>
            <a:off x="5476592" y="3112919"/>
            <a:ext cx="1242648" cy="523220"/>
          </a:xfrm>
          <a:prstGeom prst="rect">
            <a:avLst/>
          </a:prstGeom>
          <a:noFill/>
        </p:spPr>
        <p:txBody>
          <a:bodyPr wrap="none" rtlCol="0">
            <a:spAutoFit/>
          </a:bodyPr>
          <a:lstStyle/>
          <a:p>
            <a:r>
              <a:rPr lang="en-US" altLang="zh-CN" dirty="0">
                <a:solidFill>
                  <a:srgbClr val="FF0000"/>
                </a:solidFill>
              </a:rPr>
              <a:t>SRAM</a:t>
            </a:r>
            <a:endParaRPr lang="zh-CN" altLang="en-US" dirty="0">
              <a:solidFill>
                <a:srgbClr val="FF0000"/>
              </a:solidFill>
            </a:endParaRPr>
          </a:p>
        </p:txBody>
      </p:sp>
      <p:sp>
        <p:nvSpPr>
          <p:cNvPr id="9" name="文本框 8">
            <a:extLst>
              <a:ext uri="{FF2B5EF4-FFF2-40B4-BE49-F238E27FC236}">
                <a16:creationId xmlns:a16="http://schemas.microsoft.com/office/drawing/2014/main" id="{8792B36A-F988-474B-A1CE-812C3FBEE539}"/>
              </a:ext>
            </a:extLst>
          </p:cNvPr>
          <p:cNvSpPr txBox="1"/>
          <p:nvPr/>
        </p:nvSpPr>
        <p:spPr>
          <a:xfrm>
            <a:off x="6009922" y="4725144"/>
            <a:ext cx="1263487" cy="523220"/>
          </a:xfrm>
          <a:prstGeom prst="rect">
            <a:avLst/>
          </a:prstGeom>
          <a:noFill/>
        </p:spPr>
        <p:txBody>
          <a:bodyPr wrap="none" rtlCol="0">
            <a:spAutoFit/>
          </a:bodyPr>
          <a:lstStyle/>
          <a:p>
            <a:r>
              <a:rPr lang="en-US" altLang="zh-CN" dirty="0">
                <a:solidFill>
                  <a:srgbClr val="FF0000"/>
                </a:solidFill>
              </a:rPr>
              <a:t>DRAM</a:t>
            </a:r>
            <a:endParaRPr lang="zh-CN" altLang="en-US" dirty="0">
              <a:solidFill>
                <a:srgbClr val="FF0000"/>
              </a:solidFill>
            </a:endParaRPr>
          </a:p>
        </p:txBody>
      </p:sp>
      <p:sp>
        <p:nvSpPr>
          <p:cNvPr id="10" name="右大括号 9">
            <a:extLst>
              <a:ext uri="{FF2B5EF4-FFF2-40B4-BE49-F238E27FC236}">
                <a16:creationId xmlns:a16="http://schemas.microsoft.com/office/drawing/2014/main" id="{DC41281E-9E1F-4107-9D0E-0D48DA9C6806}"/>
              </a:ext>
            </a:extLst>
          </p:cNvPr>
          <p:cNvSpPr/>
          <p:nvPr/>
        </p:nvSpPr>
        <p:spPr bwMode="auto">
          <a:xfrm>
            <a:off x="6953582" y="2232913"/>
            <a:ext cx="442841" cy="1584176"/>
          </a:xfrm>
          <a:prstGeom prst="rightBrace">
            <a:avLst>
              <a:gd name="adj1" fmla="val 111394"/>
              <a:gd name="adj2" fmla="val 50000"/>
            </a:avLst>
          </a:prstGeom>
          <a:noFill/>
          <a:ln w="28575" cap="flat" cmpd="sng" algn="ctr">
            <a:solidFill>
              <a:srgbClr val="0000FF"/>
            </a:solid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11" name="文本框 10">
            <a:extLst>
              <a:ext uri="{FF2B5EF4-FFF2-40B4-BE49-F238E27FC236}">
                <a16:creationId xmlns:a16="http://schemas.microsoft.com/office/drawing/2014/main" id="{B066E5A3-15C7-4531-A947-501218BFC18D}"/>
              </a:ext>
            </a:extLst>
          </p:cNvPr>
          <p:cNvSpPr txBox="1"/>
          <p:nvPr/>
        </p:nvSpPr>
        <p:spPr>
          <a:xfrm>
            <a:off x="7458173" y="2538482"/>
            <a:ext cx="1266693" cy="954107"/>
          </a:xfrm>
          <a:prstGeom prst="rect">
            <a:avLst/>
          </a:prstGeom>
          <a:noFill/>
        </p:spPr>
        <p:txBody>
          <a:bodyPr wrap="none" rtlCol="0">
            <a:spAutoFit/>
          </a:bodyPr>
          <a:lstStyle/>
          <a:p>
            <a:r>
              <a:rPr lang="zh-CN" altLang="en-US" dirty="0">
                <a:solidFill>
                  <a:srgbClr val="0000FF"/>
                </a:solidFill>
              </a:rPr>
              <a:t>片上</a:t>
            </a:r>
            <a:endParaRPr lang="en-US" altLang="zh-CN" dirty="0">
              <a:solidFill>
                <a:srgbClr val="0000FF"/>
              </a:solidFill>
            </a:endParaRPr>
          </a:p>
          <a:p>
            <a:r>
              <a:rPr lang="zh-CN" altLang="en-US" dirty="0">
                <a:solidFill>
                  <a:srgbClr val="0000FF"/>
                </a:solidFill>
              </a:rPr>
              <a:t>存储器</a:t>
            </a:r>
          </a:p>
        </p:txBody>
      </p:sp>
      <p:cxnSp>
        <p:nvCxnSpPr>
          <p:cNvPr id="17" name="直接箭头连接符 16">
            <a:extLst>
              <a:ext uri="{FF2B5EF4-FFF2-40B4-BE49-F238E27FC236}">
                <a16:creationId xmlns:a16="http://schemas.microsoft.com/office/drawing/2014/main" id="{15A96443-4F43-47F6-A5E5-5607A1E051A9}"/>
              </a:ext>
            </a:extLst>
          </p:cNvPr>
          <p:cNvCxnSpPr/>
          <p:nvPr/>
        </p:nvCxnSpPr>
        <p:spPr bwMode="auto">
          <a:xfrm flipV="1">
            <a:off x="1541412" y="1052736"/>
            <a:ext cx="0" cy="5256584"/>
          </a:xfrm>
          <a:prstGeom prst="straightConnector1">
            <a:avLst/>
          </a:prstGeom>
          <a:noFill/>
          <a:ln w="66675" cap="flat" cmpd="sng" algn="ctr">
            <a:solidFill>
              <a:srgbClr val="0033CC"/>
            </a:solidFill>
            <a:prstDash val="solid"/>
            <a:round/>
            <a:headEnd type="none" w="med" len="med"/>
            <a:tailEnd type="triangle" w="lg" len="lg"/>
          </a:ln>
          <a:effectLst/>
        </p:spPr>
      </p:cxnSp>
      <p:sp>
        <p:nvSpPr>
          <p:cNvPr id="18" name="文本框 17">
            <a:extLst>
              <a:ext uri="{FF2B5EF4-FFF2-40B4-BE49-F238E27FC236}">
                <a16:creationId xmlns:a16="http://schemas.microsoft.com/office/drawing/2014/main" id="{81A31F05-4662-4940-AF53-465F09CD717A}"/>
              </a:ext>
            </a:extLst>
          </p:cNvPr>
          <p:cNvSpPr txBox="1"/>
          <p:nvPr/>
        </p:nvSpPr>
        <p:spPr>
          <a:xfrm>
            <a:off x="1602287" y="1259178"/>
            <a:ext cx="906017" cy="954107"/>
          </a:xfrm>
          <a:prstGeom prst="rect">
            <a:avLst/>
          </a:prstGeom>
          <a:noFill/>
        </p:spPr>
        <p:txBody>
          <a:bodyPr wrap="none" rtlCol="0">
            <a:spAutoFit/>
          </a:bodyPr>
          <a:lstStyle/>
          <a:p>
            <a:r>
              <a:rPr lang="zh-CN" altLang="en-US" dirty="0">
                <a:solidFill>
                  <a:srgbClr val="0000FF"/>
                </a:solidFill>
              </a:rPr>
              <a:t>成本</a:t>
            </a:r>
            <a:endParaRPr lang="en-US" altLang="zh-CN" dirty="0">
              <a:solidFill>
                <a:srgbClr val="0000FF"/>
              </a:solidFill>
            </a:endParaRPr>
          </a:p>
          <a:p>
            <a:r>
              <a:rPr lang="zh-CN" altLang="en-US" dirty="0">
                <a:solidFill>
                  <a:srgbClr val="0000FF"/>
                </a:solidFill>
              </a:rPr>
              <a:t>速度</a:t>
            </a:r>
            <a:endParaRPr lang="en-US" altLang="zh-CN" dirty="0">
              <a:solidFill>
                <a:srgbClr val="0000FF"/>
              </a:solidFill>
            </a:endParaRPr>
          </a:p>
        </p:txBody>
      </p:sp>
      <p:sp>
        <p:nvSpPr>
          <p:cNvPr id="20" name="文本框 19">
            <a:extLst>
              <a:ext uri="{FF2B5EF4-FFF2-40B4-BE49-F238E27FC236}">
                <a16:creationId xmlns:a16="http://schemas.microsoft.com/office/drawing/2014/main" id="{1E26317E-1104-41D6-968D-7B45A0BB91CD}"/>
              </a:ext>
            </a:extLst>
          </p:cNvPr>
          <p:cNvSpPr txBox="1"/>
          <p:nvPr/>
        </p:nvSpPr>
        <p:spPr>
          <a:xfrm>
            <a:off x="6934790" y="5940861"/>
            <a:ext cx="2184373" cy="523220"/>
          </a:xfrm>
          <a:prstGeom prst="rect">
            <a:avLst/>
          </a:prstGeom>
          <a:noFill/>
        </p:spPr>
        <p:txBody>
          <a:bodyPr wrap="square" rtlCol="0">
            <a:spAutoFit/>
          </a:bodyPr>
          <a:lstStyle/>
          <a:p>
            <a:r>
              <a:rPr lang="zh-CN" altLang="en-US" dirty="0">
                <a:solidFill>
                  <a:srgbClr val="0000FF"/>
                </a:solidFill>
              </a:rPr>
              <a:t>片外存储器</a:t>
            </a:r>
          </a:p>
        </p:txBody>
      </p:sp>
      <p:cxnSp>
        <p:nvCxnSpPr>
          <p:cNvPr id="21" name="直接箭头连接符 20">
            <a:extLst>
              <a:ext uri="{FF2B5EF4-FFF2-40B4-BE49-F238E27FC236}">
                <a16:creationId xmlns:a16="http://schemas.microsoft.com/office/drawing/2014/main" id="{84EC1794-5E5C-4B9A-8B5A-B18F067D7EEE}"/>
              </a:ext>
            </a:extLst>
          </p:cNvPr>
          <p:cNvCxnSpPr>
            <a:cxnSpLocks/>
          </p:cNvCxnSpPr>
          <p:nvPr/>
        </p:nvCxnSpPr>
        <p:spPr bwMode="auto">
          <a:xfrm>
            <a:off x="1083461" y="1133128"/>
            <a:ext cx="31812" cy="5176192"/>
          </a:xfrm>
          <a:prstGeom prst="straightConnector1">
            <a:avLst/>
          </a:prstGeom>
          <a:noFill/>
          <a:ln w="66675" cap="flat" cmpd="sng" algn="ctr">
            <a:solidFill>
              <a:srgbClr val="C00000"/>
            </a:solidFill>
            <a:prstDash val="solid"/>
            <a:round/>
            <a:headEnd type="none" w="med" len="med"/>
            <a:tailEnd type="triangle" w="lg" len="lg"/>
          </a:ln>
          <a:effectLst/>
        </p:spPr>
      </p:cxnSp>
      <p:sp>
        <p:nvSpPr>
          <p:cNvPr id="24" name="文本框 23">
            <a:extLst>
              <a:ext uri="{FF2B5EF4-FFF2-40B4-BE49-F238E27FC236}">
                <a16:creationId xmlns:a16="http://schemas.microsoft.com/office/drawing/2014/main" id="{77BA04D3-8B86-4C1A-81DD-8455B0338A1D}"/>
              </a:ext>
            </a:extLst>
          </p:cNvPr>
          <p:cNvSpPr txBox="1"/>
          <p:nvPr/>
        </p:nvSpPr>
        <p:spPr>
          <a:xfrm>
            <a:off x="35496" y="4986754"/>
            <a:ext cx="906017" cy="954107"/>
          </a:xfrm>
          <a:prstGeom prst="rect">
            <a:avLst/>
          </a:prstGeom>
          <a:noFill/>
        </p:spPr>
        <p:txBody>
          <a:bodyPr wrap="none" rtlCol="0">
            <a:spAutoFit/>
          </a:bodyPr>
          <a:lstStyle/>
          <a:p>
            <a:r>
              <a:rPr lang="zh-CN" altLang="en-US" dirty="0">
                <a:solidFill>
                  <a:srgbClr val="FF0000"/>
                </a:solidFill>
              </a:rPr>
              <a:t>密度</a:t>
            </a:r>
            <a:endParaRPr lang="en-US" altLang="zh-CN" dirty="0">
              <a:solidFill>
                <a:srgbClr val="FF0000"/>
              </a:solidFill>
            </a:endParaRPr>
          </a:p>
          <a:p>
            <a:r>
              <a:rPr lang="zh-CN" altLang="en-US" dirty="0">
                <a:solidFill>
                  <a:srgbClr val="FF0000"/>
                </a:solidFill>
              </a:rPr>
              <a:t>容量</a:t>
            </a:r>
            <a:endParaRPr lang="en-US" altLang="zh-CN" dirty="0">
              <a:solidFill>
                <a:srgbClr val="FF0000"/>
              </a:solidFill>
            </a:endParaRPr>
          </a:p>
        </p:txBody>
      </p:sp>
    </p:spTree>
    <p:extLst>
      <p:ext uri="{BB962C8B-B14F-4D97-AF65-F5344CB8AC3E}">
        <p14:creationId xmlns:p14="http://schemas.microsoft.com/office/powerpoint/2010/main" val="3133960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286DBE-DD91-463B-BAAA-A99CEB9E5A09}"/>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存储器层次结构</a:t>
            </a:r>
          </a:p>
        </p:txBody>
      </p:sp>
      <p:pic>
        <p:nvPicPr>
          <p:cNvPr id="5" name="图片 29">
            <a:extLst>
              <a:ext uri="{FF2B5EF4-FFF2-40B4-BE49-F238E27FC236}">
                <a16:creationId xmlns:a16="http://schemas.microsoft.com/office/drawing/2014/main" id="{3296EFE2-A0D7-4271-96A6-007B1FFFDA12}"/>
              </a:ext>
            </a:extLst>
          </p:cNvPr>
          <p:cNvPicPr>
            <a:picLocks noChangeAspect="1"/>
          </p:cNvPicPr>
          <p:nvPr/>
        </p:nvPicPr>
        <p:blipFill rotWithShape="1">
          <a:blip r:embed="rId3">
            <a:extLst>
              <a:ext uri="{28A0092B-C50C-407E-A947-70E740481C1C}">
                <a14:useLocalDpi xmlns:a14="http://schemas.microsoft.com/office/drawing/2010/main" val="0"/>
              </a:ext>
            </a:extLst>
          </a:blip>
          <a:srcRect l="16535"/>
          <a:stretch/>
        </p:blipFill>
        <p:spPr bwMode="auto">
          <a:xfrm>
            <a:off x="2378198" y="959227"/>
            <a:ext cx="4603628"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a:extLst>
              <a:ext uri="{FF2B5EF4-FFF2-40B4-BE49-F238E27FC236}">
                <a16:creationId xmlns:a16="http://schemas.microsoft.com/office/drawing/2014/main" id="{AD5671A1-78A3-4880-8090-0A36C18761A2}"/>
              </a:ext>
            </a:extLst>
          </p:cNvPr>
          <p:cNvSpPr/>
          <p:nvPr/>
        </p:nvSpPr>
        <p:spPr bwMode="auto">
          <a:xfrm>
            <a:off x="3707904" y="2132856"/>
            <a:ext cx="1944216" cy="864096"/>
          </a:xfrm>
          <a:prstGeom prst="ellipse">
            <a:avLst/>
          </a:prstGeom>
          <a:noFill/>
          <a:ln w="41275" cap="flat" cmpd="sng" algn="ctr">
            <a:solidFill>
              <a:srgbClr val="0000FF"/>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5373392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97D201C-621D-459F-868F-5EDB0C9C8659}"/>
              </a:ext>
            </a:extLst>
          </p:cNvPr>
          <p:cNvSpPr/>
          <p:nvPr/>
        </p:nvSpPr>
        <p:spPr>
          <a:xfrm>
            <a:off x="201960" y="1052736"/>
            <a:ext cx="8740080" cy="2977738"/>
          </a:xfrm>
          <a:prstGeom prst="rect">
            <a:avLst/>
          </a:prstGeom>
        </p:spPr>
        <p:txBody>
          <a:bodyPr wrap="square">
            <a:spAutoFit/>
          </a:bodyPr>
          <a:lstStyle/>
          <a:p>
            <a:pPr>
              <a:lnSpc>
                <a:spcPct val="150000"/>
              </a:lnSpc>
            </a:pPr>
            <a:r>
              <a:rPr lang="zh-CN" altLang="en-US" sz="2500" b="0" dirty="0"/>
              <a:t>寄存器是中央处理器内的组成部分，用来暂存指令、数据和地址，由触发器组成。寄存器数量很少，通常</a:t>
            </a:r>
            <a:r>
              <a:rPr lang="en-US" altLang="zh-CN" sz="2500" b="0" dirty="0"/>
              <a:t>Kbytes</a:t>
            </a:r>
          </a:p>
          <a:p>
            <a:pPr>
              <a:lnSpc>
                <a:spcPct val="150000"/>
              </a:lnSpc>
            </a:pPr>
            <a:r>
              <a:rPr lang="zh-CN" altLang="en-US" sz="2500" b="0" dirty="0">
                <a:solidFill>
                  <a:srgbClr val="FF0000"/>
                </a:solidFill>
              </a:rPr>
              <a:t>所有数据通常都必须通过寄存器与</a:t>
            </a:r>
            <a:r>
              <a:rPr lang="en-US" altLang="zh-CN" sz="2500" b="0" dirty="0">
                <a:solidFill>
                  <a:srgbClr val="FF0000"/>
                </a:solidFill>
              </a:rPr>
              <a:t>CPU</a:t>
            </a:r>
            <a:r>
              <a:rPr lang="zh-CN" altLang="en-US" sz="2500" b="0" dirty="0">
                <a:solidFill>
                  <a:srgbClr val="FF0000"/>
                </a:solidFill>
              </a:rPr>
              <a:t>进行交互。</a:t>
            </a:r>
            <a:endParaRPr lang="en-US" altLang="zh-CN" sz="2500" b="0" dirty="0">
              <a:solidFill>
                <a:srgbClr val="FF0000"/>
              </a:solidFill>
            </a:endParaRPr>
          </a:p>
          <a:p>
            <a:pPr>
              <a:lnSpc>
                <a:spcPct val="150000"/>
              </a:lnSpc>
            </a:pPr>
            <a:r>
              <a:rPr lang="zh-CN" altLang="en-US" sz="2500" b="0" dirty="0"/>
              <a:t>触发器按电路结构可分为 </a:t>
            </a:r>
            <a:r>
              <a:rPr lang="en-US" altLang="zh-CN" sz="2500" b="0" dirty="0">
                <a:solidFill>
                  <a:srgbClr val="0000FF"/>
                </a:solidFill>
              </a:rPr>
              <a:t>RS</a:t>
            </a:r>
            <a:r>
              <a:rPr lang="zh-CN" altLang="en-US" sz="2500" b="0" dirty="0">
                <a:solidFill>
                  <a:srgbClr val="0000FF"/>
                </a:solidFill>
              </a:rPr>
              <a:t>触发器、</a:t>
            </a:r>
            <a:r>
              <a:rPr lang="en-US" altLang="zh-CN" sz="2500" b="0" dirty="0">
                <a:solidFill>
                  <a:srgbClr val="0000FF"/>
                </a:solidFill>
              </a:rPr>
              <a:t>D</a:t>
            </a:r>
            <a:r>
              <a:rPr lang="zh-CN" altLang="en-US" sz="2500" b="0" dirty="0">
                <a:solidFill>
                  <a:srgbClr val="0000FF"/>
                </a:solidFill>
              </a:rPr>
              <a:t>触发器</a:t>
            </a:r>
            <a:r>
              <a:rPr lang="zh-CN" altLang="en-US" sz="2500" b="0" dirty="0"/>
              <a:t>、</a:t>
            </a:r>
            <a:r>
              <a:rPr lang="en-US" altLang="zh-CN" sz="2500" b="0" dirty="0"/>
              <a:t>JK</a:t>
            </a:r>
            <a:r>
              <a:rPr lang="zh-CN" altLang="en-US" sz="2500" b="0" dirty="0"/>
              <a:t>触发器、</a:t>
            </a:r>
            <a:r>
              <a:rPr lang="en-US" altLang="zh-CN" sz="2500" b="0" dirty="0"/>
              <a:t>T</a:t>
            </a:r>
            <a:r>
              <a:rPr lang="zh-CN" altLang="en-US" sz="2500" b="0" dirty="0"/>
              <a:t>触发器等。</a:t>
            </a:r>
          </a:p>
        </p:txBody>
      </p:sp>
      <p:sp>
        <p:nvSpPr>
          <p:cNvPr id="4" name="Rectangle 2">
            <a:extLst>
              <a:ext uri="{FF2B5EF4-FFF2-40B4-BE49-F238E27FC236}">
                <a16:creationId xmlns:a16="http://schemas.microsoft.com/office/drawing/2014/main" id="{8331D8CC-7644-43E3-8281-C182B4BD6DF1}"/>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寄存器 </a:t>
            </a:r>
            <a:r>
              <a:rPr lang="en-US" altLang="zh-CN" sz="3600" b="0" dirty="0">
                <a:solidFill>
                  <a:srgbClr val="FFFFFF"/>
                </a:solidFill>
                <a:latin typeface="Arial" charset="0"/>
                <a:ea typeface="黑体" pitchFamily="2" charset="-122"/>
              </a:rPr>
              <a:t>VS </a:t>
            </a:r>
            <a:r>
              <a:rPr lang="zh-CN" altLang="en-US" sz="3600" b="0" dirty="0">
                <a:solidFill>
                  <a:srgbClr val="FFFFFF"/>
                </a:solidFill>
                <a:latin typeface="Arial" charset="0"/>
                <a:ea typeface="黑体" pitchFamily="2" charset="-122"/>
              </a:rPr>
              <a:t>触发器</a:t>
            </a:r>
          </a:p>
        </p:txBody>
      </p:sp>
      <p:pic>
        <p:nvPicPr>
          <p:cNvPr id="5" name="图片 4">
            <a:extLst>
              <a:ext uri="{FF2B5EF4-FFF2-40B4-BE49-F238E27FC236}">
                <a16:creationId xmlns:a16="http://schemas.microsoft.com/office/drawing/2014/main" id="{68D8ADD0-30D5-476F-9EE9-9D815674E346}"/>
              </a:ext>
            </a:extLst>
          </p:cNvPr>
          <p:cNvPicPr>
            <a:picLocks noChangeAspect="1"/>
          </p:cNvPicPr>
          <p:nvPr/>
        </p:nvPicPr>
        <p:blipFill>
          <a:blip r:embed="rId3"/>
          <a:stretch>
            <a:fillRect/>
          </a:stretch>
        </p:blipFill>
        <p:spPr>
          <a:xfrm>
            <a:off x="4745148" y="4653136"/>
            <a:ext cx="4300427" cy="1841595"/>
          </a:xfrm>
          <a:prstGeom prst="rect">
            <a:avLst/>
          </a:prstGeom>
        </p:spPr>
      </p:pic>
      <p:pic>
        <p:nvPicPr>
          <p:cNvPr id="7" name="图片 6">
            <a:extLst>
              <a:ext uri="{FF2B5EF4-FFF2-40B4-BE49-F238E27FC236}">
                <a16:creationId xmlns:a16="http://schemas.microsoft.com/office/drawing/2014/main" id="{43B138D4-B534-430D-9162-BB90FF77C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25" y="4653136"/>
            <a:ext cx="4267419" cy="1841595"/>
          </a:xfrm>
          <a:prstGeom prst="rect">
            <a:avLst/>
          </a:prstGeom>
        </p:spPr>
      </p:pic>
    </p:spTree>
    <p:extLst>
      <p:ext uri="{BB962C8B-B14F-4D97-AF65-F5344CB8AC3E}">
        <p14:creationId xmlns:p14="http://schemas.microsoft.com/office/powerpoint/2010/main" val="33071906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CF8D2D8-ADA9-4ADD-9A66-7A2949DBB3B6}"/>
              </a:ext>
            </a:extLst>
          </p:cNvPr>
          <p:cNvSpPr txBox="1"/>
          <p:nvPr/>
        </p:nvSpPr>
        <p:spPr>
          <a:xfrm>
            <a:off x="1160636" y="5601655"/>
            <a:ext cx="6768752" cy="523220"/>
          </a:xfrm>
          <a:prstGeom prst="rect">
            <a:avLst/>
          </a:prstGeom>
          <a:noFill/>
        </p:spPr>
        <p:txBody>
          <a:bodyPr wrap="square" rtlCol="0">
            <a:spAutoFit/>
          </a:bodyPr>
          <a:lstStyle/>
          <a:p>
            <a:r>
              <a:rPr lang="en-US" altLang="zh-CN" dirty="0">
                <a:solidFill>
                  <a:srgbClr val="FF0000"/>
                </a:solidFill>
              </a:rPr>
              <a:t>32</a:t>
            </a:r>
            <a:r>
              <a:rPr lang="zh-CN" altLang="en-US" dirty="0">
                <a:solidFill>
                  <a:srgbClr val="FF0000"/>
                </a:solidFill>
              </a:rPr>
              <a:t>位计算机，</a:t>
            </a:r>
            <a:r>
              <a:rPr lang="en-US" altLang="zh-CN" dirty="0">
                <a:solidFill>
                  <a:srgbClr val="FF0000"/>
                </a:solidFill>
              </a:rPr>
              <a:t>64</a:t>
            </a:r>
            <a:r>
              <a:rPr lang="zh-CN" altLang="en-US" dirty="0">
                <a:solidFill>
                  <a:srgbClr val="FF0000"/>
                </a:solidFill>
              </a:rPr>
              <a:t>位计算机， 什么意思？</a:t>
            </a:r>
          </a:p>
        </p:txBody>
      </p:sp>
      <p:sp>
        <p:nvSpPr>
          <p:cNvPr id="4" name="Rectangle 2">
            <a:extLst>
              <a:ext uri="{FF2B5EF4-FFF2-40B4-BE49-F238E27FC236}">
                <a16:creationId xmlns:a16="http://schemas.microsoft.com/office/drawing/2014/main" id="{4D816F38-C7B8-4DB0-BE34-6C5F03761BC1}"/>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问题？</a:t>
            </a:r>
          </a:p>
        </p:txBody>
      </p:sp>
      <p:pic>
        <p:nvPicPr>
          <p:cNvPr id="5" name="图片 4">
            <a:extLst>
              <a:ext uri="{FF2B5EF4-FFF2-40B4-BE49-F238E27FC236}">
                <a16:creationId xmlns:a16="http://schemas.microsoft.com/office/drawing/2014/main" id="{04D8BF42-858B-4FDD-8D2E-4A399AEBFBF3}"/>
              </a:ext>
            </a:extLst>
          </p:cNvPr>
          <p:cNvPicPr>
            <a:picLocks noChangeAspect="1"/>
          </p:cNvPicPr>
          <p:nvPr/>
        </p:nvPicPr>
        <p:blipFill>
          <a:blip r:embed="rId3"/>
          <a:stretch>
            <a:fillRect/>
          </a:stretch>
        </p:blipFill>
        <p:spPr>
          <a:xfrm>
            <a:off x="315526" y="994734"/>
            <a:ext cx="8373698" cy="4306473"/>
          </a:xfrm>
          <a:prstGeom prst="rect">
            <a:avLst/>
          </a:prstGeom>
        </p:spPr>
      </p:pic>
    </p:spTree>
    <p:extLst>
      <p:ext uri="{BB962C8B-B14F-4D97-AF65-F5344CB8AC3E}">
        <p14:creationId xmlns:p14="http://schemas.microsoft.com/office/powerpoint/2010/main" val="21233545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286DBE-DD91-463B-BAAA-A99CEB9E5A09}"/>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存储器层次结构</a:t>
            </a:r>
          </a:p>
        </p:txBody>
      </p:sp>
      <p:pic>
        <p:nvPicPr>
          <p:cNvPr id="5" name="图片 29">
            <a:extLst>
              <a:ext uri="{FF2B5EF4-FFF2-40B4-BE49-F238E27FC236}">
                <a16:creationId xmlns:a16="http://schemas.microsoft.com/office/drawing/2014/main" id="{3296EFE2-A0D7-4271-96A6-007B1FFFDA12}"/>
              </a:ext>
            </a:extLst>
          </p:cNvPr>
          <p:cNvPicPr>
            <a:picLocks noChangeAspect="1"/>
          </p:cNvPicPr>
          <p:nvPr/>
        </p:nvPicPr>
        <p:blipFill rotWithShape="1">
          <a:blip r:embed="rId3">
            <a:extLst>
              <a:ext uri="{28A0092B-C50C-407E-A947-70E740481C1C}">
                <a14:useLocalDpi xmlns:a14="http://schemas.microsoft.com/office/drawing/2010/main" val="0"/>
              </a:ext>
            </a:extLst>
          </a:blip>
          <a:srcRect l="16535"/>
          <a:stretch/>
        </p:blipFill>
        <p:spPr bwMode="auto">
          <a:xfrm>
            <a:off x="1835696" y="959227"/>
            <a:ext cx="4603628"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a:extLst>
              <a:ext uri="{FF2B5EF4-FFF2-40B4-BE49-F238E27FC236}">
                <a16:creationId xmlns:a16="http://schemas.microsoft.com/office/drawing/2014/main" id="{AD5671A1-78A3-4880-8090-0A36C18761A2}"/>
              </a:ext>
            </a:extLst>
          </p:cNvPr>
          <p:cNvSpPr/>
          <p:nvPr/>
        </p:nvSpPr>
        <p:spPr bwMode="auto">
          <a:xfrm>
            <a:off x="3057390" y="2996952"/>
            <a:ext cx="2160000" cy="1080000"/>
          </a:xfrm>
          <a:prstGeom prst="ellipse">
            <a:avLst/>
          </a:prstGeom>
          <a:noFill/>
          <a:ln w="41275" cap="flat" cmpd="sng" algn="ctr">
            <a:solidFill>
              <a:srgbClr val="0000FF"/>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t"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6" name="文本框 5">
            <a:extLst>
              <a:ext uri="{FF2B5EF4-FFF2-40B4-BE49-F238E27FC236}">
                <a16:creationId xmlns:a16="http://schemas.microsoft.com/office/drawing/2014/main" id="{25F06E09-0B77-4CFD-B1DE-BCF547C3240A}"/>
              </a:ext>
            </a:extLst>
          </p:cNvPr>
          <p:cNvSpPr txBox="1"/>
          <p:nvPr/>
        </p:nvSpPr>
        <p:spPr>
          <a:xfrm>
            <a:off x="5787843" y="2780928"/>
            <a:ext cx="3746350" cy="1815882"/>
          </a:xfrm>
          <a:prstGeom prst="rect">
            <a:avLst/>
          </a:prstGeom>
          <a:noFill/>
        </p:spPr>
        <p:txBody>
          <a:bodyPr wrap="square" rtlCol="0">
            <a:spAutoFit/>
          </a:bodyPr>
          <a:lstStyle/>
          <a:p>
            <a:r>
              <a:rPr lang="en-US" altLang="zh-CN" dirty="0">
                <a:solidFill>
                  <a:srgbClr val="0000FF"/>
                </a:solidFill>
              </a:rPr>
              <a:t>SRAM</a:t>
            </a:r>
          </a:p>
          <a:p>
            <a:r>
              <a:rPr lang="zh-CN" altLang="en-US" dirty="0">
                <a:solidFill>
                  <a:srgbClr val="0000FF"/>
                </a:solidFill>
              </a:rPr>
              <a:t>静态随机存取存储器</a:t>
            </a:r>
            <a:endParaRPr lang="en-US" altLang="zh-CN" dirty="0">
              <a:solidFill>
                <a:srgbClr val="0000FF"/>
              </a:solidFill>
            </a:endParaRPr>
          </a:p>
          <a:p>
            <a:r>
              <a:rPr lang="en-US" altLang="zh-CN" dirty="0">
                <a:solidFill>
                  <a:srgbClr val="0000FF"/>
                </a:solidFill>
              </a:rPr>
              <a:t>Static random-access memory</a:t>
            </a:r>
            <a:endParaRPr lang="zh-CN" altLang="en-US" dirty="0">
              <a:solidFill>
                <a:srgbClr val="0000FF"/>
              </a:solidFill>
            </a:endParaRPr>
          </a:p>
        </p:txBody>
      </p:sp>
    </p:spTree>
    <p:extLst>
      <p:ext uri="{BB962C8B-B14F-4D97-AF65-F5344CB8AC3E}">
        <p14:creationId xmlns:p14="http://schemas.microsoft.com/office/powerpoint/2010/main" val="38809429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17295EC-0516-4656-8221-7E05EDD581A6}"/>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静态随机存取存存储器（</a:t>
            </a:r>
            <a:r>
              <a:rPr lang="en-US" altLang="zh-CN" sz="3600" b="0" dirty="0">
                <a:solidFill>
                  <a:srgbClr val="FFFFFF"/>
                </a:solidFill>
                <a:latin typeface="Arial" charset="0"/>
                <a:ea typeface="黑体" pitchFamily="2" charset="-122"/>
              </a:rPr>
              <a:t>SRAM</a:t>
            </a:r>
            <a:r>
              <a:rPr lang="zh-CN" altLang="en-US" sz="3600" b="0" dirty="0">
                <a:solidFill>
                  <a:srgbClr val="FFFFFF"/>
                </a:solidFill>
                <a:latin typeface="Arial" charset="0"/>
                <a:ea typeface="黑体" pitchFamily="2" charset="-122"/>
              </a:rPr>
              <a:t>）</a:t>
            </a:r>
          </a:p>
        </p:txBody>
      </p:sp>
      <p:sp>
        <p:nvSpPr>
          <p:cNvPr id="20" name="Rectangle 3">
            <a:extLst>
              <a:ext uri="{FF2B5EF4-FFF2-40B4-BE49-F238E27FC236}">
                <a16:creationId xmlns:a16="http://schemas.microsoft.com/office/drawing/2014/main" id="{EF3B27DF-3A41-41DC-9300-0E98D003FD4F}"/>
              </a:ext>
            </a:extLst>
          </p:cNvPr>
          <p:cNvSpPr txBox="1">
            <a:spLocks noChangeArrowheads="1"/>
          </p:cNvSpPr>
          <p:nvPr/>
        </p:nvSpPr>
        <p:spPr>
          <a:xfrm>
            <a:off x="351230" y="1052736"/>
            <a:ext cx="8640763" cy="4495800"/>
          </a:xfrm>
          <a:prstGeom prst="rect">
            <a:avLst/>
          </a:prstGeom>
        </p:spPr>
        <p:txBody>
          <a:bodyPr/>
          <a:lstStyle>
            <a:lvl1pPr marL="342900" indent="-342900" algn="l" rtl="0" eaLnBrk="0" fontAlgn="base" hangingPunct="0">
              <a:lnSpc>
                <a:spcPct val="150000"/>
              </a:lnSpc>
              <a:spcBef>
                <a:spcPct val="20000"/>
              </a:spcBef>
              <a:spcAft>
                <a:spcPct val="0"/>
              </a:spcAft>
              <a:buClr>
                <a:srgbClr val="0000FF"/>
              </a:buClr>
              <a:buSzPct val="75000"/>
              <a:buFont typeface="Wingdings" panose="05000000000000000000" pitchFamily="2" charset="2"/>
              <a:buChar char="n"/>
              <a:defRPr kumimoji="1" sz="2400">
                <a:solidFill>
                  <a:schemeClr val="tx1"/>
                </a:solidFill>
                <a:latin typeface="+mn-lt"/>
                <a:ea typeface="黑体" pitchFamily="2" charset="-122"/>
                <a:cs typeface="黑体" charset="0"/>
              </a:defRPr>
            </a:lvl1pPr>
            <a:lvl2pPr marL="742950" indent="-285750" algn="l" rtl="0" eaLnBrk="0" fontAlgn="base" hangingPunct="0">
              <a:lnSpc>
                <a:spcPct val="150000"/>
              </a:lnSpc>
              <a:spcBef>
                <a:spcPct val="20000"/>
              </a:spcBef>
              <a:spcAft>
                <a:spcPct val="0"/>
              </a:spcAft>
              <a:buClr>
                <a:srgbClr val="0000FF"/>
              </a:buClr>
              <a:buSzPct val="60000"/>
              <a:buFont typeface="Wingdings" panose="05000000000000000000" pitchFamily="2" charset="2"/>
              <a:buChar char="Ø"/>
              <a:defRPr kumimoji="1" sz="2000">
                <a:solidFill>
                  <a:schemeClr val="tx1"/>
                </a:solidFill>
                <a:latin typeface="+mn-lt"/>
                <a:ea typeface="黑体" pitchFamily="2" charset="-122"/>
                <a:cs typeface="黑体" charset="0"/>
              </a:defRPr>
            </a:lvl2pPr>
            <a:lvl3pPr marL="1143000" indent="-228600" algn="l" rtl="0" eaLnBrk="0" fontAlgn="base" hangingPunct="0">
              <a:lnSpc>
                <a:spcPct val="150000"/>
              </a:lnSpc>
              <a:spcBef>
                <a:spcPct val="20000"/>
              </a:spcBef>
              <a:spcAft>
                <a:spcPct val="0"/>
              </a:spcAft>
              <a:buClr>
                <a:srgbClr val="0000FF"/>
              </a:buClr>
              <a:buChar char="•"/>
              <a:defRPr kumimoji="1" sz="2400">
                <a:solidFill>
                  <a:schemeClr val="tx1"/>
                </a:solidFill>
                <a:latin typeface="+mn-lt"/>
                <a:ea typeface="黑体" pitchFamily="2" charset="-122"/>
                <a:cs typeface="黑体" charset="0"/>
              </a:defRPr>
            </a:lvl3pPr>
            <a:lvl4pPr marL="1600200" indent="-228600" algn="l" rtl="0" eaLnBrk="0" fontAlgn="base" hangingPunct="0">
              <a:lnSpc>
                <a:spcPct val="150000"/>
              </a:lnSpc>
              <a:spcBef>
                <a:spcPct val="20000"/>
              </a:spcBef>
              <a:spcAft>
                <a:spcPct val="0"/>
              </a:spcAft>
              <a:buClr>
                <a:srgbClr val="0000FF"/>
              </a:buClr>
              <a:buFont typeface="Arial" panose="020B0604020202020204" pitchFamily="34" charset="0"/>
              <a:buChar char="–"/>
              <a:defRPr kumimoji="1" sz="1600">
                <a:solidFill>
                  <a:schemeClr val="tx1"/>
                </a:solidFill>
                <a:latin typeface="+mn-lt"/>
                <a:ea typeface="黑体" pitchFamily="2" charset="-122"/>
                <a:cs typeface="黑体" charset="0"/>
              </a:defRPr>
            </a:lvl4pPr>
            <a:lvl5pPr marL="2057400" indent="-228600" algn="l" rtl="0" eaLnBrk="0" fontAlgn="base" hangingPunct="0">
              <a:lnSpc>
                <a:spcPct val="125000"/>
              </a:lnSpc>
              <a:spcBef>
                <a:spcPct val="20000"/>
              </a:spcBef>
              <a:spcAft>
                <a:spcPct val="0"/>
              </a:spcAft>
              <a:buClr>
                <a:srgbClr val="0000FF"/>
              </a:buClr>
              <a:buFont typeface="Arial" panose="020B0604020202020204" pitchFamily="34" charset="0"/>
              <a:buChar char="»"/>
              <a:defRPr kumimoji="1" sz="1400">
                <a:solidFill>
                  <a:schemeClr val="tx1"/>
                </a:solidFill>
                <a:latin typeface="+mn-lt"/>
                <a:ea typeface="黑体" pitchFamily="2" charset="-122"/>
                <a:cs typeface="黑体" charset="0"/>
              </a:defRPr>
            </a:lvl5pPr>
            <a:lvl6pPr marL="25146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6pPr>
            <a:lvl7pPr marL="29718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7pPr>
            <a:lvl8pPr marL="34290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8pPr>
            <a:lvl9pPr marL="3886200" indent="-228600" algn="l" rtl="0" fontAlgn="base">
              <a:lnSpc>
                <a:spcPct val="90000"/>
              </a:lnSpc>
              <a:spcBef>
                <a:spcPct val="20000"/>
              </a:spcBef>
              <a:spcAft>
                <a:spcPct val="0"/>
              </a:spcAft>
              <a:buClr>
                <a:srgbClr val="042672"/>
              </a:buClr>
              <a:buChar char="»"/>
              <a:defRPr sz="2400">
                <a:solidFill>
                  <a:schemeClr val="tx1"/>
                </a:solidFill>
                <a:latin typeface="+mn-lt"/>
                <a:ea typeface="+mn-ea"/>
              </a:defRPr>
            </a:lvl9pPr>
          </a:lstStyle>
          <a:p>
            <a:pPr eaLnBrk="1" hangingPunct="1">
              <a:lnSpc>
                <a:spcPct val="90000"/>
              </a:lnSpc>
            </a:pPr>
            <a:r>
              <a:rPr lang="zh-CN" altLang="en-US" b="0" kern="0" dirty="0"/>
              <a:t>特点</a:t>
            </a:r>
          </a:p>
          <a:p>
            <a:pPr lvl="2" eaLnBrk="1" hangingPunct="1">
              <a:lnSpc>
                <a:spcPct val="90000"/>
              </a:lnSpc>
            </a:pPr>
            <a:r>
              <a:rPr lang="zh-CN" altLang="en-US" b="0" kern="0" dirty="0"/>
              <a:t>可以随时从任何一个指定的地址读出数据，也可以随时将数据写入任何一个指定的存储单元中去</a:t>
            </a:r>
          </a:p>
          <a:p>
            <a:pPr lvl="2" eaLnBrk="1" hangingPunct="1">
              <a:lnSpc>
                <a:spcPct val="90000"/>
              </a:lnSpc>
            </a:pPr>
            <a:r>
              <a:rPr lang="zh-CN" altLang="en-US" b="0" kern="0" dirty="0"/>
              <a:t>掉电后存储的数据丢失</a:t>
            </a:r>
          </a:p>
          <a:p>
            <a:pPr eaLnBrk="1" hangingPunct="1">
              <a:lnSpc>
                <a:spcPct val="90000"/>
              </a:lnSpc>
            </a:pPr>
            <a:endParaRPr lang="zh-CN" altLang="en-US" b="0" kern="0" dirty="0"/>
          </a:p>
        </p:txBody>
      </p:sp>
    </p:spTree>
    <p:extLst>
      <p:ext uri="{BB962C8B-B14F-4D97-AF65-F5344CB8AC3E}">
        <p14:creationId xmlns:p14="http://schemas.microsoft.com/office/powerpoint/2010/main" val="26669733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17295EC-0516-4656-8221-7E05EDD581A6}"/>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静态随机存取存存储器（</a:t>
            </a:r>
            <a:r>
              <a:rPr lang="en-US" altLang="zh-CN" sz="3600" b="0" dirty="0">
                <a:solidFill>
                  <a:srgbClr val="FFFFFF"/>
                </a:solidFill>
                <a:latin typeface="Arial" charset="0"/>
                <a:ea typeface="黑体" pitchFamily="2" charset="-122"/>
              </a:rPr>
              <a:t>SRAM</a:t>
            </a:r>
            <a:r>
              <a:rPr lang="zh-CN" altLang="en-US" sz="3600" b="0" dirty="0">
                <a:solidFill>
                  <a:srgbClr val="FFFFFF"/>
                </a:solidFill>
                <a:latin typeface="Arial" charset="0"/>
                <a:ea typeface="黑体" pitchFamily="2" charset="-122"/>
              </a:rPr>
              <a:t>）</a:t>
            </a:r>
          </a:p>
        </p:txBody>
      </p:sp>
      <p:pic>
        <p:nvPicPr>
          <p:cNvPr id="3" name="Picture 2" descr="C:\Users\Erya DENG\Desktop\6TSRAM.eps">
            <a:extLst>
              <a:ext uri="{FF2B5EF4-FFF2-40B4-BE49-F238E27FC236}">
                <a16:creationId xmlns:a16="http://schemas.microsoft.com/office/drawing/2014/main" id="{C0973C4E-D5D9-4423-AEF2-DEBD241FF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70" r="30930" b="12670"/>
          <a:stretch/>
        </p:blipFill>
        <p:spPr bwMode="auto">
          <a:xfrm>
            <a:off x="-36512" y="980728"/>
            <a:ext cx="5182608" cy="3792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1">
            <a:extLst>
              <a:ext uri="{FF2B5EF4-FFF2-40B4-BE49-F238E27FC236}">
                <a16:creationId xmlns:a16="http://schemas.microsoft.com/office/drawing/2014/main" id="{2026C320-4F14-4CB7-AF92-B5BDABA78376}"/>
              </a:ext>
            </a:extLst>
          </p:cNvPr>
          <p:cNvSpPr>
            <a:spLocks noChangeArrowheads="1"/>
          </p:cNvSpPr>
          <p:nvPr/>
        </p:nvSpPr>
        <p:spPr bwMode="auto">
          <a:xfrm>
            <a:off x="3607816" y="3222267"/>
            <a:ext cx="892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600" b="0" dirty="0">
                <a:solidFill>
                  <a:srgbClr val="0070C0"/>
                </a:solidFill>
              </a:rPr>
              <a:t>工作管</a:t>
            </a:r>
            <a:endParaRPr lang="en-US" altLang="en-US" sz="1600" b="0" dirty="0">
              <a:solidFill>
                <a:srgbClr val="0070C0"/>
              </a:solidFill>
            </a:endParaRPr>
          </a:p>
        </p:txBody>
      </p:sp>
      <p:sp>
        <p:nvSpPr>
          <p:cNvPr id="5" name="Rectangle 51">
            <a:extLst>
              <a:ext uri="{FF2B5EF4-FFF2-40B4-BE49-F238E27FC236}">
                <a16:creationId xmlns:a16="http://schemas.microsoft.com/office/drawing/2014/main" id="{8C20C301-723F-4DA9-A687-22C862EA4ACC}"/>
              </a:ext>
            </a:extLst>
          </p:cNvPr>
          <p:cNvSpPr>
            <a:spLocks noChangeArrowheads="1"/>
          </p:cNvSpPr>
          <p:nvPr/>
        </p:nvSpPr>
        <p:spPr bwMode="auto">
          <a:xfrm>
            <a:off x="2239665" y="1814627"/>
            <a:ext cx="892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600" b="0" dirty="0">
                <a:solidFill>
                  <a:srgbClr val="0070C0"/>
                </a:solidFill>
              </a:rPr>
              <a:t>负载管</a:t>
            </a:r>
            <a:endParaRPr lang="en-US" altLang="en-US" sz="1600" b="0" dirty="0">
              <a:solidFill>
                <a:srgbClr val="0070C0"/>
              </a:solidFill>
            </a:endParaRPr>
          </a:p>
        </p:txBody>
      </p:sp>
      <p:sp>
        <p:nvSpPr>
          <p:cNvPr id="6" name="Rectangle 51">
            <a:extLst>
              <a:ext uri="{FF2B5EF4-FFF2-40B4-BE49-F238E27FC236}">
                <a16:creationId xmlns:a16="http://schemas.microsoft.com/office/drawing/2014/main" id="{8D5B784F-40DB-4076-9FA0-D4D4EF755A22}"/>
              </a:ext>
            </a:extLst>
          </p:cNvPr>
          <p:cNvSpPr>
            <a:spLocks noChangeArrowheads="1"/>
          </p:cNvSpPr>
          <p:nvPr/>
        </p:nvSpPr>
        <p:spPr bwMode="auto">
          <a:xfrm>
            <a:off x="3928279" y="2822739"/>
            <a:ext cx="892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600" b="0" dirty="0">
                <a:solidFill>
                  <a:srgbClr val="0070C0"/>
                </a:solidFill>
              </a:rPr>
              <a:t>导通管</a:t>
            </a:r>
            <a:endParaRPr lang="en-US" altLang="en-US" sz="1600" b="0" dirty="0">
              <a:solidFill>
                <a:srgbClr val="0070C0"/>
              </a:solidFill>
            </a:endParaRPr>
          </a:p>
        </p:txBody>
      </p:sp>
      <p:sp>
        <p:nvSpPr>
          <p:cNvPr id="7" name="Rectangle 51">
            <a:extLst>
              <a:ext uri="{FF2B5EF4-FFF2-40B4-BE49-F238E27FC236}">
                <a16:creationId xmlns:a16="http://schemas.microsoft.com/office/drawing/2014/main" id="{397C13FF-6F93-4ABD-B908-9EEB21E5163D}"/>
              </a:ext>
            </a:extLst>
          </p:cNvPr>
          <p:cNvSpPr>
            <a:spLocks noChangeArrowheads="1"/>
          </p:cNvSpPr>
          <p:nvPr/>
        </p:nvSpPr>
        <p:spPr bwMode="auto">
          <a:xfrm>
            <a:off x="4374367" y="4526637"/>
            <a:ext cx="892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600" b="0" dirty="0">
                <a:solidFill>
                  <a:srgbClr val="0070C0"/>
                </a:solidFill>
              </a:rPr>
              <a:t>位线</a:t>
            </a:r>
            <a:endParaRPr lang="en-US" altLang="en-US" sz="1600" b="0" dirty="0">
              <a:solidFill>
                <a:srgbClr val="0070C0"/>
              </a:solidFill>
            </a:endParaRPr>
          </a:p>
        </p:txBody>
      </p:sp>
      <p:sp>
        <p:nvSpPr>
          <p:cNvPr id="8" name="Rectangle 51">
            <a:extLst>
              <a:ext uri="{FF2B5EF4-FFF2-40B4-BE49-F238E27FC236}">
                <a16:creationId xmlns:a16="http://schemas.microsoft.com/office/drawing/2014/main" id="{65658AAA-D9E6-4A0B-8734-416C15A1CE4B}"/>
              </a:ext>
            </a:extLst>
          </p:cNvPr>
          <p:cNvSpPr>
            <a:spLocks noChangeArrowheads="1"/>
          </p:cNvSpPr>
          <p:nvPr/>
        </p:nvSpPr>
        <p:spPr bwMode="auto">
          <a:xfrm>
            <a:off x="1159545" y="980728"/>
            <a:ext cx="892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600" b="0" dirty="0">
                <a:solidFill>
                  <a:srgbClr val="0070C0"/>
                </a:solidFill>
              </a:rPr>
              <a:t>字线</a:t>
            </a:r>
            <a:endParaRPr lang="en-US" altLang="en-US" sz="1600" b="0" dirty="0">
              <a:solidFill>
                <a:srgbClr val="0070C0"/>
              </a:solidFill>
            </a:endParaRPr>
          </a:p>
        </p:txBody>
      </p:sp>
      <p:sp>
        <p:nvSpPr>
          <p:cNvPr id="9" name="矩形 8">
            <a:extLst>
              <a:ext uri="{FF2B5EF4-FFF2-40B4-BE49-F238E27FC236}">
                <a16:creationId xmlns:a16="http://schemas.microsoft.com/office/drawing/2014/main" id="{BCC1640D-D6D0-4243-B842-5AE55F63A3D7}"/>
              </a:ext>
            </a:extLst>
          </p:cNvPr>
          <p:cNvSpPr/>
          <p:nvPr/>
        </p:nvSpPr>
        <p:spPr>
          <a:xfrm>
            <a:off x="5101594" y="1558533"/>
            <a:ext cx="4248472" cy="369332"/>
          </a:xfrm>
          <a:prstGeom prst="rect">
            <a:avLst/>
          </a:prstGeom>
        </p:spPr>
        <p:txBody>
          <a:bodyPr wrap="square">
            <a:spAutoFit/>
          </a:bodyPr>
          <a:lstStyle/>
          <a:p>
            <a:pPr marL="285750" indent="-285750" algn="just">
              <a:buFont typeface="Arial" panose="020B0604020202020204" pitchFamily="34" charset="0"/>
              <a:buChar char="•"/>
            </a:pPr>
            <a:r>
              <a:rPr lang="zh-CN" altLang="en-US" sz="1800" b="0" dirty="0"/>
              <a:t>两个</a:t>
            </a:r>
            <a:r>
              <a:rPr lang="en-US" altLang="zh-CN" sz="1800" b="0" dirty="0"/>
              <a:t>MOS</a:t>
            </a:r>
            <a:r>
              <a:rPr lang="zh-CN" altLang="en-US" sz="1800" b="0" dirty="0"/>
              <a:t>反相器交叉耦合</a:t>
            </a:r>
            <a:endParaRPr lang="en-US" altLang="zh-CN" sz="1800" b="0" dirty="0"/>
          </a:p>
        </p:txBody>
      </p:sp>
      <p:sp>
        <p:nvSpPr>
          <p:cNvPr id="10" name="矩形 97">
            <a:extLst>
              <a:ext uri="{FF2B5EF4-FFF2-40B4-BE49-F238E27FC236}">
                <a16:creationId xmlns:a16="http://schemas.microsoft.com/office/drawing/2014/main" id="{39EA43E1-FC67-4915-A680-3CC62B721F99}"/>
              </a:ext>
            </a:extLst>
          </p:cNvPr>
          <p:cNvSpPr/>
          <p:nvPr/>
        </p:nvSpPr>
        <p:spPr>
          <a:xfrm>
            <a:off x="5076056" y="2361654"/>
            <a:ext cx="4042406" cy="923330"/>
          </a:xfrm>
          <a:prstGeom prst="rect">
            <a:avLst/>
          </a:prstGeom>
        </p:spPr>
        <p:txBody>
          <a:bodyPr wrap="square">
            <a:spAutoFit/>
          </a:bodyPr>
          <a:lstStyle/>
          <a:p>
            <a:pPr marL="285750" indent="-285750" algn="just">
              <a:buFont typeface="Arial" panose="020B0604020202020204" pitchFamily="34" charset="0"/>
              <a:buChar char="•"/>
            </a:pPr>
            <a:r>
              <a:rPr lang="zh-CN" altLang="en-US" sz="1800" b="0" dirty="0"/>
              <a:t>每个基本的存储单元由六个</a:t>
            </a:r>
            <a:r>
              <a:rPr lang="en-US" altLang="zh-CN" sz="1800" b="0" dirty="0"/>
              <a:t>MOS</a:t>
            </a:r>
            <a:r>
              <a:rPr lang="zh-CN" altLang="en-US" sz="1800" b="0" dirty="0"/>
              <a:t>管构成，所以，静态存储电路又称为</a:t>
            </a:r>
            <a:r>
              <a:rPr lang="zh-CN" altLang="en-US" sz="1800" dirty="0"/>
              <a:t>六管静态存储电路</a:t>
            </a:r>
            <a:r>
              <a:rPr lang="zh-CN" altLang="en-US" sz="1800" b="0" dirty="0"/>
              <a:t>。</a:t>
            </a:r>
          </a:p>
        </p:txBody>
      </p:sp>
      <p:sp>
        <p:nvSpPr>
          <p:cNvPr id="11" name="矩形 97">
            <a:extLst>
              <a:ext uri="{FF2B5EF4-FFF2-40B4-BE49-F238E27FC236}">
                <a16:creationId xmlns:a16="http://schemas.microsoft.com/office/drawing/2014/main" id="{213A605B-ACD3-4527-AD8B-E9460D734D01}"/>
              </a:ext>
            </a:extLst>
          </p:cNvPr>
          <p:cNvSpPr/>
          <p:nvPr/>
        </p:nvSpPr>
        <p:spPr>
          <a:xfrm>
            <a:off x="5101594" y="3718773"/>
            <a:ext cx="4042406" cy="369332"/>
          </a:xfrm>
          <a:prstGeom prst="rect">
            <a:avLst/>
          </a:prstGeom>
        </p:spPr>
        <p:txBody>
          <a:bodyPr wrap="square">
            <a:spAutoFit/>
          </a:bodyPr>
          <a:lstStyle/>
          <a:p>
            <a:pPr marL="285750" indent="-285750" algn="just">
              <a:buFont typeface="Arial" panose="020B0604020202020204" pitchFamily="34" charset="0"/>
              <a:buChar char="•"/>
            </a:pPr>
            <a:r>
              <a:rPr lang="zh-CN" altLang="en-US" sz="1800" b="0" dirty="0"/>
              <a:t>字线</a:t>
            </a:r>
            <a:r>
              <a:rPr lang="en-US" altLang="zh-CN" sz="1800" b="0" dirty="0"/>
              <a:t>(WL)</a:t>
            </a:r>
            <a:r>
              <a:rPr lang="zh-CN" altLang="en-US" sz="1800" b="0" dirty="0"/>
              <a:t>控制导通管</a:t>
            </a:r>
            <a:r>
              <a:rPr lang="en-US" altLang="zh-CN" sz="1800" b="0" dirty="0"/>
              <a:t>(M5,M6)</a:t>
            </a:r>
            <a:endParaRPr lang="zh-CN" altLang="en-US" sz="1800" b="0" dirty="0"/>
          </a:p>
        </p:txBody>
      </p:sp>
      <p:sp>
        <p:nvSpPr>
          <p:cNvPr id="12" name="Oval 92">
            <a:extLst>
              <a:ext uri="{FF2B5EF4-FFF2-40B4-BE49-F238E27FC236}">
                <a16:creationId xmlns:a16="http://schemas.microsoft.com/office/drawing/2014/main" id="{8D5AFFD1-330F-448F-996E-08A3F30C332D}"/>
              </a:ext>
            </a:extLst>
          </p:cNvPr>
          <p:cNvSpPr/>
          <p:nvPr/>
        </p:nvSpPr>
        <p:spPr bwMode="auto">
          <a:xfrm>
            <a:off x="1331640" y="1705745"/>
            <a:ext cx="2448272" cy="2227311"/>
          </a:xfrm>
          <a:prstGeom prst="ellipse">
            <a:avLst/>
          </a:prstGeom>
          <a:noFill/>
          <a:ln w="50800" cap="flat" cmpd="sng" algn="ctr">
            <a:solidFill>
              <a:srgbClr val="FF0000"/>
            </a:solidFill>
            <a:prstDash val="solid"/>
            <a:round/>
            <a:headEnd type="none" w="med" len="med"/>
            <a:tailEnd type="none" w="med" len="med"/>
          </a:ln>
        </p:spPr>
        <p:txBody>
          <a:bodyPr vert="horz" wrap="square" lIns="90000" tIns="46800" rIns="90000" bIns="46800" numCol="1" rtlCol="0" anchor="t" anchorCtr="1"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Arial" panose="020B0604020202020204" pitchFamily="34" charset="0"/>
              <a:ea typeface="黑体" panose="02010609060101010101" charset="-122"/>
            </a:endParaRPr>
          </a:p>
        </p:txBody>
      </p:sp>
      <p:cxnSp>
        <p:nvCxnSpPr>
          <p:cNvPr id="13" name="Straight Arrow Connector 98">
            <a:extLst>
              <a:ext uri="{FF2B5EF4-FFF2-40B4-BE49-F238E27FC236}">
                <a16:creationId xmlns:a16="http://schemas.microsoft.com/office/drawing/2014/main" id="{70A45AA3-CA0E-4D6C-A85C-C0EECF561DD0}"/>
              </a:ext>
            </a:extLst>
          </p:cNvPr>
          <p:cNvCxnSpPr/>
          <p:nvPr/>
        </p:nvCxnSpPr>
        <p:spPr bwMode="auto">
          <a:xfrm flipV="1">
            <a:off x="3779912" y="1927865"/>
            <a:ext cx="1800200" cy="891535"/>
          </a:xfrm>
          <a:prstGeom prst="straightConnector1">
            <a:avLst/>
          </a:prstGeom>
          <a:noFill/>
          <a:ln w="50800" cap="flat" cmpd="sng" algn="ctr">
            <a:solidFill>
              <a:srgbClr val="FF0000"/>
            </a:solidFill>
            <a:prstDash val="solid"/>
            <a:round/>
            <a:headEnd type="none" w="med" len="med"/>
            <a:tailEnd type="arrow"/>
          </a:ln>
        </p:spPr>
      </p:cxnSp>
      <p:sp>
        <p:nvSpPr>
          <p:cNvPr id="14" name="矩形 97">
            <a:extLst>
              <a:ext uri="{FF2B5EF4-FFF2-40B4-BE49-F238E27FC236}">
                <a16:creationId xmlns:a16="http://schemas.microsoft.com/office/drawing/2014/main" id="{505F8668-4450-4884-B1DB-3668E54A6D08}"/>
              </a:ext>
            </a:extLst>
          </p:cNvPr>
          <p:cNvSpPr/>
          <p:nvPr/>
        </p:nvSpPr>
        <p:spPr>
          <a:xfrm>
            <a:off x="5138106" y="4366845"/>
            <a:ext cx="4042406" cy="1200329"/>
          </a:xfrm>
          <a:prstGeom prst="rect">
            <a:avLst/>
          </a:prstGeom>
        </p:spPr>
        <p:txBody>
          <a:bodyPr wrap="square">
            <a:spAutoFit/>
          </a:bodyPr>
          <a:lstStyle/>
          <a:p>
            <a:pPr marL="285750" indent="-285750" algn="just">
              <a:buFont typeface="Arial" panose="020B0604020202020204" pitchFamily="34" charset="0"/>
              <a:buChar char="•"/>
            </a:pPr>
            <a:r>
              <a:rPr lang="zh-CN" altLang="en-US" sz="1800" b="0" dirty="0"/>
              <a:t>极性相反的位线</a:t>
            </a:r>
            <a:r>
              <a:rPr lang="en-US" altLang="zh-CN" sz="1800" b="0" dirty="0"/>
              <a:t>(BL,/BL)</a:t>
            </a:r>
            <a:r>
              <a:rPr lang="zh-CN" altLang="en-US" sz="1800" b="0" dirty="0"/>
              <a:t>传输存储信息</a:t>
            </a:r>
            <a:endParaRPr lang="en-US" altLang="zh-CN" sz="1800" b="0" dirty="0"/>
          </a:p>
          <a:p>
            <a:pPr marL="285750" indent="-285750" algn="just">
              <a:buFont typeface="Arial" panose="020B0604020202020204" pitchFamily="34" charset="0"/>
              <a:buChar char="•"/>
            </a:pPr>
            <a:endParaRPr lang="en-US" altLang="zh-CN" sz="1800" b="0" dirty="0"/>
          </a:p>
          <a:p>
            <a:pPr marL="285750" indent="-285750" algn="just">
              <a:buFont typeface="Arial" panose="020B0604020202020204" pitchFamily="34" charset="0"/>
              <a:buChar char="•"/>
            </a:pPr>
            <a:r>
              <a:rPr lang="zh-CN" altLang="en-US" sz="1800" dirty="0">
                <a:solidFill>
                  <a:srgbClr val="0000FF"/>
                </a:solidFill>
              </a:rPr>
              <a:t>信息存储于节点</a:t>
            </a:r>
            <a:r>
              <a:rPr lang="en-US" altLang="zh-CN" sz="1800" dirty="0">
                <a:solidFill>
                  <a:srgbClr val="0000FF"/>
                </a:solidFill>
              </a:rPr>
              <a:t>Q</a:t>
            </a:r>
            <a:r>
              <a:rPr lang="zh-CN" altLang="en-US" sz="1800" dirty="0">
                <a:solidFill>
                  <a:srgbClr val="0000FF"/>
                </a:solidFill>
              </a:rPr>
              <a:t>与</a:t>
            </a:r>
            <a:r>
              <a:rPr lang="en-US" altLang="zh-CN" sz="1800" dirty="0" err="1">
                <a:solidFill>
                  <a:srgbClr val="0000FF"/>
                </a:solidFill>
              </a:rPr>
              <a:t>Qbar</a:t>
            </a:r>
            <a:endParaRPr lang="zh-CN" altLang="en-US" sz="1800" dirty="0">
              <a:solidFill>
                <a:srgbClr val="0000FF"/>
              </a:solidFill>
            </a:endParaRPr>
          </a:p>
        </p:txBody>
      </p:sp>
      <p:sp>
        <p:nvSpPr>
          <p:cNvPr id="15" name="Oval 101">
            <a:extLst>
              <a:ext uri="{FF2B5EF4-FFF2-40B4-BE49-F238E27FC236}">
                <a16:creationId xmlns:a16="http://schemas.microsoft.com/office/drawing/2014/main" id="{E62739BC-5D9F-47D6-9212-DE6B59CA224A}"/>
              </a:ext>
            </a:extLst>
          </p:cNvPr>
          <p:cNvSpPr/>
          <p:nvPr/>
        </p:nvSpPr>
        <p:spPr bwMode="auto">
          <a:xfrm>
            <a:off x="413288" y="2203619"/>
            <a:ext cx="1070752" cy="1018648"/>
          </a:xfrm>
          <a:prstGeom prst="ellipse">
            <a:avLst/>
          </a:prstGeom>
          <a:noFill/>
          <a:ln w="50800" cap="flat" cmpd="sng" algn="ctr">
            <a:solidFill>
              <a:srgbClr val="FF0000"/>
            </a:solidFill>
            <a:prstDash val="solid"/>
            <a:round/>
            <a:headEnd type="none" w="med" len="med"/>
            <a:tailEnd type="none" w="med" len="med"/>
          </a:ln>
        </p:spPr>
        <p:txBody>
          <a:bodyPr vert="horz" wrap="square" lIns="90000" tIns="46800" rIns="90000" bIns="46800" numCol="1" rtlCol="0" anchor="t" anchorCtr="1"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Arial" panose="020B0604020202020204" pitchFamily="34" charset="0"/>
              <a:ea typeface="黑体" panose="02010609060101010101" charset="-122"/>
            </a:endParaRPr>
          </a:p>
        </p:txBody>
      </p:sp>
      <p:sp>
        <p:nvSpPr>
          <p:cNvPr id="16" name="Oval 102">
            <a:extLst>
              <a:ext uri="{FF2B5EF4-FFF2-40B4-BE49-F238E27FC236}">
                <a16:creationId xmlns:a16="http://schemas.microsoft.com/office/drawing/2014/main" id="{501F4DD1-E933-49D5-867E-A636DFBE2168}"/>
              </a:ext>
            </a:extLst>
          </p:cNvPr>
          <p:cNvSpPr/>
          <p:nvPr/>
        </p:nvSpPr>
        <p:spPr bwMode="auto">
          <a:xfrm>
            <a:off x="3609260" y="2060848"/>
            <a:ext cx="1070752" cy="1018648"/>
          </a:xfrm>
          <a:prstGeom prst="ellipse">
            <a:avLst/>
          </a:prstGeom>
          <a:noFill/>
          <a:ln w="50800" cap="flat" cmpd="sng" algn="ctr">
            <a:solidFill>
              <a:srgbClr val="FF0000"/>
            </a:solidFill>
            <a:prstDash val="solid"/>
            <a:round/>
            <a:headEnd type="none" w="med" len="med"/>
            <a:tailEnd type="none" w="med" len="med"/>
          </a:ln>
        </p:spPr>
        <p:txBody>
          <a:bodyPr vert="horz" wrap="square" lIns="90000" tIns="46800" rIns="90000" bIns="46800" numCol="1" rtlCol="0" anchor="t" anchorCtr="1" compatLnSpc="1">
            <a:spAutoFit/>
          </a:bodyPr>
          <a:lstStyle/>
          <a:p>
            <a:pPr marL="0" marR="0" indent="0" algn="ctr" defTabSz="914400" rtl="0" eaLnBrk="1" fontAlgn="base" latinLnBrk="0" hangingPunct="1">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Arial" panose="020B0604020202020204" pitchFamily="34" charset="0"/>
              <a:ea typeface="黑体" panose="02010609060101010101" charset="-122"/>
            </a:endParaRPr>
          </a:p>
        </p:txBody>
      </p:sp>
      <p:pic>
        <p:nvPicPr>
          <p:cNvPr id="17" name="图片 16">
            <a:extLst>
              <a:ext uri="{FF2B5EF4-FFF2-40B4-BE49-F238E27FC236}">
                <a16:creationId xmlns:a16="http://schemas.microsoft.com/office/drawing/2014/main" id="{6F1D57EA-5A54-479E-95A9-FB787426531A}"/>
              </a:ext>
            </a:extLst>
          </p:cNvPr>
          <p:cNvPicPr>
            <a:picLocks noChangeAspect="1"/>
          </p:cNvPicPr>
          <p:nvPr/>
        </p:nvPicPr>
        <p:blipFill>
          <a:blip r:embed="rId4"/>
          <a:stretch>
            <a:fillRect/>
          </a:stretch>
        </p:blipFill>
        <p:spPr>
          <a:xfrm>
            <a:off x="1234822" y="4891668"/>
            <a:ext cx="2793926" cy="1788330"/>
          </a:xfrm>
          <a:prstGeom prst="rect">
            <a:avLst/>
          </a:prstGeom>
        </p:spPr>
      </p:pic>
      <p:sp>
        <p:nvSpPr>
          <p:cNvPr id="18" name="椭圆 17">
            <a:extLst>
              <a:ext uri="{FF2B5EF4-FFF2-40B4-BE49-F238E27FC236}">
                <a16:creationId xmlns:a16="http://schemas.microsoft.com/office/drawing/2014/main" id="{D011F953-B3A1-4A3B-944C-1CFC72122AFD}"/>
              </a:ext>
            </a:extLst>
          </p:cNvPr>
          <p:cNvSpPr/>
          <p:nvPr/>
        </p:nvSpPr>
        <p:spPr bwMode="auto">
          <a:xfrm>
            <a:off x="1043608" y="2636912"/>
            <a:ext cx="816898" cy="759568"/>
          </a:xfrm>
          <a:prstGeom prst="ellipse">
            <a:avLst/>
          </a:prstGeom>
          <a:noFill/>
          <a:ln w="41275" cap="flat" cmpd="sng" algn="ctr">
            <a:solidFill>
              <a:srgbClr val="0000FF"/>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19" name="椭圆 18">
            <a:extLst>
              <a:ext uri="{FF2B5EF4-FFF2-40B4-BE49-F238E27FC236}">
                <a16:creationId xmlns:a16="http://schemas.microsoft.com/office/drawing/2014/main" id="{B47C5113-0D25-46AA-AF1C-D5D0EFBD5B2D}"/>
              </a:ext>
            </a:extLst>
          </p:cNvPr>
          <p:cNvSpPr/>
          <p:nvPr/>
        </p:nvSpPr>
        <p:spPr bwMode="auto">
          <a:xfrm>
            <a:off x="3195794" y="2321768"/>
            <a:ext cx="816898" cy="759568"/>
          </a:xfrm>
          <a:prstGeom prst="ellipse">
            <a:avLst/>
          </a:prstGeom>
          <a:noFill/>
          <a:ln w="41275" cap="flat" cmpd="sng" algn="ctr">
            <a:solidFill>
              <a:srgbClr val="0000FF"/>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741669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2" grpId="1" animBg="1"/>
      <p:bldP spid="14" grpId="0"/>
      <p:bldP spid="15" grpId="0" animBg="1"/>
      <p:bldP spid="15" grpId="1" animBg="1"/>
      <p:bldP spid="16" grpId="0" animBg="1"/>
      <p:bldP spid="16" grpId="1"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灯片编号占位符 2">
            <a:extLst>
              <a:ext uri="{FF2B5EF4-FFF2-40B4-BE49-F238E27FC236}">
                <a16:creationId xmlns:a16="http://schemas.microsoft.com/office/drawing/2014/main" id="{04FAE464-0BDE-41EB-B1AE-9C6C85994015}"/>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B92F15C7-F44D-407C-A332-58BC03DA850F}" type="slidenum">
              <a:rPr lang="en-US" altLang="zh-CN" smtClean="0"/>
              <a:pPr>
                <a:defRPr/>
              </a:pPr>
              <a:t>27</a:t>
            </a:fld>
            <a:endParaRPr kumimoji="0" lang="en-US" altLang="zh-CN" sz="2000">
              <a:solidFill>
                <a:schemeClr val="tx2"/>
              </a:solidFill>
              <a:latin typeface="Arial" panose="020B0604020202020204" pitchFamily="34" charset="0"/>
            </a:endParaRPr>
          </a:p>
        </p:txBody>
      </p:sp>
      <p:sp>
        <p:nvSpPr>
          <p:cNvPr id="29699" name="Rectangle 2">
            <a:extLst>
              <a:ext uri="{FF2B5EF4-FFF2-40B4-BE49-F238E27FC236}">
                <a16:creationId xmlns:a16="http://schemas.microsoft.com/office/drawing/2014/main" id="{BB414CB8-872C-4CD9-9766-C1BBB761BF3D}"/>
              </a:ext>
            </a:extLst>
          </p:cNvPr>
          <p:cNvSpPr>
            <a:spLocks noGrp="1" noChangeArrowheads="1"/>
          </p:cNvSpPr>
          <p:nvPr>
            <p:ph type="title" idx="4294967295"/>
          </p:nvPr>
        </p:nvSpPr>
        <p:spPr>
          <a:xfrm>
            <a:off x="98425" y="44450"/>
            <a:ext cx="8893175" cy="869948"/>
          </a:xfrm>
        </p:spPr>
        <p:txBody>
          <a:bodyPr/>
          <a:lstStyle/>
          <a:p>
            <a:pPr>
              <a:defRPr/>
            </a:pPr>
            <a:r>
              <a:rPr lang="zh-CN" altLang="en-US" sz="3600" dirty="0">
                <a:solidFill>
                  <a:srgbClr val="FFFFFF"/>
                </a:solidFill>
                <a:latin typeface="Arial" charset="0"/>
              </a:rPr>
              <a:t>静态随机存取存存储器（</a:t>
            </a:r>
            <a:r>
              <a:rPr lang="en-US" altLang="zh-CN" sz="3600" dirty="0">
                <a:solidFill>
                  <a:srgbClr val="FFFFFF"/>
                </a:solidFill>
                <a:latin typeface="Arial" charset="0"/>
              </a:rPr>
              <a:t>SRAM</a:t>
            </a:r>
            <a:r>
              <a:rPr lang="zh-CN" altLang="en-US" sz="3600" dirty="0">
                <a:solidFill>
                  <a:srgbClr val="FFFFFF"/>
                </a:solidFill>
                <a:latin typeface="Arial" charset="0"/>
              </a:rPr>
              <a:t>）</a:t>
            </a:r>
          </a:p>
        </p:txBody>
      </p:sp>
      <p:grpSp>
        <p:nvGrpSpPr>
          <p:cNvPr id="29700" name="Group 5">
            <a:extLst>
              <a:ext uri="{FF2B5EF4-FFF2-40B4-BE49-F238E27FC236}">
                <a16:creationId xmlns:a16="http://schemas.microsoft.com/office/drawing/2014/main" id="{556E3164-4BEE-419B-8D58-4F17956C393A}"/>
              </a:ext>
            </a:extLst>
          </p:cNvPr>
          <p:cNvGrpSpPr>
            <a:grpSpLocks/>
          </p:cNvGrpSpPr>
          <p:nvPr/>
        </p:nvGrpSpPr>
        <p:grpSpPr bwMode="auto">
          <a:xfrm>
            <a:off x="4035152" y="2776736"/>
            <a:ext cx="304800" cy="457200"/>
            <a:chOff x="3552" y="3216"/>
            <a:chExt cx="192" cy="288"/>
          </a:xfrm>
        </p:grpSpPr>
        <p:sp>
          <p:nvSpPr>
            <p:cNvPr id="29889" name="Line 6">
              <a:extLst>
                <a:ext uri="{FF2B5EF4-FFF2-40B4-BE49-F238E27FC236}">
                  <a16:creationId xmlns:a16="http://schemas.microsoft.com/office/drawing/2014/main" id="{9012B3F2-617D-45D5-A5D6-39BAB7A4A92E}"/>
                </a:ext>
              </a:extLst>
            </p:cNvPr>
            <p:cNvSpPr>
              <a:spLocks noChangeShapeType="1"/>
            </p:cNvSpPr>
            <p:nvPr/>
          </p:nvSpPr>
          <p:spPr bwMode="auto">
            <a:xfrm>
              <a:off x="3696" y="3264"/>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90" name="Line 7">
              <a:extLst>
                <a:ext uri="{FF2B5EF4-FFF2-40B4-BE49-F238E27FC236}">
                  <a16:creationId xmlns:a16="http://schemas.microsoft.com/office/drawing/2014/main" id="{02FD99CE-EDCB-4FA0-A4D7-8E861543C1B0}"/>
                </a:ext>
              </a:extLst>
            </p:cNvPr>
            <p:cNvSpPr>
              <a:spLocks noChangeShapeType="1"/>
            </p:cNvSpPr>
            <p:nvPr/>
          </p:nvSpPr>
          <p:spPr bwMode="auto">
            <a:xfrm>
              <a:off x="3648" y="326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91" name="Line 8">
              <a:extLst>
                <a:ext uri="{FF2B5EF4-FFF2-40B4-BE49-F238E27FC236}">
                  <a16:creationId xmlns:a16="http://schemas.microsoft.com/office/drawing/2014/main" id="{796C4D63-F1D7-4901-B40B-D500289B3BE5}"/>
                </a:ext>
              </a:extLst>
            </p:cNvPr>
            <p:cNvSpPr>
              <a:spLocks noChangeShapeType="1"/>
            </p:cNvSpPr>
            <p:nvPr/>
          </p:nvSpPr>
          <p:spPr bwMode="auto">
            <a:xfrm>
              <a:off x="3552" y="32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92" name="Line 9">
              <a:extLst>
                <a:ext uri="{FF2B5EF4-FFF2-40B4-BE49-F238E27FC236}">
                  <a16:creationId xmlns:a16="http://schemas.microsoft.com/office/drawing/2014/main" id="{45D7016E-B538-45B3-9DEF-A13DB5D0332F}"/>
                </a:ext>
              </a:extLst>
            </p:cNvPr>
            <p:cNvSpPr>
              <a:spLocks noChangeShapeType="1"/>
            </p:cNvSpPr>
            <p:nvPr/>
          </p:nvSpPr>
          <p:spPr bwMode="auto">
            <a:xfrm>
              <a:off x="3552" y="345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93" name="Line 10">
              <a:extLst>
                <a:ext uri="{FF2B5EF4-FFF2-40B4-BE49-F238E27FC236}">
                  <a16:creationId xmlns:a16="http://schemas.microsoft.com/office/drawing/2014/main" id="{5DB9D51E-BD97-4F6A-9E28-A0CD1A1A9EA8}"/>
                </a:ext>
              </a:extLst>
            </p:cNvPr>
            <p:cNvSpPr>
              <a:spLocks noChangeShapeType="1"/>
            </p:cNvSpPr>
            <p:nvPr/>
          </p:nvSpPr>
          <p:spPr bwMode="auto">
            <a:xfrm>
              <a:off x="3552" y="321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94" name="Line 11">
              <a:extLst>
                <a:ext uri="{FF2B5EF4-FFF2-40B4-BE49-F238E27FC236}">
                  <a16:creationId xmlns:a16="http://schemas.microsoft.com/office/drawing/2014/main" id="{680559B3-92AC-4868-929F-7E76D7D1A9DC}"/>
                </a:ext>
              </a:extLst>
            </p:cNvPr>
            <p:cNvSpPr>
              <a:spLocks noChangeShapeType="1"/>
            </p:cNvSpPr>
            <p:nvPr/>
          </p:nvSpPr>
          <p:spPr bwMode="auto">
            <a:xfrm>
              <a:off x="3552" y="345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95" name="Line 12">
              <a:extLst>
                <a:ext uri="{FF2B5EF4-FFF2-40B4-BE49-F238E27FC236}">
                  <a16:creationId xmlns:a16="http://schemas.microsoft.com/office/drawing/2014/main" id="{73E37A5B-B80B-4B01-9EB6-683505B61029}"/>
                </a:ext>
              </a:extLst>
            </p:cNvPr>
            <p:cNvSpPr>
              <a:spLocks noChangeShapeType="1"/>
            </p:cNvSpPr>
            <p:nvPr/>
          </p:nvSpPr>
          <p:spPr bwMode="auto">
            <a:xfrm>
              <a:off x="3696" y="336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701" name="Group 13">
            <a:extLst>
              <a:ext uri="{FF2B5EF4-FFF2-40B4-BE49-F238E27FC236}">
                <a16:creationId xmlns:a16="http://schemas.microsoft.com/office/drawing/2014/main" id="{9B05AEBF-A98B-41E7-903D-9723C27A4DC3}"/>
              </a:ext>
            </a:extLst>
          </p:cNvPr>
          <p:cNvGrpSpPr>
            <a:grpSpLocks/>
          </p:cNvGrpSpPr>
          <p:nvPr/>
        </p:nvGrpSpPr>
        <p:grpSpPr bwMode="auto">
          <a:xfrm>
            <a:off x="4797152" y="2776736"/>
            <a:ext cx="304800" cy="457200"/>
            <a:chOff x="3936" y="3216"/>
            <a:chExt cx="192" cy="288"/>
          </a:xfrm>
        </p:grpSpPr>
        <p:sp>
          <p:nvSpPr>
            <p:cNvPr id="29882" name="Line 14">
              <a:extLst>
                <a:ext uri="{FF2B5EF4-FFF2-40B4-BE49-F238E27FC236}">
                  <a16:creationId xmlns:a16="http://schemas.microsoft.com/office/drawing/2014/main" id="{4BD20D1D-7AD3-4372-B8E6-A80D58ED294F}"/>
                </a:ext>
              </a:extLst>
            </p:cNvPr>
            <p:cNvSpPr>
              <a:spLocks noChangeShapeType="1"/>
            </p:cNvSpPr>
            <p:nvPr/>
          </p:nvSpPr>
          <p:spPr bwMode="auto">
            <a:xfrm>
              <a:off x="3984" y="3264"/>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83" name="Line 15">
              <a:extLst>
                <a:ext uri="{FF2B5EF4-FFF2-40B4-BE49-F238E27FC236}">
                  <a16:creationId xmlns:a16="http://schemas.microsoft.com/office/drawing/2014/main" id="{CC8F0137-3A19-49D6-A4F0-9136AE7C63D6}"/>
                </a:ext>
              </a:extLst>
            </p:cNvPr>
            <p:cNvSpPr>
              <a:spLocks noChangeShapeType="1"/>
            </p:cNvSpPr>
            <p:nvPr/>
          </p:nvSpPr>
          <p:spPr bwMode="auto">
            <a:xfrm>
              <a:off x="4032" y="326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84" name="Line 16">
              <a:extLst>
                <a:ext uri="{FF2B5EF4-FFF2-40B4-BE49-F238E27FC236}">
                  <a16:creationId xmlns:a16="http://schemas.microsoft.com/office/drawing/2014/main" id="{F0A6C175-5C25-44DC-AFEF-C2AD65394144}"/>
                </a:ext>
              </a:extLst>
            </p:cNvPr>
            <p:cNvSpPr>
              <a:spLocks noChangeShapeType="1"/>
            </p:cNvSpPr>
            <p:nvPr/>
          </p:nvSpPr>
          <p:spPr bwMode="auto">
            <a:xfrm>
              <a:off x="4032" y="32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85" name="Line 17">
              <a:extLst>
                <a:ext uri="{FF2B5EF4-FFF2-40B4-BE49-F238E27FC236}">
                  <a16:creationId xmlns:a16="http://schemas.microsoft.com/office/drawing/2014/main" id="{F9D2CE95-8A16-4B21-A672-984A7E81861D}"/>
                </a:ext>
              </a:extLst>
            </p:cNvPr>
            <p:cNvSpPr>
              <a:spLocks noChangeShapeType="1"/>
            </p:cNvSpPr>
            <p:nvPr/>
          </p:nvSpPr>
          <p:spPr bwMode="auto">
            <a:xfrm>
              <a:off x="4032" y="345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86" name="Line 18">
              <a:extLst>
                <a:ext uri="{FF2B5EF4-FFF2-40B4-BE49-F238E27FC236}">
                  <a16:creationId xmlns:a16="http://schemas.microsoft.com/office/drawing/2014/main" id="{EC8F4C35-056A-4034-8D1E-AAD762D519AE}"/>
                </a:ext>
              </a:extLst>
            </p:cNvPr>
            <p:cNvSpPr>
              <a:spLocks noChangeShapeType="1"/>
            </p:cNvSpPr>
            <p:nvPr/>
          </p:nvSpPr>
          <p:spPr bwMode="auto">
            <a:xfrm>
              <a:off x="4128" y="321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87" name="Line 19">
              <a:extLst>
                <a:ext uri="{FF2B5EF4-FFF2-40B4-BE49-F238E27FC236}">
                  <a16:creationId xmlns:a16="http://schemas.microsoft.com/office/drawing/2014/main" id="{8A1D98B8-6BA6-4140-B7E2-C3F8D20D3B2B}"/>
                </a:ext>
              </a:extLst>
            </p:cNvPr>
            <p:cNvSpPr>
              <a:spLocks noChangeShapeType="1"/>
            </p:cNvSpPr>
            <p:nvPr/>
          </p:nvSpPr>
          <p:spPr bwMode="auto">
            <a:xfrm>
              <a:off x="4128" y="345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88" name="Line 20">
              <a:extLst>
                <a:ext uri="{FF2B5EF4-FFF2-40B4-BE49-F238E27FC236}">
                  <a16:creationId xmlns:a16="http://schemas.microsoft.com/office/drawing/2014/main" id="{72EF51DB-A586-45AB-8B5D-FA00CFB46C6C}"/>
                </a:ext>
              </a:extLst>
            </p:cNvPr>
            <p:cNvSpPr>
              <a:spLocks noChangeShapeType="1"/>
            </p:cNvSpPr>
            <p:nvPr/>
          </p:nvSpPr>
          <p:spPr bwMode="auto">
            <a:xfrm>
              <a:off x="3936" y="336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702" name="Group 21">
            <a:extLst>
              <a:ext uri="{FF2B5EF4-FFF2-40B4-BE49-F238E27FC236}">
                <a16:creationId xmlns:a16="http://schemas.microsoft.com/office/drawing/2014/main" id="{730634BF-9DBC-4D5A-85F5-9D58255BB7E8}"/>
              </a:ext>
            </a:extLst>
          </p:cNvPr>
          <p:cNvGrpSpPr>
            <a:grpSpLocks/>
          </p:cNvGrpSpPr>
          <p:nvPr/>
        </p:nvGrpSpPr>
        <p:grpSpPr bwMode="auto">
          <a:xfrm>
            <a:off x="4035152" y="2090936"/>
            <a:ext cx="304800" cy="457200"/>
            <a:chOff x="3552" y="3216"/>
            <a:chExt cx="192" cy="288"/>
          </a:xfrm>
        </p:grpSpPr>
        <p:sp>
          <p:nvSpPr>
            <p:cNvPr id="29875" name="Line 22">
              <a:extLst>
                <a:ext uri="{FF2B5EF4-FFF2-40B4-BE49-F238E27FC236}">
                  <a16:creationId xmlns:a16="http://schemas.microsoft.com/office/drawing/2014/main" id="{A31B18F2-7BEE-434A-94E9-27C783C06F6B}"/>
                </a:ext>
              </a:extLst>
            </p:cNvPr>
            <p:cNvSpPr>
              <a:spLocks noChangeShapeType="1"/>
            </p:cNvSpPr>
            <p:nvPr/>
          </p:nvSpPr>
          <p:spPr bwMode="auto">
            <a:xfrm>
              <a:off x="3696" y="3264"/>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76" name="Line 23">
              <a:extLst>
                <a:ext uri="{FF2B5EF4-FFF2-40B4-BE49-F238E27FC236}">
                  <a16:creationId xmlns:a16="http://schemas.microsoft.com/office/drawing/2014/main" id="{0224F614-C425-4E71-AC7E-31BC7B46C749}"/>
                </a:ext>
              </a:extLst>
            </p:cNvPr>
            <p:cNvSpPr>
              <a:spLocks noChangeShapeType="1"/>
            </p:cNvSpPr>
            <p:nvPr/>
          </p:nvSpPr>
          <p:spPr bwMode="auto">
            <a:xfrm>
              <a:off x="3648" y="326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77" name="Line 24">
              <a:extLst>
                <a:ext uri="{FF2B5EF4-FFF2-40B4-BE49-F238E27FC236}">
                  <a16:creationId xmlns:a16="http://schemas.microsoft.com/office/drawing/2014/main" id="{8F27D000-F655-4CE2-9F48-D01B0978CDE4}"/>
                </a:ext>
              </a:extLst>
            </p:cNvPr>
            <p:cNvSpPr>
              <a:spLocks noChangeShapeType="1"/>
            </p:cNvSpPr>
            <p:nvPr/>
          </p:nvSpPr>
          <p:spPr bwMode="auto">
            <a:xfrm>
              <a:off x="3552" y="32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78" name="Line 25">
              <a:extLst>
                <a:ext uri="{FF2B5EF4-FFF2-40B4-BE49-F238E27FC236}">
                  <a16:creationId xmlns:a16="http://schemas.microsoft.com/office/drawing/2014/main" id="{67FA8BF3-FDED-4E02-BF1E-5CE632C419A5}"/>
                </a:ext>
              </a:extLst>
            </p:cNvPr>
            <p:cNvSpPr>
              <a:spLocks noChangeShapeType="1"/>
            </p:cNvSpPr>
            <p:nvPr/>
          </p:nvSpPr>
          <p:spPr bwMode="auto">
            <a:xfrm>
              <a:off x="3552" y="345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79" name="Line 26">
              <a:extLst>
                <a:ext uri="{FF2B5EF4-FFF2-40B4-BE49-F238E27FC236}">
                  <a16:creationId xmlns:a16="http://schemas.microsoft.com/office/drawing/2014/main" id="{5BE5B599-2D2C-4923-8619-43AC2E3EDA1D}"/>
                </a:ext>
              </a:extLst>
            </p:cNvPr>
            <p:cNvSpPr>
              <a:spLocks noChangeShapeType="1"/>
            </p:cNvSpPr>
            <p:nvPr/>
          </p:nvSpPr>
          <p:spPr bwMode="auto">
            <a:xfrm>
              <a:off x="3552" y="321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80" name="Line 27">
              <a:extLst>
                <a:ext uri="{FF2B5EF4-FFF2-40B4-BE49-F238E27FC236}">
                  <a16:creationId xmlns:a16="http://schemas.microsoft.com/office/drawing/2014/main" id="{6FD193E5-726C-4482-9F9E-3C73676AD4E6}"/>
                </a:ext>
              </a:extLst>
            </p:cNvPr>
            <p:cNvSpPr>
              <a:spLocks noChangeShapeType="1"/>
            </p:cNvSpPr>
            <p:nvPr/>
          </p:nvSpPr>
          <p:spPr bwMode="auto">
            <a:xfrm>
              <a:off x="3552" y="345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81" name="Line 28">
              <a:extLst>
                <a:ext uri="{FF2B5EF4-FFF2-40B4-BE49-F238E27FC236}">
                  <a16:creationId xmlns:a16="http://schemas.microsoft.com/office/drawing/2014/main" id="{5866B682-9060-4B0B-BCB9-23EBE5B6D389}"/>
                </a:ext>
              </a:extLst>
            </p:cNvPr>
            <p:cNvSpPr>
              <a:spLocks noChangeShapeType="1"/>
            </p:cNvSpPr>
            <p:nvPr/>
          </p:nvSpPr>
          <p:spPr bwMode="auto">
            <a:xfrm>
              <a:off x="3696" y="336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703" name="Group 29">
            <a:extLst>
              <a:ext uri="{FF2B5EF4-FFF2-40B4-BE49-F238E27FC236}">
                <a16:creationId xmlns:a16="http://schemas.microsoft.com/office/drawing/2014/main" id="{EED1C8A0-C9A4-4915-A096-5BE03E2BCA12}"/>
              </a:ext>
            </a:extLst>
          </p:cNvPr>
          <p:cNvGrpSpPr>
            <a:grpSpLocks/>
          </p:cNvGrpSpPr>
          <p:nvPr/>
        </p:nvGrpSpPr>
        <p:grpSpPr bwMode="auto">
          <a:xfrm>
            <a:off x="4797152" y="2090936"/>
            <a:ext cx="304800" cy="457200"/>
            <a:chOff x="3936" y="3216"/>
            <a:chExt cx="192" cy="288"/>
          </a:xfrm>
        </p:grpSpPr>
        <p:sp>
          <p:nvSpPr>
            <p:cNvPr id="29868" name="Line 30">
              <a:extLst>
                <a:ext uri="{FF2B5EF4-FFF2-40B4-BE49-F238E27FC236}">
                  <a16:creationId xmlns:a16="http://schemas.microsoft.com/office/drawing/2014/main" id="{34C5B91B-2089-45E3-B945-FFA2ECA11075}"/>
                </a:ext>
              </a:extLst>
            </p:cNvPr>
            <p:cNvSpPr>
              <a:spLocks noChangeShapeType="1"/>
            </p:cNvSpPr>
            <p:nvPr/>
          </p:nvSpPr>
          <p:spPr bwMode="auto">
            <a:xfrm>
              <a:off x="3984" y="3264"/>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69" name="Line 31">
              <a:extLst>
                <a:ext uri="{FF2B5EF4-FFF2-40B4-BE49-F238E27FC236}">
                  <a16:creationId xmlns:a16="http://schemas.microsoft.com/office/drawing/2014/main" id="{4310DF2C-5A19-48D3-999C-DBEEE04A9FB3}"/>
                </a:ext>
              </a:extLst>
            </p:cNvPr>
            <p:cNvSpPr>
              <a:spLocks noChangeShapeType="1"/>
            </p:cNvSpPr>
            <p:nvPr/>
          </p:nvSpPr>
          <p:spPr bwMode="auto">
            <a:xfrm>
              <a:off x="4032" y="326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70" name="Line 32">
              <a:extLst>
                <a:ext uri="{FF2B5EF4-FFF2-40B4-BE49-F238E27FC236}">
                  <a16:creationId xmlns:a16="http://schemas.microsoft.com/office/drawing/2014/main" id="{9C1F3620-B3DE-422B-8119-944D11F90128}"/>
                </a:ext>
              </a:extLst>
            </p:cNvPr>
            <p:cNvSpPr>
              <a:spLocks noChangeShapeType="1"/>
            </p:cNvSpPr>
            <p:nvPr/>
          </p:nvSpPr>
          <p:spPr bwMode="auto">
            <a:xfrm>
              <a:off x="4032" y="32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71" name="Line 33">
              <a:extLst>
                <a:ext uri="{FF2B5EF4-FFF2-40B4-BE49-F238E27FC236}">
                  <a16:creationId xmlns:a16="http://schemas.microsoft.com/office/drawing/2014/main" id="{3F5957BD-BB86-44F1-81C5-057EBF4FF7B5}"/>
                </a:ext>
              </a:extLst>
            </p:cNvPr>
            <p:cNvSpPr>
              <a:spLocks noChangeShapeType="1"/>
            </p:cNvSpPr>
            <p:nvPr/>
          </p:nvSpPr>
          <p:spPr bwMode="auto">
            <a:xfrm>
              <a:off x="4032" y="345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72" name="Line 34">
              <a:extLst>
                <a:ext uri="{FF2B5EF4-FFF2-40B4-BE49-F238E27FC236}">
                  <a16:creationId xmlns:a16="http://schemas.microsoft.com/office/drawing/2014/main" id="{0F9A3668-2CB3-4701-B905-5DCD62381685}"/>
                </a:ext>
              </a:extLst>
            </p:cNvPr>
            <p:cNvSpPr>
              <a:spLocks noChangeShapeType="1"/>
            </p:cNvSpPr>
            <p:nvPr/>
          </p:nvSpPr>
          <p:spPr bwMode="auto">
            <a:xfrm>
              <a:off x="4128" y="321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73" name="Line 35">
              <a:extLst>
                <a:ext uri="{FF2B5EF4-FFF2-40B4-BE49-F238E27FC236}">
                  <a16:creationId xmlns:a16="http://schemas.microsoft.com/office/drawing/2014/main" id="{A0B9CBA6-CDF6-4420-82D6-B398C542DF92}"/>
                </a:ext>
              </a:extLst>
            </p:cNvPr>
            <p:cNvSpPr>
              <a:spLocks noChangeShapeType="1"/>
            </p:cNvSpPr>
            <p:nvPr/>
          </p:nvSpPr>
          <p:spPr bwMode="auto">
            <a:xfrm>
              <a:off x="4128" y="345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74" name="Line 36">
              <a:extLst>
                <a:ext uri="{FF2B5EF4-FFF2-40B4-BE49-F238E27FC236}">
                  <a16:creationId xmlns:a16="http://schemas.microsoft.com/office/drawing/2014/main" id="{58ABFB18-E810-4E7D-AA1B-A99EFEEA2123}"/>
                </a:ext>
              </a:extLst>
            </p:cNvPr>
            <p:cNvSpPr>
              <a:spLocks noChangeShapeType="1"/>
            </p:cNvSpPr>
            <p:nvPr/>
          </p:nvSpPr>
          <p:spPr bwMode="auto">
            <a:xfrm>
              <a:off x="3936" y="336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04" name="Line 37">
            <a:extLst>
              <a:ext uri="{FF2B5EF4-FFF2-40B4-BE49-F238E27FC236}">
                <a16:creationId xmlns:a16="http://schemas.microsoft.com/office/drawing/2014/main" id="{0F5FECF8-04CB-4679-AECF-9BD4D7FC347D}"/>
              </a:ext>
            </a:extLst>
          </p:cNvPr>
          <p:cNvSpPr>
            <a:spLocks noChangeShapeType="1"/>
          </p:cNvSpPr>
          <p:nvPr/>
        </p:nvSpPr>
        <p:spPr bwMode="auto">
          <a:xfrm>
            <a:off x="5101952" y="254813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5" name="Line 38">
            <a:extLst>
              <a:ext uri="{FF2B5EF4-FFF2-40B4-BE49-F238E27FC236}">
                <a16:creationId xmlns:a16="http://schemas.microsoft.com/office/drawing/2014/main" id="{D6EF6D26-849E-4A88-B5B0-5B1501900242}"/>
              </a:ext>
            </a:extLst>
          </p:cNvPr>
          <p:cNvSpPr>
            <a:spLocks noChangeShapeType="1"/>
          </p:cNvSpPr>
          <p:nvPr/>
        </p:nvSpPr>
        <p:spPr bwMode="auto">
          <a:xfrm>
            <a:off x="4035152" y="2548136"/>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6" name="Line 39">
            <a:extLst>
              <a:ext uri="{FF2B5EF4-FFF2-40B4-BE49-F238E27FC236}">
                <a16:creationId xmlns:a16="http://schemas.microsoft.com/office/drawing/2014/main" id="{AFF1EAE4-D4BE-4117-AFDF-E6B49E146967}"/>
              </a:ext>
            </a:extLst>
          </p:cNvPr>
          <p:cNvSpPr>
            <a:spLocks noChangeShapeType="1"/>
          </p:cNvSpPr>
          <p:nvPr/>
        </p:nvSpPr>
        <p:spPr bwMode="auto">
          <a:xfrm flipV="1">
            <a:off x="4035152" y="201473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7" name="Line 40">
            <a:extLst>
              <a:ext uri="{FF2B5EF4-FFF2-40B4-BE49-F238E27FC236}">
                <a16:creationId xmlns:a16="http://schemas.microsoft.com/office/drawing/2014/main" id="{A2D3CD34-BF63-4B83-9E9D-4FC7B3BA6DEC}"/>
              </a:ext>
            </a:extLst>
          </p:cNvPr>
          <p:cNvSpPr>
            <a:spLocks noChangeShapeType="1"/>
          </p:cNvSpPr>
          <p:nvPr/>
        </p:nvSpPr>
        <p:spPr bwMode="auto">
          <a:xfrm>
            <a:off x="4035152" y="2014736"/>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8" name="Line 41">
            <a:extLst>
              <a:ext uri="{FF2B5EF4-FFF2-40B4-BE49-F238E27FC236}">
                <a16:creationId xmlns:a16="http://schemas.microsoft.com/office/drawing/2014/main" id="{DFF6E306-FC6C-4A72-8978-970A84CBDF2A}"/>
              </a:ext>
            </a:extLst>
          </p:cNvPr>
          <p:cNvSpPr>
            <a:spLocks noChangeShapeType="1"/>
          </p:cNvSpPr>
          <p:nvPr/>
        </p:nvSpPr>
        <p:spPr bwMode="auto">
          <a:xfrm>
            <a:off x="5101952" y="201473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9" name="Line 42">
            <a:extLst>
              <a:ext uri="{FF2B5EF4-FFF2-40B4-BE49-F238E27FC236}">
                <a16:creationId xmlns:a16="http://schemas.microsoft.com/office/drawing/2014/main" id="{C6678257-9FEF-40A4-B663-8611EF7E7B1D}"/>
              </a:ext>
            </a:extLst>
          </p:cNvPr>
          <p:cNvSpPr>
            <a:spLocks noChangeShapeType="1"/>
          </p:cNvSpPr>
          <p:nvPr/>
        </p:nvSpPr>
        <p:spPr bwMode="auto">
          <a:xfrm flipV="1">
            <a:off x="4568552" y="1862336"/>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0" name="Text Box 43">
            <a:extLst>
              <a:ext uri="{FF2B5EF4-FFF2-40B4-BE49-F238E27FC236}">
                <a16:creationId xmlns:a16="http://schemas.microsoft.com/office/drawing/2014/main" id="{C7F4FED4-8D58-4272-9215-264979CCA504}"/>
              </a:ext>
            </a:extLst>
          </p:cNvPr>
          <p:cNvSpPr txBox="1">
            <a:spLocks noChangeArrowheads="1"/>
          </p:cNvSpPr>
          <p:nvPr/>
        </p:nvSpPr>
        <p:spPr bwMode="auto">
          <a:xfrm>
            <a:off x="4568552" y="1709936"/>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V</a:t>
            </a:r>
            <a:r>
              <a:rPr lang="en-US" altLang="zh-CN" sz="1600" baseline="-25000"/>
              <a:t>CC</a:t>
            </a:r>
          </a:p>
        </p:txBody>
      </p:sp>
      <p:sp>
        <p:nvSpPr>
          <p:cNvPr id="29711" name="Line 44">
            <a:extLst>
              <a:ext uri="{FF2B5EF4-FFF2-40B4-BE49-F238E27FC236}">
                <a16:creationId xmlns:a16="http://schemas.microsoft.com/office/drawing/2014/main" id="{D93879CE-AEBA-4DE9-B4B2-8E56C6B7C578}"/>
              </a:ext>
            </a:extLst>
          </p:cNvPr>
          <p:cNvSpPr>
            <a:spLocks noChangeShapeType="1"/>
          </p:cNvSpPr>
          <p:nvPr/>
        </p:nvSpPr>
        <p:spPr bwMode="auto">
          <a:xfrm>
            <a:off x="4416152" y="2014736"/>
            <a:ext cx="0" cy="30480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2" name="Line 45">
            <a:extLst>
              <a:ext uri="{FF2B5EF4-FFF2-40B4-BE49-F238E27FC236}">
                <a16:creationId xmlns:a16="http://schemas.microsoft.com/office/drawing/2014/main" id="{55FD2232-BC42-444A-835A-4F7DC596B35B}"/>
              </a:ext>
            </a:extLst>
          </p:cNvPr>
          <p:cNvSpPr>
            <a:spLocks noChangeShapeType="1"/>
          </p:cNvSpPr>
          <p:nvPr/>
        </p:nvSpPr>
        <p:spPr bwMode="auto">
          <a:xfrm>
            <a:off x="4339952" y="2319536"/>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3" name="Line 46">
            <a:extLst>
              <a:ext uri="{FF2B5EF4-FFF2-40B4-BE49-F238E27FC236}">
                <a16:creationId xmlns:a16="http://schemas.microsoft.com/office/drawing/2014/main" id="{468BA946-1BAE-4148-8788-CC215335D6D0}"/>
              </a:ext>
            </a:extLst>
          </p:cNvPr>
          <p:cNvSpPr>
            <a:spLocks noChangeShapeType="1"/>
          </p:cNvSpPr>
          <p:nvPr/>
        </p:nvSpPr>
        <p:spPr bwMode="auto">
          <a:xfrm>
            <a:off x="4720952" y="2014736"/>
            <a:ext cx="0" cy="30480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4" name="Line 47">
            <a:extLst>
              <a:ext uri="{FF2B5EF4-FFF2-40B4-BE49-F238E27FC236}">
                <a16:creationId xmlns:a16="http://schemas.microsoft.com/office/drawing/2014/main" id="{7197A406-6712-4E77-BCAD-15B08027DC81}"/>
              </a:ext>
            </a:extLst>
          </p:cNvPr>
          <p:cNvSpPr>
            <a:spLocks noChangeShapeType="1"/>
          </p:cNvSpPr>
          <p:nvPr/>
        </p:nvSpPr>
        <p:spPr bwMode="auto">
          <a:xfrm>
            <a:off x="4720952" y="2319536"/>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5" name="Line 48">
            <a:extLst>
              <a:ext uri="{FF2B5EF4-FFF2-40B4-BE49-F238E27FC236}">
                <a16:creationId xmlns:a16="http://schemas.microsoft.com/office/drawing/2014/main" id="{5C9DD11C-166B-4245-BAC8-DFF62C2BD948}"/>
              </a:ext>
            </a:extLst>
          </p:cNvPr>
          <p:cNvSpPr>
            <a:spLocks noChangeShapeType="1"/>
          </p:cNvSpPr>
          <p:nvPr/>
        </p:nvSpPr>
        <p:spPr bwMode="auto">
          <a:xfrm>
            <a:off x="4035152" y="2700536"/>
            <a:ext cx="30480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6" name="Line 49">
            <a:extLst>
              <a:ext uri="{FF2B5EF4-FFF2-40B4-BE49-F238E27FC236}">
                <a16:creationId xmlns:a16="http://schemas.microsoft.com/office/drawing/2014/main" id="{D5B84825-A027-4BD4-82C5-A0A08937721F}"/>
              </a:ext>
            </a:extLst>
          </p:cNvPr>
          <p:cNvSpPr>
            <a:spLocks noChangeShapeType="1"/>
          </p:cNvSpPr>
          <p:nvPr/>
        </p:nvSpPr>
        <p:spPr bwMode="auto">
          <a:xfrm>
            <a:off x="4339952" y="2700536"/>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7" name="Line 50">
            <a:extLst>
              <a:ext uri="{FF2B5EF4-FFF2-40B4-BE49-F238E27FC236}">
                <a16:creationId xmlns:a16="http://schemas.microsoft.com/office/drawing/2014/main" id="{30406D1F-3654-4412-AD19-D2FAB3C6674E}"/>
              </a:ext>
            </a:extLst>
          </p:cNvPr>
          <p:cNvSpPr>
            <a:spLocks noChangeShapeType="1"/>
          </p:cNvSpPr>
          <p:nvPr/>
        </p:nvSpPr>
        <p:spPr bwMode="auto">
          <a:xfrm>
            <a:off x="4644752" y="3005336"/>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8" name="Line 51">
            <a:extLst>
              <a:ext uri="{FF2B5EF4-FFF2-40B4-BE49-F238E27FC236}">
                <a16:creationId xmlns:a16="http://schemas.microsoft.com/office/drawing/2014/main" id="{2B96877C-C863-40CB-8783-97E7BBD4469D}"/>
              </a:ext>
            </a:extLst>
          </p:cNvPr>
          <p:cNvSpPr>
            <a:spLocks noChangeShapeType="1"/>
          </p:cNvSpPr>
          <p:nvPr/>
        </p:nvSpPr>
        <p:spPr bwMode="auto">
          <a:xfrm>
            <a:off x="4339952" y="3005336"/>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9" name="Line 52">
            <a:extLst>
              <a:ext uri="{FF2B5EF4-FFF2-40B4-BE49-F238E27FC236}">
                <a16:creationId xmlns:a16="http://schemas.microsoft.com/office/drawing/2014/main" id="{0A98B8C9-D7F6-42AD-BDC3-DFFDD6493CD9}"/>
              </a:ext>
            </a:extLst>
          </p:cNvPr>
          <p:cNvSpPr>
            <a:spLocks noChangeShapeType="1"/>
          </p:cNvSpPr>
          <p:nvPr/>
        </p:nvSpPr>
        <p:spPr bwMode="auto">
          <a:xfrm>
            <a:off x="4720952" y="2700536"/>
            <a:ext cx="381000"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0" name="Line 53">
            <a:extLst>
              <a:ext uri="{FF2B5EF4-FFF2-40B4-BE49-F238E27FC236}">
                <a16:creationId xmlns:a16="http://schemas.microsoft.com/office/drawing/2014/main" id="{4B60B01D-ECB2-4B18-9B39-883D8E0A61E6}"/>
              </a:ext>
            </a:extLst>
          </p:cNvPr>
          <p:cNvSpPr>
            <a:spLocks noChangeShapeType="1"/>
          </p:cNvSpPr>
          <p:nvPr/>
        </p:nvSpPr>
        <p:spPr bwMode="auto">
          <a:xfrm flipH="1">
            <a:off x="4492352" y="2700536"/>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1" name="Text Box 54">
            <a:extLst>
              <a:ext uri="{FF2B5EF4-FFF2-40B4-BE49-F238E27FC236}">
                <a16:creationId xmlns:a16="http://schemas.microsoft.com/office/drawing/2014/main" id="{119D3FA1-5946-4BBE-922E-1235D76533D2}"/>
              </a:ext>
            </a:extLst>
          </p:cNvPr>
          <p:cNvSpPr txBox="1">
            <a:spLocks noChangeArrowheads="1"/>
          </p:cNvSpPr>
          <p:nvPr/>
        </p:nvSpPr>
        <p:spPr bwMode="auto">
          <a:xfrm>
            <a:off x="5101952" y="2471936"/>
            <a:ext cx="30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Q</a:t>
            </a:r>
          </a:p>
        </p:txBody>
      </p:sp>
      <p:grpSp>
        <p:nvGrpSpPr>
          <p:cNvPr id="29722" name="Group 55">
            <a:extLst>
              <a:ext uri="{FF2B5EF4-FFF2-40B4-BE49-F238E27FC236}">
                <a16:creationId xmlns:a16="http://schemas.microsoft.com/office/drawing/2014/main" id="{E23A1C89-288D-4FE1-9E3F-26B52F8D34F5}"/>
              </a:ext>
            </a:extLst>
          </p:cNvPr>
          <p:cNvGrpSpPr>
            <a:grpSpLocks/>
          </p:cNvGrpSpPr>
          <p:nvPr/>
        </p:nvGrpSpPr>
        <p:grpSpPr bwMode="auto">
          <a:xfrm>
            <a:off x="3730352" y="2471936"/>
            <a:ext cx="304800" cy="244475"/>
            <a:chOff x="624" y="2304"/>
            <a:chExt cx="192" cy="154"/>
          </a:xfrm>
        </p:grpSpPr>
        <p:sp>
          <p:nvSpPr>
            <p:cNvPr id="29866" name="Text Box 56">
              <a:extLst>
                <a:ext uri="{FF2B5EF4-FFF2-40B4-BE49-F238E27FC236}">
                  <a16:creationId xmlns:a16="http://schemas.microsoft.com/office/drawing/2014/main" id="{5BBAD9C7-C717-482A-B220-962D579BA132}"/>
                </a:ext>
              </a:extLst>
            </p:cNvPr>
            <p:cNvSpPr txBox="1">
              <a:spLocks noChangeArrowheads="1"/>
            </p:cNvSpPr>
            <p:nvPr/>
          </p:nvSpPr>
          <p:spPr bwMode="auto">
            <a:xfrm>
              <a:off x="624" y="2304"/>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Q</a:t>
              </a:r>
            </a:p>
          </p:txBody>
        </p:sp>
        <p:sp>
          <p:nvSpPr>
            <p:cNvPr id="29867" name="Line 57">
              <a:extLst>
                <a:ext uri="{FF2B5EF4-FFF2-40B4-BE49-F238E27FC236}">
                  <a16:creationId xmlns:a16="http://schemas.microsoft.com/office/drawing/2014/main" id="{B1F1E9B5-33BF-4A15-9756-DACE9A1F7DD8}"/>
                </a:ext>
              </a:extLst>
            </p:cNvPr>
            <p:cNvSpPr>
              <a:spLocks noChangeShapeType="1"/>
            </p:cNvSpPr>
            <p:nvPr/>
          </p:nvSpPr>
          <p:spPr bwMode="auto">
            <a:xfrm>
              <a:off x="672" y="230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23" name="Line 58">
            <a:extLst>
              <a:ext uri="{FF2B5EF4-FFF2-40B4-BE49-F238E27FC236}">
                <a16:creationId xmlns:a16="http://schemas.microsoft.com/office/drawing/2014/main" id="{757179A1-63CC-4465-B39E-72E547FB4942}"/>
              </a:ext>
            </a:extLst>
          </p:cNvPr>
          <p:cNvSpPr>
            <a:spLocks noChangeShapeType="1"/>
          </p:cNvSpPr>
          <p:nvPr/>
        </p:nvSpPr>
        <p:spPr bwMode="auto">
          <a:xfrm>
            <a:off x="4035152" y="323393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4" name="Line 59">
            <a:extLst>
              <a:ext uri="{FF2B5EF4-FFF2-40B4-BE49-F238E27FC236}">
                <a16:creationId xmlns:a16="http://schemas.microsoft.com/office/drawing/2014/main" id="{5883298D-3424-4C4F-B576-85F817888F39}"/>
              </a:ext>
            </a:extLst>
          </p:cNvPr>
          <p:cNvSpPr>
            <a:spLocks noChangeShapeType="1"/>
          </p:cNvSpPr>
          <p:nvPr/>
        </p:nvSpPr>
        <p:spPr bwMode="auto">
          <a:xfrm>
            <a:off x="4035152" y="3310136"/>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5" name="Line 60">
            <a:extLst>
              <a:ext uri="{FF2B5EF4-FFF2-40B4-BE49-F238E27FC236}">
                <a16:creationId xmlns:a16="http://schemas.microsoft.com/office/drawing/2014/main" id="{DFF6DFE1-5512-4CB3-9A5E-38FEC4BE50FD}"/>
              </a:ext>
            </a:extLst>
          </p:cNvPr>
          <p:cNvSpPr>
            <a:spLocks noChangeShapeType="1"/>
          </p:cNvSpPr>
          <p:nvPr/>
        </p:nvSpPr>
        <p:spPr bwMode="auto">
          <a:xfrm>
            <a:off x="5101952" y="323393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6" name="Line 61">
            <a:extLst>
              <a:ext uri="{FF2B5EF4-FFF2-40B4-BE49-F238E27FC236}">
                <a16:creationId xmlns:a16="http://schemas.microsoft.com/office/drawing/2014/main" id="{833D3D31-95B7-4A32-8AF3-24E78405A0FB}"/>
              </a:ext>
            </a:extLst>
          </p:cNvPr>
          <p:cNvSpPr>
            <a:spLocks noChangeShapeType="1"/>
          </p:cNvSpPr>
          <p:nvPr/>
        </p:nvSpPr>
        <p:spPr bwMode="auto">
          <a:xfrm>
            <a:off x="4568552" y="3310136"/>
            <a:ext cx="0" cy="7620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7" name="Line 62">
            <a:extLst>
              <a:ext uri="{FF2B5EF4-FFF2-40B4-BE49-F238E27FC236}">
                <a16:creationId xmlns:a16="http://schemas.microsoft.com/office/drawing/2014/main" id="{DF6C12E1-21EE-470A-AF92-195D52B9B710}"/>
              </a:ext>
            </a:extLst>
          </p:cNvPr>
          <p:cNvSpPr>
            <a:spLocks noChangeShapeType="1"/>
          </p:cNvSpPr>
          <p:nvPr/>
        </p:nvSpPr>
        <p:spPr bwMode="auto">
          <a:xfrm>
            <a:off x="4492352" y="3386336"/>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8" name="Text Box 63">
            <a:extLst>
              <a:ext uri="{FF2B5EF4-FFF2-40B4-BE49-F238E27FC236}">
                <a16:creationId xmlns:a16="http://schemas.microsoft.com/office/drawing/2014/main" id="{C055C065-CD45-4662-96AA-C9276953E336}"/>
              </a:ext>
            </a:extLst>
          </p:cNvPr>
          <p:cNvSpPr txBox="1">
            <a:spLocks noChangeArrowheads="1"/>
          </p:cNvSpPr>
          <p:nvPr/>
        </p:nvSpPr>
        <p:spPr bwMode="auto">
          <a:xfrm>
            <a:off x="4263752" y="2319536"/>
            <a:ext cx="30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T</a:t>
            </a:r>
            <a:r>
              <a:rPr lang="en-US" altLang="zh-CN" sz="1600" baseline="-25000"/>
              <a:t>2</a:t>
            </a:r>
          </a:p>
        </p:txBody>
      </p:sp>
      <p:sp>
        <p:nvSpPr>
          <p:cNvPr id="29729" name="Text Box 64">
            <a:extLst>
              <a:ext uri="{FF2B5EF4-FFF2-40B4-BE49-F238E27FC236}">
                <a16:creationId xmlns:a16="http://schemas.microsoft.com/office/drawing/2014/main" id="{57627B1F-2930-4B11-A996-DC1F33E15484}"/>
              </a:ext>
            </a:extLst>
          </p:cNvPr>
          <p:cNvSpPr txBox="1">
            <a:spLocks noChangeArrowheads="1"/>
          </p:cNvSpPr>
          <p:nvPr/>
        </p:nvSpPr>
        <p:spPr bwMode="auto">
          <a:xfrm>
            <a:off x="4568552" y="2319536"/>
            <a:ext cx="30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T</a:t>
            </a:r>
            <a:r>
              <a:rPr lang="en-US" altLang="zh-CN" sz="1600" baseline="-25000"/>
              <a:t>4</a:t>
            </a:r>
          </a:p>
        </p:txBody>
      </p:sp>
      <p:sp>
        <p:nvSpPr>
          <p:cNvPr id="29730" name="Text Box 65">
            <a:extLst>
              <a:ext uri="{FF2B5EF4-FFF2-40B4-BE49-F238E27FC236}">
                <a16:creationId xmlns:a16="http://schemas.microsoft.com/office/drawing/2014/main" id="{12A2A37A-FF42-4648-9A3D-EE57EBD2F580}"/>
              </a:ext>
            </a:extLst>
          </p:cNvPr>
          <p:cNvSpPr txBox="1">
            <a:spLocks noChangeArrowheads="1"/>
          </p:cNvSpPr>
          <p:nvPr/>
        </p:nvSpPr>
        <p:spPr bwMode="auto">
          <a:xfrm>
            <a:off x="4949552" y="2929136"/>
            <a:ext cx="30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T1</a:t>
            </a:r>
          </a:p>
        </p:txBody>
      </p:sp>
      <p:sp>
        <p:nvSpPr>
          <p:cNvPr id="29731" name="Text Box 66">
            <a:extLst>
              <a:ext uri="{FF2B5EF4-FFF2-40B4-BE49-F238E27FC236}">
                <a16:creationId xmlns:a16="http://schemas.microsoft.com/office/drawing/2014/main" id="{E48825C1-7B3E-4870-8515-CFB96C9494E4}"/>
              </a:ext>
            </a:extLst>
          </p:cNvPr>
          <p:cNvSpPr txBox="1">
            <a:spLocks noChangeArrowheads="1"/>
          </p:cNvSpPr>
          <p:nvPr/>
        </p:nvSpPr>
        <p:spPr bwMode="auto">
          <a:xfrm>
            <a:off x="3882752" y="2929136"/>
            <a:ext cx="30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T3</a:t>
            </a:r>
          </a:p>
        </p:txBody>
      </p:sp>
      <p:grpSp>
        <p:nvGrpSpPr>
          <p:cNvPr id="29732" name="Group 67">
            <a:extLst>
              <a:ext uri="{FF2B5EF4-FFF2-40B4-BE49-F238E27FC236}">
                <a16:creationId xmlns:a16="http://schemas.microsoft.com/office/drawing/2014/main" id="{B571B8CC-DA38-49F7-9E94-4BAFA5052AAA}"/>
              </a:ext>
            </a:extLst>
          </p:cNvPr>
          <p:cNvGrpSpPr>
            <a:grpSpLocks/>
          </p:cNvGrpSpPr>
          <p:nvPr/>
        </p:nvGrpSpPr>
        <p:grpSpPr bwMode="auto">
          <a:xfrm>
            <a:off x="5406752" y="2471936"/>
            <a:ext cx="457200" cy="228600"/>
            <a:chOff x="3264" y="3744"/>
            <a:chExt cx="288" cy="144"/>
          </a:xfrm>
        </p:grpSpPr>
        <p:sp>
          <p:nvSpPr>
            <p:cNvPr id="29859" name="Line 68">
              <a:extLst>
                <a:ext uri="{FF2B5EF4-FFF2-40B4-BE49-F238E27FC236}">
                  <a16:creationId xmlns:a16="http://schemas.microsoft.com/office/drawing/2014/main" id="{42B9223A-C4EF-4280-BF86-521324D6C556}"/>
                </a:ext>
              </a:extLst>
            </p:cNvPr>
            <p:cNvSpPr>
              <a:spLocks noChangeShapeType="1"/>
            </p:cNvSpPr>
            <p:nvPr/>
          </p:nvSpPr>
          <p:spPr bwMode="auto">
            <a:xfrm>
              <a:off x="3312" y="37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60" name="Line 69">
              <a:extLst>
                <a:ext uri="{FF2B5EF4-FFF2-40B4-BE49-F238E27FC236}">
                  <a16:creationId xmlns:a16="http://schemas.microsoft.com/office/drawing/2014/main" id="{AE679471-7C62-47ED-B84A-49D5F94CCDA2}"/>
                </a:ext>
              </a:extLst>
            </p:cNvPr>
            <p:cNvSpPr>
              <a:spLocks noChangeShapeType="1"/>
            </p:cNvSpPr>
            <p:nvPr/>
          </p:nvSpPr>
          <p:spPr bwMode="auto">
            <a:xfrm>
              <a:off x="3312" y="384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61" name="Line 70">
              <a:extLst>
                <a:ext uri="{FF2B5EF4-FFF2-40B4-BE49-F238E27FC236}">
                  <a16:creationId xmlns:a16="http://schemas.microsoft.com/office/drawing/2014/main" id="{2B5FDBC4-3DBF-445E-918E-DC3C0DD7C702}"/>
                </a:ext>
              </a:extLst>
            </p:cNvPr>
            <p:cNvSpPr>
              <a:spLocks noChangeShapeType="1"/>
            </p:cNvSpPr>
            <p:nvPr/>
          </p:nvSpPr>
          <p:spPr bwMode="auto">
            <a:xfrm>
              <a:off x="3312" y="3840"/>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62" name="Line 71">
              <a:extLst>
                <a:ext uri="{FF2B5EF4-FFF2-40B4-BE49-F238E27FC236}">
                  <a16:creationId xmlns:a16="http://schemas.microsoft.com/office/drawing/2014/main" id="{F68FF258-DAE3-4FAB-91C9-377361A90E39}"/>
                </a:ext>
              </a:extLst>
            </p:cNvPr>
            <p:cNvSpPr>
              <a:spLocks noChangeShapeType="1"/>
            </p:cNvSpPr>
            <p:nvPr/>
          </p:nvSpPr>
          <p:spPr bwMode="auto">
            <a:xfrm>
              <a:off x="3504" y="3840"/>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63" name="Line 72">
              <a:extLst>
                <a:ext uri="{FF2B5EF4-FFF2-40B4-BE49-F238E27FC236}">
                  <a16:creationId xmlns:a16="http://schemas.microsoft.com/office/drawing/2014/main" id="{B7B8535D-1B04-4009-9C92-2847C908C258}"/>
                </a:ext>
              </a:extLst>
            </p:cNvPr>
            <p:cNvSpPr>
              <a:spLocks noChangeShapeType="1"/>
            </p:cNvSpPr>
            <p:nvPr/>
          </p:nvSpPr>
          <p:spPr bwMode="auto">
            <a:xfrm>
              <a:off x="3264" y="3888"/>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64" name="Line 73">
              <a:extLst>
                <a:ext uri="{FF2B5EF4-FFF2-40B4-BE49-F238E27FC236}">
                  <a16:creationId xmlns:a16="http://schemas.microsoft.com/office/drawing/2014/main" id="{CC769CB1-84F6-4929-928E-5F56FE856C17}"/>
                </a:ext>
              </a:extLst>
            </p:cNvPr>
            <p:cNvSpPr>
              <a:spLocks noChangeShapeType="1"/>
            </p:cNvSpPr>
            <p:nvPr/>
          </p:nvSpPr>
          <p:spPr bwMode="auto">
            <a:xfrm>
              <a:off x="3504" y="3888"/>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65" name="Line 74">
              <a:extLst>
                <a:ext uri="{FF2B5EF4-FFF2-40B4-BE49-F238E27FC236}">
                  <a16:creationId xmlns:a16="http://schemas.microsoft.com/office/drawing/2014/main" id="{6F41F442-B189-4FBA-899A-137F0DB50706}"/>
                </a:ext>
              </a:extLst>
            </p:cNvPr>
            <p:cNvSpPr>
              <a:spLocks noChangeShapeType="1"/>
            </p:cNvSpPr>
            <p:nvPr/>
          </p:nvSpPr>
          <p:spPr bwMode="auto">
            <a:xfrm>
              <a:off x="3408" y="3744"/>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733" name="Group 75">
            <a:extLst>
              <a:ext uri="{FF2B5EF4-FFF2-40B4-BE49-F238E27FC236}">
                <a16:creationId xmlns:a16="http://schemas.microsoft.com/office/drawing/2014/main" id="{CDAA232F-4785-435D-A11B-5F418ABF90EC}"/>
              </a:ext>
            </a:extLst>
          </p:cNvPr>
          <p:cNvGrpSpPr>
            <a:grpSpLocks/>
          </p:cNvGrpSpPr>
          <p:nvPr/>
        </p:nvGrpSpPr>
        <p:grpSpPr bwMode="auto">
          <a:xfrm>
            <a:off x="3273152" y="2471936"/>
            <a:ext cx="457200" cy="228600"/>
            <a:chOff x="3264" y="3744"/>
            <a:chExt cx="288" cy="144"/>
          </a:xfrm>
        </p:grpSpPr>
        <p:sp>
          <p:nvSpPr>
            <p:cNvPr id="29852" name="Line 76">
              <a:extLst>
                <a:ext uri="{FF2B5EF4-FFF2-40B4-BE49-F238E27FC236}">
                  <a16:creationId xmlns:a16="http://schemas.microsoft.com/office/drawing/2014/main" id="{4A886F6C-16BD-4D4D-A9FD-3B973E4B5B2C}"/>
                </a:ext>
              </a:extLst>
            </p:cNvPr>
            <p:cNvSpPr>
              <a:spLocks noChangeShapeType="1"/>
            </p:cNvSpPr>
            <p:nvPr/>
          </p:nvSpPr>
          <p:spPr bwMode="auto">
            <a:xfrm>
              <a:off x="3312" y="3792"/>
              <a:ext cx="1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53" name="Line 77">
              <a:extLst>
                <a:ext uri="{FF2B5EF4-FFF2-40B4-BE49-F238E27FC236}">
                  <a16:creationId xmlns:a16="http://schemas.microsoft.com/office/drawing/2014/main" id="{CC81624A-488A-489A-9B26-100F12D35971}"/>
                </a:ext>
              </a:extLst>
            </p:cNvPr>
            <p:cNvSpPr>
              <a:spLocks noChangeShapeType="1"/>
            </p:cNvSpPr>
            <p:nvPr/>
          </p:nvSpPr>
          <p:spPr bwMode="auto">
            <a:xfrm>
              <a:off x="3312" y="384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54" name="Line 78">
              <a:extLst>
                <a:ext uri="{FF2B5EF4-FFF2-40B4-BE49-F238E27FC236}">
                  <a16:creationId xmlns:a16="http://schemas.microsoft.com/office/drawing/2014/main" id="{B0A14836-FD9F-4814-BA37-65CC12A1E7D4}"/>
                </a:ext>
              </a:extLst>
            </p:cNvPr>
            <p:cNvSpPr>
              <a:spLocks noChangeShapeType="1"/>
            </p:cNvSpPr>
            <p:nvPr/>
          </p:nvSpPr>
          <p:spPr bwMode="auto">
            <a:xfrm>
              <a:off x="3312" y="3840"/>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55" name="Line 79">
              <a:extLst>
                <a:ext uri="{FF2B5EF4-FFF2-40B4-BE49-F238E27FC236}">
                  <a16:creationId xmlns:a16="http://schemas.microsoft.com/office/drawing/2014/main" id="{71B941D1-E7CD-4A6B-ADBC-3FAB474AD1AD}"/>
                </a:ext>
              </a:extLst>
            </p:cNvPr>
            <p:cNvSpPr>
              <a:spLocks noChangeShapeType="1"/>
            </p:cNvSpPr>
            <p:nvPr/>
          </p:nvSpPr>
          <p:spPr bwMode="auto">
            <a:xfrm>
              <a:off x="3504" y="3840"/>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56" name="Line 80">
              <a:extLst>
                <a:ext uri="{FF2B5EF4-FFF2-40B4-BE49-F238E27FC236}">
                  <a16:creationId xmlns:a16="http://schemas.microsoft.com/office/drawing/2014/main" id="{11BB6324-2142-4226-87BD-AA6F03F3D955}"/>
                </a:ext>
              </a:extLst>
            </p:cNvPr>
            <p:cNvSpPr>
              <a:spLocks noChangeShapeType="1"/>
            </p:cNvSpPr>
            <p:nvPr/>
          </p:nvSpPr>
          <p:spPr bwMode="auto">
            <a:xfrm>
              <a:off x="3264" y="3888"/>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57" name="Line 81">
              <a:extLst>
                <a:ext uri="{FF2B5EF4-FFF2-40B4-BE49-F238E27FC236}">
                  <a16:creationId xmlns:a16="http://schemas.microsoft.com/office/drawing/2014/main" id="{C60D5B15-0DF0-4605-91C5-800279D558DC}"/>
                </a:ext>
              </a:extLst>
            </p:cNvPr>
            <p:cNvSpPr>
              <a:spLocks noChangeShapeType="1"/>
            </p:cNvSpPr>
            <p:nvPr/>
          </p:nvSpPr>
          <p:spPr bwMode="auto">
            <a:xfrm>
              <a:off x="3504" y="3888"/>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58" name="Line 82">
              <a:extLst>
                <a:ext uri="{FF2B5EF4-FFF2-40B4-BE49-F238E27FC236}">
                  <a16:creationId xmlns:a16="http://schemas.microsoft.com/office/drawing/2014/main" id="{0B8C8C7D-D6B6-4DBF-BB2A-E6C0D38C1866}"/>
                </a:ext>
              </a:extLst>
            </p:cNvPr>
            <p:cNvSpPr>
              <a:spLocks noChangeShapeType="1"/>
            </p:cNvSpPr>
            <p:nvPr/>
          </p:nvSpPr>
          <p:spPr bwMode="auto">
            <a:xfrm>
              <a:off x="3408" y="3744"/>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34" name="Line 83">
            <a:extLst>
              <a:ext uri="{FF2B5EF4-FFF2-40B4-BE49-F238E27FC236}">
                <a16:creationId xmlns:a16="http://schemas.microsoft.com/office/drawing/2014/main" id="{EE320C80-C185-4B46-81D1-929CE782D12B}"/>
              </a:ext>
            </a:extLst>
          </p:cNvPr>
          <p:cNvSpPr>
            <a:spLocks noChangeShapeType="1"/>
          </p:cNvSpPr>
          <p:nvPr/>
        </p:nvSpPr>
        <p:spPr bwMode="auto">
          <a:xfrm>
            <a:off x="3730352" y="2700536"/>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5" name="Line 84">
            <a:extLst>
              <a:ext uri="{FF2B5EF4-FFF2-40B4-BE49-F238E27FC236}">
                <a16:creationId xmlns:a16="http://schemas.microsoft.com/office/drawing/2014/main" id="{DA997C99-BACB-4311-9F33-A5FDD72218DB}"/>
              </a:ext>
            </a:extLst>
          </p:cNvPr>
          <p:cNvSpPr>
            <a:spLocks noChangeShapeType="1"/>
          </p:cNvSpPr>
          <p:nvPr/>
        </p:nvSpPr>
        <p:spPr bwMode="auto">
          <a:xfrm>
            <a:off x="5101952" y="2700536"/>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6" name="Line 85">
            <a:extLst>
              <a:ext uri="{FF2B5EF4-FFF2-40B4-BE49-F238E27FC236}">
                <a16:creationId xmlns:a16="http://schemas.microsoft.com/office/drawing/2014/main" id="{78C49C12-D63B-4745-B0BA-2FAFEEE57B60}"/>
              </a:ext>
            </a:extLst>
          </p:cNvPr>
          <p:cNvSpPr>
            <a:spLocks noChangeShapeType="1"/>
          </p:cNvSpPr>
          <p:nvPr/>
        </p:nvSpPr>
        <p:spPr bwMode="auto">
          <a:xfrm>
            <a:off x="2968352" y="1557536"/>
            <a:ext cx="3352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7" name="Line 86">
            <a:extLst>
              <a:ext uri="{FF2B5EF4-FFF2-40B4-BE49-F238E27FC236}">
                <a16:creationId xmlns:a16="http://schemas.microsoft.com/office/drawing/2014/main" id="{04F188A5-F56B-4D66-B05D-4D26890E74ED}"/>
              </a:ext>
            </a:extLst>
          </p:cNvPr>
          <p:cNvSpPr>
            <a:spLocks noChangeShapeType="1"/>
          </p:cNvSpPr>
          <p:nvPr/>
        </p:nvSpPr>
        <p:spPr bwMode="auto">
          <a:xfrm flipV="1">
            <a:off x="3501752" y="1557536"/>
            <a:ext cx="0" cy="9144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38" name="Line 87">
            <a:extLst>
              <a:ext uri="{FF2B5EF4-FFF2-40B4-BE49-F238E27FC236}">
                <a16:creationId xmlns:a16="http://schemas.microsoft.com/office/drawing/2014/main" id="{AEB2F9A5-504B-4DE9-8E32-E2A8B1B856D3}"/>
              </a:ext>
            </a:extLst>
          </p:cNvPr>
          <p:cNvSpPr>
            <a:spLocks noChangeShapeType="1"/>
          </p:cNvSpPr>
          <p:nvPr/>
        </p:nvSpPr>
        <p:spPr bwMode="auto">
          <a:xfrm flipV="1">
            <a:off x="5635352" y="1557536"/>
            <a:ext cx="0" cy="9144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9739" name="Group 88">
            <a:extLst>
              <a:ext uri="{FF2B5EF4-FFF2-40B4-BE49-F238E27FC236}">
                <a16:creationId xmlns:a16="http://schemas.microsoft.com/office/drawing/2014/main" id="{A238D3DE-157B-4A89-8C55-4AC7EFDC276A}"/>
              </a:ext>
            </a:extLst>
          </p:cNvPr>
          <p:cNvGrpSpPr>
            <a:grpSpLocks/>
          </p:cNvGrpSpPr>
          <p:nvPr/>
        </p:nvGrpSpPr>
        <p:grpSpPr bwMode="auto">
          <a:xfrm>
            <a:off x="3120752" y="3614936"/>
            <a:ext cx="304800" cy="457200"/>
            <a:chOff x="3552" y="3216"/>
            <a:chExt cx="192" cy="288"/>
          </a:xfrm>
        </p:grpSpPr>
        <p:sp>
          <p:nvSpPr>
            <p:cNvPr id="29845" name="Line 89">
              <a:extLst>
                <a:ext uri="{FF2B5EF4-FFF2-40B4-BE49-F238E27FC236}">
                  <a16:creationId xmlns:a16="http://schemas.microsoft.com/office/drawing/2014/main" id="{3DBDBD26-70D9-4111-8E59-B38BD99B479D}"/>
                </a:ext>
              </a:extLst>
            </p:cNvPr>
            <p:cNvSpPr>
              <a:spLocks noChangeShapeType="1"/>
            </p:cNvSpPr>
            <p:nvPr/>
          </p:nvSpPr>
          <p:spPr bwMode="auto">
            <a:xfrm>
              <a:off x="3696" y="3264"/>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46" name="Line 90">
              <a:extLst>
                <a:ext uri="{FF2B5EF4-FFF2-40B4-BE49-F238E27FC236}">
                  <a16:creationId xmlns:a16="http://schemas.microsoft.com/office/drawing/2014/main" id="{8AD00F4A-CE5C-4110-A7D7-CB351E92D315}"/>
                </a:ext>
              </a:extLst>
            </p:cNvPr>
            <p:cNvSpPr>
              <a:spLocks noChangeShapeType="1"/>
            </p:cNvSpPr>
            <p:nvPr/>
          </p:nvSpPr>
          <p:spPr bwMode="auto">
            <a:xfrm>
              <a:off x="3648" y="326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47" name="Line 91">
              <a:extLst>
                <a:ext uri="{FF2B5EF4-FFF2-40B4-BE49-F238E27FC236}">
                  <a16:creationId xmlns:a16="http://schemas.microsoft.com/office/drawing/2014/main" id="{BDB706A7-B183-4325-8BC9-3839EA33CBAD}"/>
                </a:ext>
              </a:extLst>
            </p:cNvPr>
            <p:cNvSpPr>
              <a:spLocks noChangeShapeType="1"/>
            </p:cNvSpPr>
            <p:nvPr/>
          </p:nvSpPr>
          <p:spPr bwMode="auto">
            <a:xfrm>
              <a:off x="3552" y="32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48" name="Line 92">
              <a:extLst>
                <a:ext uri="{FF2B5EF4-FFF2-40B4-BE49-F238E27FC236}">
                  <a16:creationId xmlns:a16="http://schemas.microsoft.com/office/drawing/2014/main" id="{77F4BBC8-4BA3-48DB-9883-931F9C63BCE6}"/>
                </a:ext>
              </a:extLst>
            </p:cNvPr>
            <p:cNvSpPr>
              <a:spLocks noChangeShapeType="1"/>
            </p:cNvSpPr>
            <p:nvPr/>
          </p:nvSpPr>
          <p:spPr bwMode="auto">
            <a:xfrm>
              <a:off x="3552" y="345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49" name="Line 93">
              <a:extLst>
                <a:ext uri="{FF2B5EF4-FFF2-40B4-BE49-F238E27FC236}">
                  <a16:creationId xmlns:a16="http://schemas.microsoft.com/office/drawing/2014/main" id="{59B9409E-3E0B-4A5D-954F-471E4BA863F7}"/>
                </a:ext>
              </a:extLst>
            </p:cNvPr>
            <p:cNvSpPr>
              <a:spLocks noChangeShapeType="1"/>
            </p:cNvSpPr>
            <p:nvPr/>
          </p:nvSpPr>
          <p:spPr bwMode="auto">
            <a:xfrm>
              <a:off x="3552" y="321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50" name="Line 94">
              <a:extLst>
                <a:ext uri="{FF2B5EF4-FFF2-40B4-BE49-F238E27FC236}">
                  <a16:creationId xmlns:a16="http://schemas.microsoft.com/office/drawing/2014/main" id="{A7C13A50-7535-4121-8E67-B4013688EF97}"/>
                </a:ext>
              </a:extLst>
            </p:cNvPr>
            <p:cNvSpPr>
              <a:spLocks noChangeShapeType="1"/>
            </p:cNvSpPr>
            <p:nvPr/>
          </p:nvSpPr>
          <p:spPr bwMode="auto">
            <a:xfrm>
              <a:off x="3552" y="345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51" name="Line 95">
              <a:extLst>
                <a:ext uri="{FF2B5EF4-FFF2-40B4-BE49-F238E27FC236}">
                  <a16:creationId xmlns:a16="http://schemas.microsoft.com/office/drawing/2014/main" id="{9B848989-F7DA-4EBC-BE22-5C2FCC228081}"/>
                </a:ext>
              </a:extLst>
            </p:cNvPr>
            <p:cNvSpPr>
              <a:spLocks noChangeShapeType="1"/>
            </p:cNvSpPr>
            <p:nvPr/>
          </p:nvSpPr>
          <p:spPr bwMode="auto">
            <a:xfrm>
              <a:off x="3696" y="336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740" name="Group 96">
            <a:extLst>
              <a:ext uri="{FF2B5EF4-FFF2-40B4-BE49-F238E27FC236}">
                <a16:creationId xmlns:a16="http://schemas.microsoft.com/office/drawing/2014/main" id="{A131EAB7-6BC4-4CC1-AA0F-C7DA767EBE0B}"/>
              </a:ext>
            </a:extLst>
          </p:cNvPr>
          <p:cNvGrpSpPr>
            <a:grpSpLocks/>
          </p:cNvGrpSpPr>
          <p:nvPr/>
        </p:nvGrpSpPr>
        <p:grpSpPr bwMode="auto">
          <a:xfrm>
            <a:off x="5711552" y="3614936"/>
            <a:ext cx="304800" cy="457200"/>
            <a:chOff x="3936" y="3216"/>
            <a:chExt cx="192" cy="288"/>
          </a:xfrm>
        </p:grpSpPr>
        <p:sp>
          <p:nvSpPr>
            <p:cNvPr id="29838" name="Line 97">
              <a:extLst>
                <a:ext uri="{FF2B5EF4-FFF2-40B4-BE49-F238E27FC236}">
                  <a16:creationId xmlns:a16="http://schemas.microsoft.com/office/drawing/2014/main" id="{8CC50034-F3B7-4BDD-A0A8-67D270320538}"/>
                </a:ext>
              </a:extLst>
            </p:cNvPr>
            <p:cNvSpPr>
              <a:spLocks noChangeShapeType="1"/>
            </p:cNvSpPr>
            <p:nvPr/>
          </p:nvSpPr>
          <p:spPr bwMode="auto">
            <a:xfrm>
              <a:off x="3984" y="3264"/>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39" name="Line 98">
              <a:extLst>
                <a:ext uri="{FF2B5EF4-FFF2-40B4-BE49-F238E27FC236}">
                  <a16:creationId xmlns:a16="http://schemas.microsoft.com/office/drawing/2014/main" id="{0923BE4E-51F0-40B7-A79C-B059720D0DEB}"/>
                </a:ext>
              </a:extLst>
            </p:cNvPr>
            <p:cNvSpPr>
              <a:spLocks noChangeShapeType="1"/>
            </p:cNvSpPr>
            <p:nvPr/>
          </p:nvSpPr>
          <p:spPr bwMode="auto">
            <a:xfrm>
              <a:off x="4032" y="326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40" name="Line 99">
              <a:extLst>
                <a:ext uri="{FF2B5EF4-FFF2-40B4-BE49-F238E27FC236}">
                  <a16:creationId xmlns:a16="http://schemas.microsoft.com/office/drawing/2014/main" id="{404285BC-5A04-42F7-A9E8-26FB63D976B6}"/>
                </a:ext>
              </a:extLst>
            </p:cNvPr>
            <p:cNvSpPr>
              <a:spLocks noChangeShapeType="1"/>
            </p:cNvSpPr>
            <p:nvPr/>
          </p:nvSpPr>
          <p:spPr bwMode="auto">
            <a:xfrm>
              <a:off x="4032" y="326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41" name="Line 100">
              <a:extLst>
                <a:ext uri="{FF2B5EF4-FFF2-40B4-BE49-F238E27FC236}">
                  <a16:creationId xmlns:a16="http://schemas.microsoft.com/office/drawing/2014/main" id="{72A14D6A-D420-4791-B318-CADF9C274356}"/>
                </a:ext>
              </a:extLst>
            </p:cNvPr>
            <p:cNvSpPr>
              <a:spLocks noChangeShapeType="1"/>
            </p:cNvSpPr>
            <p:nvPr/>
          </p:nvSpPr>
          <p:spPr bwMode="auto">
            <a:xfrm>
              <a:off x="4032" y="3456"/>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42" name="Line 101">
              <a:extLst>
                <a:ext uri="{FF2B5EF4-FFF2-40B4-BE49-F238E27FC236}">
                  <a16:creationId xmlns:a16="http://schemas.microsoft.com/office/drawing/2014/main" id="{A9490BAE-027A-4F8E-8ED0-DC8701F4F813}"/>
                </a:ext>
              </a:extLst>
            </p:cNvPr>
            <p:cNvSpPr>
              <a:spLocks noChangeShapeType="1"/>
            </p:cNvSpPr>
            <p:nvPr/>
          </p:nvSpPr>
          <p:spPr bwMode="auto">
            <a:xfrm>
              <a:off x="4128" y="321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43" name="Line 102">
              <a:extLst>
                <a:ext uri="{FF2B5EF4-FFF2-40B4-BE49-F238E27FC236}">
                  <a16:creationId xmlns:a16="http://schemas.microsoft.com/office/drawing/2014/main" id="{566A68BD-C02A-4537-836E-6486A33C7C66}"/>
                </a:ext>
              </a:extLst>
            </p:cNvPr>
            <p:cNvSpPr>
              <a:spLocks noChangeShapeType="1"/>
            </p:cNvSpPr>
            <p:nvPr/>
          </p:nvSpPr>
          <p:spPr bwMode="auto">
            <a:xfrm>
              <a:off x="4128" y="345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44" name="Line 103">
              <a:extLst>
                <a:ext uri="{FF2B5EF4-FFF2-40B4-BE49-F238E27FC236}">
                  <a16:creationId xmlns:a16="http://schemas.microsoft.com/office/drawing/2014/main" id="{6AA3B15A-45E3-449D-AAD1-B6C9DFECFEF5}"/>
                </a:ext>
              </a:extLst>
            </p:cNvPr>
            <p:cNvSpPr>
              <a:spLocks noChangeShapeType="1"/>
            </p:cNvSpPr>
            <p:nvPr/>
          </p:nvSpPr>
          <p:spPr bwMode="auto">
            <a:xfrm>
              <a:off x="3936" y="336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41" name="Line 104">
            <a:extLst>
              <a:ext uri="{FF2B5EF4-FFF2-40B4-BE49-F238E27FC236}">
                <a16:creationId xmlns:a16="http://schemas.microsoft.com/office/drawing/2014/main" id="{220A8A04-5DA4-4465-99A1-69A91FE4AB7A}"/>
              </a:ext>
            </a:extLst>
          </p:cNvPr>
          <p:cNvSpPr>
            <a:spLocks noChangeShapeType="1"/>
          </p:cNvSpPr>
          <p:nvPr/>
        </p:nvSpPr>
        <p:spPr bwMode="auto">
          <a:xfrm>
            <a:off x="3120752" y="1252736"/>
            <a:ext cx="0" cy="2362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2" name="Line 105">
            <a:extLst>
              <a:ext uri="{FF2B5EF4-FFF2-40B4-BE49-F238E27FC236}">
                <a16:creationId xmlns:a16="http://schemas.microsoft.com/office/drawing/2014/main" id="{273FB0DC-1859-49B1-9F23-25D98153882B}"/>
              </a:ext>
            </a:extLst>
          </p:cNvPr>
          <p:cNvSpPr>
            <a:spLocks noChangeShapeType="1"/>
          </p:cNvSpPr>
          <p:nvPr/>
        </p:nvSpPr>
        <p:spPr bwMode="auto">
          <a:xfrm>
            <a:off x="3425552" y="3843536"/>
            <a:ext cx="228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3" name="Line 106">
            <a:extLst>
              <a:ext uri="{FF2B5EF4-FFF2-40B4-BE49-F238E27FC236}">
                <a16:creationId xmlns:a16="http://schemas.microsoft.com/office/drawing/2014/main" id="{E6B50106-93CF-4385-8A35-259C29A26014}"/>
              </a:ext>
            </a:extLst>
          </p:cNvPr>
          <p:cNvSpPr>
            <a:spLocks noChangeShapeType="1"/>
          </p:cNvSpPr>
          <p:nvPr/>
        </p:nvSpPr>
        <p:spPr bwMode="auto">
          <a:xfrm>
            <a:off x="6016352" y="1252736"/>
            <a:ext cx="0" cy="2362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4" name="Line 107">
            <a:extLst>
              <a:ext uri="{FF2B5EF4-FFF2-40B4-BE49-F238E27FC236}">
                <a16:creationId xmlns:a16="http://schemas.microsoft.com/office/drawing/2014/main" id="{D97A6B1E-013A-458D-9D7A-9A2CDF5258AE}"/>
              </a:ext>
            </a:extLst>
          </p:cNvPr>
          <p:cNvSpPr>
            <a:spLocks noChangeShapeType="1"/>
          </p:cNvSpPr>
          <p:nvPr/>
        </p:nvSpPr>
        <p:spPr bwMode="auto">
          <a:xfrm flipH="1">
            <a:off x="3120752" y="2700536"/>
            <a:ext cx="152400"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5" name="Line 108">
            <a:extLst>
              <a:ext uri="{FF2B5EF4-FFF2-40B4-BE49-F238E27FC236}">
                <a16:creationId xmlns:a16="http://schemas.microsoft.com/office/drawing/2014/main" id="{49010BBA-26D4-478E-87DE-C734BF907AF7}"/>
              </a:ext>
            </a:extLst>
          </p:cNvPr>
          <p:cNvSpPr>
            <a:spLocks noChangeShapeType="1"/>
          </p:cNvSpPr>
          <p:nvPr/>
        </p:nvSpPr>
        <p:spPr bwMode="auto">
          <a:xfrm>
            <a:off x="5863952" y="2700536"/>
            <a:ext cx="152400"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6" name="Text Box 109">
            <a:extLst>
              <a:ext uri="{FF2B5EF4-FFF2-40B4-BE49-F238E27FC236}">
                <a16:creationId xmlns:a16="http://schemas.microsoft.com/office/drawing/2014/main" id="{0F6E8466-FC55-4CA3-99D1-203AB0FCE54D}"/>
              </a:ext>
            </a:extLst>
          </p:cNvPr>
          <p:cNvSpPr txBox="1">
            <a:spLocks noChangeArrowheads="1"/>
          </p:cNvSpPr>
          <p:nvPr/>
        </p:nvSpPr>
        <p:spPr bwMode="auto">
          <a:xfrm>
            <a:off x="4416152" y="3462536"/>
            <a:ext cx="990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solidFill>
                  <a:schemeClr val="accent2"/>
                </a:solidFill>
              </a:rPr>
              <a:t>列线</a:t>
            </a:r>
            <a:r>
              <a:rPr lang="en-US" altLang="zh-CN" sz="1800">
                <a:solidFill>
                  <a:schemeClr val="accent2"/>
                </a:solidFill>
              </a:rPr>
              <a:t>Y</a:t>
            </a:r>
            <a:r>
              <a:rPr lang="en-US" altLang="zh-CN" sz="1800" baseline="-25000">
                <a:solidFill>
                  <a:schemeClr val="accent2"/>
                </a:solidFill>
              </a:rPr>
              <a:t>i</a:t>
            </a:r>
            <a:endParaRPr lang="en-US" altLang="zh-CN" sz="1800">
              <a:solidFill>
                <a:schemeClr val="accent2"/>
              </a:solidFill>
            </a:endParaRPr>
          </a:p>
        </p:txBody>
      </p:sp>
      <p:sp>
        <p:nvSpPr>
          <p:cNvPr id="29747" name="Text Box 110">
            <a:extLst>
              <a:ext uri="{FF2B5EF4-FFF2-40B4-BE49-F238E27FC236}">
                <a16:creationId xmlns:a16="http://schemas.microsoft.com/office/drawing/2014/main" id="{9C56569B-528C-4034-8241-E6247FD1F3C3}"/>
              </a:ext>
            </a:extLst>
          </p:cNvPr>
          <p:cNvSpPr txBox="1">
            <a:spLocks noChangeArrowheads="1"/>
          </p:cNvSpPr>
          <p:nvPr/>
        </p:nvSpPr>
        <p:spPr bwMode="auto">
          <a:xfrm>
            <a:off x="6168752" y="1633736"/>
            <a:ext cx="99060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200">
                <a:solidFill>
                  <a:schemeClr val="accent2"/>
                </a:solidFill>
              </a:rPr>
              <a:t>选通门控管</a:t>
            </a:r>
          </a:p>
        </p:txBody>
      </p:sp>
      <p:sp>
        <p:nvSpPr>
          <p:cNvPr id="29748" name="Text Box 111">
            <a:extLst>
              <a:ext uri="{FF2B5EF4-FFF2-40B4-BE49-F238E27FC236}">
                <a16:creationId xmlns:a16="http://schemas.microsoft.com/office/drawing/2014/main" id="{22518BE1-DF38-4509-9D94-EAA0FB6B2D57}"/>
              </a:ext>
            </a:extLst>
          </p:cNvPr>
          <p:cNvSpPr txBox="1">
            <a:spLocks noChangeArrowheads="1"/>
          </p:cNvSpPr>
          <p:nvPr/>
        </p:nvSpPr>
        <p:spPr bwMode="auto">
          <a:xfrm>
            <a:off x="6168752" y="1252736"/>
            <a:ext cx="990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solidFill>
                  <a:schemeClr val="accent2"/>
                </a:solidFill>
              </a:rPr>
              <a:t>行线</a:t>
            </a:r>
            <a:r>
              <a:rPr lang="en-US" altLang="zh-CN" sz="1800">
                <a:solidFill>
                  <a:schemeClr val="accent2"/>
                </a:solidFill>
              </a:rPr>
              <a:t>X</a:t>
            </a:r>
            <a:r>
              <a:rPr lang="en-US" altLang="zh-CN" sz="1800" baseline="-25000">
                <a:solidFill>
                  <a:schemeClr val="accent2"/>
                </a:solidFill>
              </a:rPr>
              <a:t>i</a:t>
            </a:r>
            <a:endParaRPr lang="en-US" altLang="zh-CN" sz="1800">
              <a:solidFill>
                <a:schemeClr val="accent2"/>
              </a:solidFill>
            </a:endParaRPr>
          </a:p>
        </p:txBody>
      </p:sp>
      <p:sp>
        <p:nvSpPr>
          <p:cNvPr id="29749" name="Rectangle 112">
            <a:extLst>
              <a:ext uri="{FF2B5EF4-FFF2-40B4-BE49-F238E27FC236}">
                <a16:creationId xmlns:a16="http://schemas.microsoft.com/office/drawing/2014/main" id="{93252114-C553-4C00-A5AB-DC63FF0464FC}"/>
              </a:ext>
            </a:extLst>
          </p:cNvPr>
          <p:cNvSpPr>
            <a:spLocks noChangeArrowheads="1"/>
          </p:cNvSpPr>
          <p:nvPr/>
        </p:nvSpPr>
        <p:spPr bwMode="auto">
          <a:xfrm>
            <a:off x="3196952" y="1405136"/>
            <a:ext cx="2667000" cy="2057400"/>
          </a:xfrm>
          <a:prstGeom prst="rect">
            <a:avLst/>
          </a:prstGeom>
          <a:noFill/>
          <a:ln w="15875">
            <a:solidFill>
              <a:srgbClr val="0000FF"/>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50" name="Text Box 113">
            <a:extLst>
              <a:ext uri="{FF2B5EF4-FFF2-40B4-BE49-F238E27FC236}">
                <a16:creationId xmlns:a16="http://schemas.microsoft.com/office/drawing/2014/main" id="{2CF0775A-3C31-4FA9-962C-6919685B4FE0}"/>
              </a:ext>
            </a:extLst>
          </p:cNvPr>
          <p:cNvSpPr txBox="1">
            <a:spLocks noChangeArrowheads="1"/>
          </p:cNvSpPr>
          <p:nvPr/>
        </p:nvSpPr>
        <p:spPr bwMode="auto">
          <a:xfrm>
            <a:off x="4720952" y="3843536"/>
            <a:ext cx="99060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200">
                <a:solidFill>
                  <a:schemeClr val="accent2"/>
                </a:solidFill>
              </a:rPr>
              <a:t>选通门控管</a:t>
            </a:r>
          </a:p>
        </p:txBody>
      </p:sp>
      <p:sp>
        <p:nvSpPr>
          <p:cNvPr id="29751" name="Line 114">
            <a:extLst>
              <a:ext uri="{FF2B5EF4-FFF2-40B4-BE49-F238E27FC236}">
                <a16:creationId xmlns:a16="http://schemas.microsoft.com/office/drawing/2014/main" id="{D543061B-4589-42B8-AFCE-2C0C7C6C3AA2}"/>
              </a:ext>
            </a:extLst>
          </p:cNvPr>
          <p:cNvSpPr>
            <a:spLocks noChangeShapeType="1"/>
          </p:cNvSpPr>
          <p:nvPr/>
        </p:nvSpPr>
        <p:spPr bwMode="auto">
          <a:xfrm>
            <a:off x="4568552" y="3614936"/>
            <a:ext cx="0" cy="2286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9752" name="Group 115">
            <a:extLst>
              <a:ext uri="{FF2B5EF4-FFF2-40B4-BE49-F238E27FC236}">
                <a16:creationId xmlns:a16="http://schemas.microsoft.com/office/drawing/2014/main" id="{30FFC9FF-E4E8-440F-8F80-372DF1581B90}"/>
              </a:ext>
            </a:extLst>
          </p:cNvPr>
          <p:cNvGrpSpPr>
            <a:grpSpLocks/>
          </p:cNvGrpSpPr>
          <p:nvPr/>
        </p:nvGrpSpPr>
        <p:grpSpPr bwMode="auto">
          <a:xfrm>
            <a:off x="2892152" y="4148336"/>
            <a:ext cx="457200" cy="609600"/>
            <a:chOff x="4608" y="3648"/>
            <a:chExt cx="288" cy="384"/>
          </a:xfrm>
        </p:grpSpPr>
        <p:sp>
          <p:nvSpPr>
            <p:cNvPr id="29832" name="Line 116">
              <a:extLst>
                <a:ext uri="{FF2B5EF4-FFF2-40B4-BE49-F238E27FC236}">
                  <a16:creationId xmlns:a16="http://schemas.microsoft.com/office/drawing/2014/main" id="{37C9E6B2-69C4-4236-A052-C2073A20E5CC}"/>
                </a:ext>
              </a:extLst>
            </p:cNvPr>
            <p:cNvSpPr>
              <a:spLocks noChangeShapeType="1"/>
            </p:cNvSpPr>
            <p:nvPr/>
          </p:nvSpPr>
          <p:spPr bwMode="auto">
            <a:xfrm>
              <a:off x="4608" y="3984"/>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33" name="Line 117">
              <a:extLst>
                <a:ext uri="{FF2B5EF4-FFF2-40B4-BE49-F238E27FC236}">
                  <a16:creationId xmlns:a16="http://schemas.microsoft.com/office/drawing/2014/main" id="{DDAAFD9E-6B6D-46B0-BED2-D46F84BD8E9F}"/>
                </a:ext>
              </a:extLst>
            </p:cNvPr>
            <p:cNvSpPr>
              <a:spLocks noChangeShapeType="1"/>
            </p:cNvSpPr>
            <p:nvPr/>
          </p:nvSpPr>
          <p:spPr bwMode="auto">
            <a:xfrm flipH="1">
              <a:off x="4608" y="3792"/>
              <a:ext cx="144"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34" name="Line 118">
              <a:extLst>
                <a:ext uri="{FF2B5EF4-FFF2-40B4-BE49-F238E27FC236}">
                  <a16:creationId xmlns:a16="http://schemas.microsoft.com/office/drawing/2014/main" id="{85FA74C3-D7FF-43A7-8DDA-AA0A87F1B65C}"/>
                </a:ext>
              </a:extLst>
            </p:cNvPr>
            <p:cNvSpPr>
              <a:spLocks noChangeShapeType="1"/>
            </p:cNvSpPr>
            <p:nvPr/>
          </p:nvSpPr>
          <p:spPr bwMode="auto">
            <a:xfrm>
              <a:off x="4752" y="3792"/>
              <a:ext cx="144"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35" name="Line 119">
              <a:extLst>
                <a:ext uri="{FF2B5EF4-FFF2-40B4-BE49-F238E27FC236}">
                  <a16:creationId xmlns:a16="http://schemas.microsoft.com/office/drawing/2014/main" id="{E0F177B5-654A-4708-AC01-C71F4DFAF13A}"/>
                </a:ext>
              </a:extLst>
            </p:cNvPr>
            <p:cNvSpPr>
              <a:spLocks noChangeShapeType="1"/>
            </p:cNvSpPr>
            <p:nvPr/>
          </p:nvSpPr>
          <p:spPr bwMode="auto">
            <a:xfrm flipV="1">
              <a:off x="4752" y="364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36" name="Line 120">
              <a:extLst>
                <a:ext uri="{FF2B5EF4-FFF2-40B4-BE49-F238E27FC236}">
                  <a16:creationId xmlns:a16="http://schemas.microsoft.com/office/drawing/2014/main" id="{1C3D2B8E-A728-463F-ACE7-3009DE2CFD8C}"/>
                </a:ext>
              </a:extLst>
            </p:cNvPr>
            <p:cNvSpPr>
              <a:spLocks noChangeShapeType="1"/>
            </p:cNvSpPr>
            <p:nvPr/>
          </p:nvSpPr>
          <p:spPr bwMode="auto">
            <a:xfrm>
              <a:off x="4752" y="3984"/>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37" name="Oval 121">
              <a:extLst>
                <a:ext uri="{FF2B5EF4-FFF2-40B4-BE49-F238E27FC236}">
                  <a16:creationId xmlns:a16="http://schemas.microsoft.com/office/drawing/2014/main" id="{669853B0-C6BE-4C4B-AF7E-C457B79F9B39}"/>
                </a:ext>
              </a:extLst>
            </p:cNvPr>
            <p:cNvSpPr>
              <a:spLocks noChangeArrowheads="1"/>
            </p:cNvSpPr>
            <p:nvPr/>
          </p:nvSpPr>
          <p:spPr bwMode="auto">
            <a:xfrm>
              <a:off x="4704" y="3696"/>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9753" name="Group 122">
            <a:extLst>
              <a:ext uri="{FF2B5EF4-FFF2-40B4-BE49-F238E27FC236}">
                <a16:creationId xmlns:a16="http://schemas.microsoft.com/office/drawing/2014/main" id="{E882C793-D149-467E-B0A6-0E001EE82A56}"/>
              </a:ext>
            </a:extLst>
          </p:cNvPr>
          <p:cNvGrpSpPr>
            <a:grpSpLocks/>
          </p:cNvGrpSpPr>
          <p:nvPr/>
        </p:nvGrpSpPr>
        <p:grpSpPr bwMode="auto">
          <a:xfrm>
            <a:off x="5787752" y="4224536"/>
            <a:ext cx="457200" cy="533400"/>
            <a:chOff x="3840" y="3648"/>
            <a:chExt cx="288" cy="336"/>
          </a:xfrm>
        </p:grpSpPr>
        <p:sp>
          <p:nvSpPr>
            <p:cNvPr id="29827" name="Line 123">
              <a:extLst>
                <a:ext uri="{FF2B5EF4-FFF2-40B4-BE49-F238E27FC236}">
                  <a16:creationId xmlns:a16="http://schemas.microsoft.com/office/drawing/2014/main" id="{3F362F79-6428-4E22-B6DC-2130787FF1D4}"/>
                </a:ext>
              </a:extLst>
            </p:cNvPr>
            <p:cNvSpPr>
              <a:spLocks noChangeShapeType="1"/>
            </p:cNvSpPr>
            <p:nvPr/>
          </p:nvSpPr>
          <p:spPr bwMode="auto">
            <a:xfrm>
              <a:off x="3840" y="3936"/>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28" name="Line 124">
              <a:extLst>
                <a:ext uri="{FF2B5EF4-FFF2-40B4-BE49-F238E27FC236}">
                  <a16:creationId xmlns:a16="http://schemas.microsoft.com/office/drawing/2014/main" id="{0D973288-096E-4305-BD1C-1B7DE4F93B0B}"/>
                </a:ext>
              </a:extLst>
            </p:cNvPr>
            <p:cNvSpPr>
              <a:spLocks noChangeShapeType="1"/>
            </p:cNvSpPr>
            <p:nvPr/>
          </p:nvSpPr>
          <p:spPr bwMode="auto">
            <a:xfrm flipH="1">
              <a:off x="3840" y="3744"/>
              <a:ext cx="144"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29" name="Line 125">
              <a:extLst>
                <a:ext uri="{FF2B5EF4-FFF2-40B4-BE49-F238E27FC236}">
                  <a16:creationId xmlns:a16="http://schemas.microsoft.com/office/drawing/2014/main" id="{46EC67D2-4304-4072-854D-544BFFED6B1E}"/>
                </a:ext>
              </a:extLst>
            </p:cNvPr>
            <p:cNvSpPr>
              <a:spLocks noChangeShapeType="1"/>
            </p:cNvSpPr>
            <p:nvPr/>
          </p:nvSpPr>
          <p:spPr bwMode="auto">
            <a:xfrm>
              <a:off x="3984" y="3744"/>
              <a:ext cx="144"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30" name="Line 126">
              <a:extLst>
                <a:ext uri="{FF2B5EF4-FFF2-40B4-BE49-F238E27FC236}">
                  <a16:creationId xmlns:a16="http://schemas.microsoft.com/office/drawing/2014/main" id="{ABED8470-5FAF-4669-9E47-BF5DE187EED2}"/>
                </a:ext>
              </a:extLst>
            </p:cNvPr>
            <p:cNvSpPr>
              <a:spLocks noChangeShapeType="1"/>
            </p:cNvSpPr>
            <p:nvPr/>
          </p:nvSpPr>
          <p:spPr bwMode="auto">
            <a:xfrm flipV="1">
              <a:off x="3984" y="364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31" name="Line 127">
              <a:extLst>
                <a:ext uri="{FF2B5EF4-FFF2-40B4-BE49-F238E27FC236}">
                  <a16:creationId xmlns:a16="http://schemas.microsoft.com/office/drawing/2014/main" id="{7322D8E7-4CE7-4CE0-86F3-6AFC34EA9AEE}"/>
                </a:ext>
              </a:extLst>
            </p:cNvPr>
            <p:cNvSpPr>
              <a:spLocks noChangeShapeType="1"/>
            </p:cNvSpPr>
            <p:nvPr/>
          </p:nvSpPr>
          <p:spPr bwMode="auto">
            <a:xfrm>
              <a:off x="3984" y="393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54" name="Line 128">
            <a:extLst>
              <a:ext uri="{FF2B5EF4-FFF2-40B4-BE49-F238E27FC236}">
                <a16:creationId xmlns:a16="http://schemas.microsoft.com/office/drawing/2014/main" id="{2DE6D4E2-D015-4A95-AC1A-645DDB60DA3F}"/>
              </a:ext>
            </a:extLst>
          </p:cNvPr>
          <p:cNvSpPr>
            <a:spLocks noChangeShapeType="1"/>
          </p:cNvSpPr>
          <p:nvPr/>
        </p:nvSpPr>
        <p:spPr bwMode="auto">
          <a:xfrm>
            <a:off x="3120752" y="407213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5" name="Line 129">
            <a:extLst>
              <a:ext uri="{FF2B5EF4-FFF2-40B4-BE49-F238E27FC236}">
                <a16:creationId xmlns:a16="http://schemas.microsoft.com/office/drawing/2014/main" id="{8A6043F6-E60F-4BFA-885C-EBC2FDF55A44}"/>
              </a:ext>
            </a:extLst>
          </p:cNvPr>
          <p:cNvSpPr>
            <a:spLocks noChangeShapeType="1"/>
          </p:cNvSpPr>
          <p:nvPr/>
        </p:nvSpPr>
        <p:spPr bwMode="auto">
          <a:xfrm>
            <a:off x="6016352" y="407213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6" name="Line 130">
            <a:extLst>
              <a:ext uri="{FF2B5EF4-FFF2-40B4-BE49-F238E27FC236}">
                <a16:creationId xmlns:a16="http://schemas.microsoft.com/office/drawing/2014/main" id="{6EE976F2-75AD-4392-9549-6A20A7699E5E}"/>
              </a:ext>
            </a:extLst>
          </p:cNvPr>
          <p:cNvSpPr>
            <a:spLocks noChangeShapeType="1"/>
          </p:cNvSpPr>
          <p:nvPr/>
        </p:nvSpPr>
        <p:spPr bwMode="auto">
          <a:xfrm>
            <a:off x="3120752" y="475793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7" name="Line 131">
            <a:extLst>
              <a:ext uri="{FF2B5EF4-FFF2-40B4-BE49-F238E27FC236}">
                <a16:creationId xmlns:a16="http://schemas.microsoft.com/office/drawing/2014/main" id="{4C15870B-16A9-4FD0-883F-33393AC6A3FA}"/>
              </a:ext>
            </a:extLst>
          </p:cNvPr>
          <p:cNvSpPr>
            <a:spLocks noChangeShapeType="1"/>
          </p:cNvSpPr>
          <p:nvPr/>
        </p:nvSpPr>
        <p:spPr bwMode="auto">
          <a:xfrm>
            <a:off x="3120752" y="4834136"/>
            <a:ext cx="289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8" name="Line 132">
            <a:extLst>
              <a:ext uri="{FF2B5EF4-FFF2-40B4-BE49-F238E27FC236}">
                <a16:creationId xmlns:a16="http://schemas.microsoft.com/office/drawing/2014/main" id="{A43C99AF-03D9-4076-961B-25968336C0C1}"/>
              </a:ext>
            </a:extLst>
          </p:cNvPr>
          <p:cNvSpPr>
            <a:spLocks noChangeShapeType="1"/>
          </p:cNvSpPr>
          <p:nvPr/>
        </p:nvSpPr>
        <p:spPr bwMode="auto">
          <a:xfrm>
            <a:off x="6016352" y="475793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9" name="Line 133">
            <a:extLst>
              <a:ext uri="{FF2B5EF4-FFF2-40B4-BE49-F238E27FC236}">
                <a16:creationId xmlns:a16="http://schemas.microsoft.com/office/drawing/2014/main" id="{9749EF4B-B522-4356-9767-333A708EA4C1}"/>
              </a:ext>
            </a:extLst>
          </p:cNvPr>
          <p:cNvSpPr>
            <a:spLocks noChangeShapeType="1"/>
          </p:cNvSpPr>
          <p:nvPr/>
        </p:nvSpPr>
        <p:spPr bwMode="auto">
          <a:xfrm>
            <a:off x="6016352" y="414833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9760" name="Group 134">
            <a:extLst>
              <a:ext uri="{FF2B5EF4-FFF2-40B4-BE49-F238E27FC236}">
                <a16:creationId xmlns:a16="http://schemas.microsoft.com/office/drawing/2014/main" id="{58645CB6-3D56-4892-B696-38868980EABD}"/>
              </a:ext>
            </a:extLst>
          </p:cNvPr>
          <p:cNvGrpSpPr>
            <a:grpSpLocks/>
          </p:cNvGrpSpPr>
          <p:nvPr/>
        </p:nvGrpSpPr>
        <p:grpSpPr bwMode="auto">
          <a:xfrm>
            <a:off x="5101952" y="4224536"/>
            <a:ext cx="457200" cy="533400"/>
            <a:chOff x="4224" y="3648"/>
            <a:chExt cx="288" cy="336"/>
          </a:xfrm>
        </p:grpSpPr>
        <p:sp>
          <p:nvSpPr>
            <p:cNvPr id="29822" name="Line 135">
              <a:extLst>
                <a:ext uri="{FF2B5EF4-FFF2-40B4-BE49-F238E27FC236}">
                  <a16:creationId xmlns:a16="http://schemas.microsoft.com/office/drawing/2014/main" id="{DF86762C-D8FE-40D3-95B4-344533CCBD15}"/>
                </a:ext>
              </a:extLst>
            </p:cNvPr>
            <p:cNvSpPr>
              <a:spLocks noChangeShapeType="1"/>
            </p:cNvSpPr>
            <p:nvPr/>
          </p:nvSpPr>
          <p:spPr bwMode="auto">
            <a:xfrm>
              <a:off x="4224" y="3744"/>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23" name="Line 136">
              <a:extLst>
                <a:ext uri="{FF2B5EF4-FFF2-40B4-BE49-F238E27FC236}">
                  <a16:creationId xmlns:a16="http://schemas.microsoft.com/office/drawing/2014/main" id="{0C7E4992-9BB5-4255-8B40-0DEB8968F098}"/>
                </a:ext>
              </a:extLst>
            </p:cNvPr>
            <p:cNvSpPr>
              <a:spLocks noChangeShapeType="1"/>
            </p:cNvSpPr>
            <p:nvPr/>
          </p:nvSpPr>
          <p:spPr bwMode="auto">
            <a:xfrm>
              <a:off x="4224" y="3744"/>
              <a:ext cx="144"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24" name="Line 137">
              <a:extLst>
                <a:ext uri="{FF2B5EF4-FFF2-40B4-BE49-F238E27FC236}">
                  <a16:creationId xmlns:a16="http://schemas.microsoft.com/office/drawing/2014/main" id="{F71FF886-90D6-4A66-8E42-3DDB65149AC2}"/>
                </a:ext>
              </a:extLst>
            </p:cNvPr>
            <p:cNvSpPr>
              <a:spLocks noChangeShapeType="1"/>
            </p:cNvSpPr>
            <p:nvPr/>
          </p:nvSpPr>
          <p:spPr bwMode="auto">
            <a:xfrm flipH="1">
              <a:off x="4368" y="3744"/>
              <a:ext cx="144"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25" name="Line 138">
              <a:extLst>
                <a:ext uri="{FF2B5EF4-FFF2-40B4-BE49-F238E27FC236}">
                  <a16:creationId xmlns:a16="http://schemas.microsoft.com/office/drawing/2014/main" id="{67BE8118-F56A-4706-84EA-722967324D99}"/>
                </a:ext>
              </a:extLst>
            </p:cNvPr>
            <p:cNvSpPr>
              <a:spLocks noChangeShapeType="1"/>
            </p:cNvSpPr>
            <p:nvPr/>
          </p:nvSpPr>
          <p:spPr bwMode="auto">
            <a:xfrm>
              <a:off x="4368" y="3936"/>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26" name="Line 139">
              <a:extLst>
                <a:ext uri="{FF2B5EF4-FFF2-40B4-BE49-F238E27FC236}">
                  <a16:creationId xmlns:a16="http://schemas.microsoft.com/office/drawing/2014/main" id="{FA6DBD02-9961-4B64-BE66-9A90E526CD46}"/>
                </a:ext>
              </a:extLst>
            </p:cNvPr>
            <p:cNvSpPr>
              <a:spLocks noChangeShapeType="1"/>
            </p:cNvSpPr>
            <p:nvPr/>
          </p:nvSpPr>
          <p:spPr bwMode="auto">
            <a:xfrm>
              <a:off x="4368" y="364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61" name="Line 140">
            <a:extLst>
              <a:ext uri="{FF2B5EF4-FFF2-40B4-BE49-F238E27FC236}">
                <a16:creationId xmlns:a16="http://schemas.microsoft.com/office/drawing/2014/main" id="{A4E28C4F-41B1-4994-8FE6-0AE7ACDC01B1}"/>
              </a:ext>
            </a:extLst>
          </p:cNvPr>
          <p:cNvSpPr>
            <a:spLocks noChangeShapeType="1"/>
          </p:cNvSpPr>
          <p:nvPr/>
        </p:nvSpPr>
        <p:spPr bwMode="auto">
          <a:xfrm>
            <a:off x="5330552" y="4757936"/>
            <a:ext cx="0" cy="762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2" name="Line 141">
            <a:extLst>
              <a:ext uri="{FF2B5EF4-FFF2-40B4-BE49-F238E27FC236}">
                <a16:creationId xmlns:a16="http://schemas.microsoft.com/office/drawing/2014/main" id="{D7C00D2C-3825-40FB-A212-7FAB55F49EAD}"/>
              </a:ext>
            </a:extLst>
          </p:cNvPr>
          <p:cNvSpPr>
            <a:spLocks noChangeShapeType="1"/>
          </p:cNvSpPr>
          <p:nvPr/>
        </p:nvSpPr>
        <p:spPr bwMode="auto">
          <a:xfrm>
            <a:off x="5330552" y="4224536"/>
            <a:ext cx="685800"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3" name="Line 142">
            <a:extLst>
              <a:ext uri="{FF2B5EF4-FFF2-40B4-BE49-F238E27FC236}">
                <a16:creationId xmlns:a16="http://schemas.microsoft.com/office/drawing/2014/main" id="{B5F227D6-52C0-47E1-A748-5F9571F50121}"/>
              </a:ext>
            </a:extLst>
          </p:cNvPr>
          <p:cNvSpPr>
            <a:spLocks noChangeShapeType="1"/>
          </p:cNvSpPr>
          <p:nvPr/>
        </p:nvSpPr>
        <p:spPr bwMode="auto">
          <a:xfrm>
            <a:off x="3273152" y="4529336"/>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4" name="Line 143">
            <a:extLst>
              <a:ext uri="{FF2B5EF4-FFF2-40B4-BE49-F238E27FC236}">
                <a16:creationId xmlns:a16="http://schemas.microsoft.com/office/drawing/2014/main" id="{E91BFC15-C55B-4BB9-A54C-7D167071D979}"/>
              </a:ext>
            </a:extLst>
          </p:cNvPr>
          <p:cNvSpPr>
            <a:spLocks noChangeShapeType="1"/>
          </p:cNvSpPr>
          <p:nvPr/>
        </p:nvSpPr>
        <p:spPr bwMode="auto">
          <a:xfrm>
            <a:off x="3425552" y="4529336"/>
            <a:ext cx="0" cy="4572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5" name="Line 144">
            <a:extLst>
              <a:ext uri="{FF2B5EF4-FFF2-40B4-BE49-F238E27FC236}">
                <a16:creationId xmlns:a16="http://schemas.microsoft.com/office/drawing/2014/main" id="{390408C5-7AAF-4472-955B-C22AF3189016}"/>
              </a:ext>
            </a:extLst>
          </p:cNvPr>
          <p:cNvSpPr>
            <a:spLocks noChangeShapeType="1"/>
          </p:cNvSpPr>
          <p:nvPr/>
        </p:nvSpPr>
        <p:spPr bwMode="auto">
          <a:xfrm>
            <a:off x="5482952" y="4529336"/>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6" name="Line 145">
            <a:extLst>
              <a:ext uri="{FF2B5EF4-FFF2-40B4-BE49-F238E27FC236}">
                <a16:creationId xmlns:a16="http://schemas.microsoft.com/office/drawing/2014/main" id="{A4243E6B-6C87-455D-B96F-A22EDDCBC93E}"/>
              </a:ext>
            </a:extLst>
          </p:cNvPr>
          <p:cNvSpPr>
            <a:spLocks noChangeShapeType="1"/>
          </p:cNvSpPr>
          <p:nvPr/>
        </p:nvSpPr>
        <p:spPr bwMode="auto">
          <a:xfrm>
            <a:off x="5635352" y="4529336"/>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7" name="Line 146">
            <a:extLst>
              <a:ext uri="{FF2B5EF4-FFF2-40B4-BE49-F238E27FC236}">
                <a16:creationId xmlns:a16="http://schemas.microsoft.com/office/drawing/2014/main" id="{BEB94896-80BD-4A00-A211-0DC4AAB7134D}"/>
              </a:ext>
            </a:extLst>
          </p:cNvPr>
          <p:cNvSpPr>
            <a:spLocks noChangeShapeType="1"/>
          </p:cNvSpPr>
          <p:nvPr/>
        </p:nvSpPr>
        <p:spPr bwMode="auto">
          <a:xfrm>
            <a:off x="6168752" y="4529336"/>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8" name="Line 147">
            <a:extLst>
              <a:ext uri="{FF2B5EF4-FFF2-40B4-BE49-F238E27FC236}">
                <a16:creationId xmlns:a16="http://schemas.microsoft.com/office/drawing/2014/main" id="{2C33EA0D-5681-444B-BD6A-1F2DA7426602}"/>
              </a:ext>
            </a:extLst>
          </p:cNvPr>
          <p:cNvSpPr>
            <a:spLocks noChangeShapeType="1"/>
          </p:cNvSpPr>
          <p:nvPr/>
        </p:nvSpPr>
        <p:spPr bwMode="auto">
          <a:xfrm>
            <a:off x="6321152" y="452933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69" name="Line 148">
            <a:extLst>
              <a:ext uri="{FF2B5EF4-FFF2-40B4-BE49-F238E27FC236}">
                <a16:creationId xmlns:a16="http://schemas.microsoft.com/office/drawing/2014/main" id="{5E58743D-3C41-40EE-93C4-5B31B3F8B9BC}"/>
              </a:ext>
            </a:extLst>
          </p:cNvPr>
          <p:cNvSpPr>
            <a:spLocks noChangeShapeType="1"/>
          </p:cNvSpPr>
          <p:nvPr/>
        </p:nvSpPr>
        <p:spPr bwMode="auto">
          <a:xfrm flipH="1">
            <a:off x="2739752" y="4986536"/>
            <a:ext cx="3581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0" name="Line 164">
            <a:extLst>
              <a:ext uri="{FF2B5EF4-FFF2-40B4-BE49-F238E27FC236}">
                <a16:creationId xmlns:a16="http://schemas.microsoft.com/office/drawing/2014/main" id="{9CB35232-994E-49F1-A3CD-ABC181C38BFB}"/>
              </a:ext>
            </a:extLst>
          </p:cNvPr>
          <p:cNvSpPr>
            <a:spLocks noChangeShapeType="1"/>
          </p:cNvSpPr>
          <p:nvPr/>
        </p:nvSpPr>
        <p:spPr bwMode="auto">
          <a:xfrm flipH="1">
            <a:off x="1672952" y="4834136"/>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1" name="Line 165">
            <a:extLst>
              <a:ext uri="{FF2B5EF4-FFF2-40B4-BE49-F238E27FC236}">
                <a16:creationId xmlns:a16="http://schemas.microsoft.com/office/drawing/2014/main" id="{21D81522-22E7-457F-87BE-D88952A3D051}"/>
              </a:ext>
            </a:extLst>
          </p:cNvPr>
          <p:cNvSpPr>
            <a:spLocks noChangeShapeType="1"/>
          </p:cNvSpPr>
          <p:nvPr/>
        </p:nvSpPr>
        <p:spPr bwMode="auto">
          <a:xfrm>
            <a:off x="1977752" y="4834136"/>
            <a:ext cx="0" cy="53340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2" name="Line 166">
            <a:extLst>
              <a:ext uri="{FF2B5EF4-FFF2-40B4-BE49-F238E27FC236}">
                <a16:creationId xmlns:a16="http://schemas.microsoft.com/office/drawing/2014/main" id="{E0DF8192-A834-46C7-AAE0-AAC5BB661535}"/>
              </a:ext>
            </a:extLst>
          </p:cNvPr>
          <p:cNvSpPr>
            <a:spLocks noChangeShapeType="1"/>
          </p:cNvSpPr>
          <p:nvPr/>
        </p:nvSpPr>
        <p:spPr bwMode="auto">
          <a:xfrm>
            <a:off x="1977752" y="5367536"/>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3" name="Line 167">
            <a:extLst>
              <a:ext uri="{FF2B5EF4-FFF2-40B4-BE49-F238E27FC236}">
                <a16:creationId xmlns:a16="http://schemas.microsoft.com/office/drawing/2014/main" id="{60CBE8AC-B969-4256-B553-2B1782E55D48}"/>
              </a:ext>
            </a:extLst>
          </p:cNvPr>
          <p:cNvSpPr>
            <a:spLocks noChangeShapeType="1"/>
          </p:cNvSpPr>
          <p:nvPr/>
        </p:nvSpPr>
        <p:spPr bwMode="auto">
          <a:xfrm flipH="1">
            <a:off x="1672952" y="5672336"/>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4" name="Line 168">
            <a:extLst>
              <a:ext uri="{FF2B5EF4-FFF2-40B4-BE49-F238E27FC236}">
                <a16:creationId xmlns:a16="http://schemas.microsoft.com/office/drawing/2014/main" id="{33F81251-BDA0-4029-BD60-0BD9469071CB}"/>
              </a:ext>
            </a:extLst>
          </p:cNvPr>
          <p:cNvSpPr>
            <a:spLocks noChangeShapeType="1"/>
          </p:cNvSpPr>
          <p:nvPr/>
        </p:nvSpPr>
        <p:spPr bwMode="auto">
          <a:xfrm flipH="1">
            <a:off x="1825352" y="5138936"/>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5" name="Line 169">
            <a:extLst>
              <a:ext uri="{FF2B5EF4-FFF2-40B4-BE49-F238E27FC236}">
                <a16:creationId xmlns:a16="http://schemas.microsoft.com/office/drawing/2014/main" id="{FF370328-55E9-42BA-94F5-6BB7664F05DE}"/>
              </a:ext>
            </a:extLst>
          </p:cNvPr>
          <p:cNvSpPr>
            <a:spLocks noChangeShapeType="1"/>
          </p:cNvSpPr>
          <p:nvPr/>
        </p:nvSpPr>
        <p:spPr bwMode="auto">
          <a:xfrm>
            <a:off x="1825352" y="5138936"/>
            <a:ext cx="0" cy="5334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6" name="Line 170">
            <a:extLst>
              <a:ext uri="{FF2B5EF4-FFF2-40B4-BE49-F238E27FC236}">
                <a16:creationId xmlns:a16="http://schemas.microsoft.com/office/drawing/2014/main" id="{A5A6C76A-E237-469E-A7CF-B6619629A442}"/>
              </a:ext>
            </a:extLst>
          </p:cNvPr>
          <p:cNvSpPr>
            <a:spLocks noChangeShapeType="1"/>
          </p:cNvSpPr>
          <p:nvPr/>
        </p:nvSpPr>
        <p:spPr bwMode="auto">
          <a:xfrm>
            <a:off x="2739752" y="5519936"/>
            <a:ext cx="289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7" name="Line 171">
            <a:extLst>
              <a:ext uri="{FF2B5EF4-FFF2-40B4-BE49-F238E27FC236}">
                <a16:creationId xmlns:a16="http://schemas.microsoft.com/office/drawing/2014/main" id="{8F41ADEA-7061-4F72-A173-35E65C1A13DD}"/>
              </a:ext>
            </a:extLst>
          </p:cNvPr>
          <p:cNvSpPr>
            <a:spLocks noChangeShapeType="1"/>
          </p:cNvSpPr>
          <p:nvPr/>
        </p:nvSpPr>
        <p:spPr bwMode="auto">
          <a:xfrm>
            <a:off x="5635352" y="5367536"/>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8" name="Line 172">
            <a:extLst>
              <a:ext uri="{FF2B5EF4-FFF2-40B4-BE49-F238E27FC236}">
                <a16:creationId xmlns:a16="http://schemas.microsoft.com/office/drawing/2014/main" id="{0BC85EDF-7370-49D6-892D-CEB81C5E3D32}"/>
              </a:ext>
            </a:extLst>
          </p:cNvPr>
          <p:cNvSpPr>
            <a:spLocks noChangeShapeType="1"/>
          </p:cNvSpPr>
          <p:nvPr/>
        </p:nvSpPr>
        <p:spPr bwMode="auto">
          <a:xfrm>
            <a:off x="4568552" y="4834136"/>
            <a:ext cx="0" cy="99060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79" name="Text Box 173">
            <a:extLst>
              <a:ext uri="{FF2B5EF4-FFF2-40B4-BE49-F238E27FC236}">
                <a16:creationId xmlns:a16="http://schemas.microsoft.com/office/drawing/2014/main" id="{8A8D4C58-8B62-45E6-A530-5B4BA69CBFD4}"/>
              </a:ext>
            </a:extLst>
          </p:cNvPr>
          <p:cNvSpPr txBox="1">
            <a:spLocks noChangeArrowheads="1"/>
          </p:cNvSpPr>
          <p:nvPr/>
        </p:nvSpPr>
        <p:spPr bwMode="auto">
          <a:xfrm>
            <a:off x="4568552" y="5672336"/>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solidFill>
                  <a:schemeClr val="accent2"/>
                </a:solidFill>
              </a:rPr>
              <a:t>双向</a:t>
            </a:r>
            <a:r>
              <a:rPr lang="en-US" altLang="zh-CN" sz="1800">
                <a:solidFill>
                  <a:schemeClr val="accent2"/>
                </a:solidFill>
              </a:rPr>
              <a:t>I/O</a:t>
            </a:r>
            <a:r>
              <a:rPr lang="zh-CN" altLang="en-US" sz="1800">
                <a:solidFill>
                  <a:schemeClr val="accent2"/>
                </a:solidFill>
              </a:rPr>
              <a:t>总线</a:t>
            </a:r>
          </a:p>
        </p:txBody>
      </p:sp>
      <p:sp>
        <p:nvSpPr>
          <p:cNvPr id="29780" name="Text Box 174">
            <a:extLst>
              <a:ext uri="{FF2B5EF4-FFF2-40B4-BE49-F238E27FC236}">
                <a16:creationId xmlns:a16="http://schemas.microsoft.com/office/drawing/2014/main" id="{8F740F9D-8BDF-43D5-AE01-16C4116D80A6}"/>
              </a:ext>
            </a:extLst>
          </p:cNvPr>
          <p:cNvSpPr txBox="1">
            <a:spLocks noChangeArrowheads="1"/>
          </p:cNvSpPr>
          <p:nvPr/>
        </p:nvSpPr>
        <p:spPr bwMode="auto">
          <a:xfrm>
            <a:off x="1063352" y="5443736"/>
            <a:ext cx="30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R</a:t>
            </a:r>
          </a:p>
        </p:txBody>
      </p:sp>
      <p:grpSp>
        <p:nvGrpSpPr>
          <p:cNvPr id="29781" name="Group 175">
            <a:extLst>
              <a:ext uri="{FF2B5EF4-FFF2-40B4-BE49-F238E27FC236}">
                <a16:creationId xmlns:a16="http://schemas.microsoft.com/office/drawing/2014/main" id="{29D17D5F-C92B-4A07-8466-EC8FD538B4A7}"/>
              </a:ext>
            </a:extLst>
          </p:cNvPr>
          <p:cNvGrpSpPr>
            <a:grpSpLocks/>
          </p:cNvGrpSpPr>
          <p:nvPr/>
        </p:nvGrpSpPr>
        <p:grpSpPr bwMode="auto">
          <a:xfrm>
            <a:off x="1291952" y="4757936"/>
            <a:ext cx="304800" cy="244475"/>
            <a:chOff x="624" y="2304"/>
            <a:chExt cx="192" cy="154"/>
          </a:xfrm>
        </p:grpSpPr>
        <p:sp>
          <p:nvSpPr>
            <p:cNvPr id="29820" name="Text Box 176">
              <a:extLst>
                <a:ext uri="{FF2B5EF4-FFF2-40B4-BE49-F238E27FC236}">
                  <a16:creationId xmlns:a16="http://schemas.microsoft.com/office/drawing/2014/main" id="{D3CCB57F-D691-4204-BC58-CB7D14DFCE5B}"/>
                </a:ext>
              </a:extLst>
            </p:cNvPr>
            <p:cNvSpPr txBox="1">
              <a:spLocks noChangeArrowheads="1"/>
            </p:cNvSpPr>
            <p:nvPr/>
          </p:nvSpPr>
          <p:spPr bwMode="auto">
            <a:xfrm>
              <a:off x="624" y="2304"/>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CS</a:t>
              </a:r>
            </a:p>
          </p:txBody>
        </p:sp>
        <p:sp>
          <p:nvSpPr>
            <p:cNvPr id="29821" name="Line 177">
              <a:extLst>
                <a:ext uri="{FF2B5EF4-FFF2-40B4-BE49-F238E27FC236}">
                  <a16:creationId xmlns:a16="http://schemas.microsoft.com/office/drawing/2014/main" id="{0B0622DB-1B3B-48F8-81B2-30A7C286431E}"/>
                </a:ext>
              </a:extLst>
            </p:cNvPr>
            <p:cNvSpPr>
              <a:spLocks noChangeShapeType="1"/>
            </p:cNvSpPr>
            <p:nvPr/>
          </p:nvSpPr>
          <p:spPr bwMode="auto">
            <a:xfrm>
              <a:off x="672" y="230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782" name="Group 178">
            <a:extLst>
              <a:ext uri="{FF2B5EF4-FFF2-40B4-BE49-F238E27FC236}">
                <a16:creationId xmlns:a16="http://schemas.microsoft.com/office/drawing/2014/main" id="{A58631E6-B6E9-4D2D-9C6F-B60FC131198A}"/>
              </a:ext>
            </a:extLst>
          </p:cNvPr>
          <p:cNvGrpSpPr>
            <a:grpSpLocks/>
          </p:cNvGrpSpPr>
          <p:nvPr/>
        </p:nvGrpSpPr>
        <p:grpSpPr bwMode="auto">
          <a:xfrm>
            <a:off x="1368152" y="5443736"/>
            <a:ext cx="304800" cy="244475"/>
            <a:chOff x="624" y="2304"/>
            <a:chExt cx="192" cy="154"/>
          </a:xfrm>
        </p:grpSpPr>
        <p:sp>
          <p:nvSpPr>
            <p:cNvPr id="29818" name="Text Box 179">
              <a:extLst>
                <a:ext uri="{FF2B5EF4-FFF2-40B4-BE49-F238E27FC236}">
                  <a16:creationId xmlns:a16="http://schemas.microsoft.com/office/drawing/2014/main" id="{BE22F2A2-278F-4B74-BC0E-34DA3F9C500C}"/>
                </a:ext>
              </a:extLst>
            </p:cNvPr>
            <p:cNvSpPr txBox="1">
              <a:spLocks noChangeArrowheads="1"/>
            </p:cNvSpPr>
            <p:nvPr/>
          </p:nvSpPr>
          <p:spPr bwMode="auto">
            <a:xfrm>
              <a:off x="624" y="2304"/>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W</a:t>
              </a:r>
            </a:p>
          </p:txBody>
        </p:sp>
        <p:sp>
          <p:nvSpPr>
            <p:cNvPr id="29819" name="Line 180">
              <a:extLst>
                <a:ext uri="{FF2B5EF4-FFF2-40B4-BE49-F238E27FC236}">
                  <a16:creationId xmlns:a16="http://schemas.microsoft.com/office/drawing/2014/main" id="{6494E0BB-6FFF-48D4-95A8-9D16AECA6F94}"/>
                </a:ext>
              </a:extLst>
            </p:cNvPr>
            <p:cNvSpPr>
              <a:spLocks noChangeShapeType="1"/>
            </p:cNvSpPr>
            <p:nvPr/>
          </p:nvSpPr>
          <p:spPr bwMode="auto">
            <a:xfrm>
              <a:off x="672" y="230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83" name="Line 181">
            <a:extLst>
              <a:ext uri="{FF2B5EF4-FFF2-40B4-BE49-F238E27FC236}">
                <a16:creationId xmlns:a16="http://schemas.microsoft.com/office/drawing/2014/main" id="{457710C6-9A11-4510-8D0C-D650709D4D07}"/>
              </a:ext>
            </a:extLst>
          </p:cNvPr>
          <p:cNvSpPr>
            <a:spLocks noChangeShapeType="1"/>
          </p:cNvSpPr>
          <p:nvPr/>
        </p:nvSpPr>
        <p:spPr bwMode="auto">
          <a:xfrm flipH="1">
            <a:off x="1291952" y="5443736"/>
            <a:ext cx="76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84" name="Rectangle 182">
            <a:extLst>
              <a:ext uri="{FF2B5EF4-FFF2-40B4-BE49-F238E27FC236}">
                <a16:creationId xmlns:a16="http://schemas.microsoft.com/office/drawing/2014/main" id="{40150114-44CA-4F9C-B60C-CFED56E9A2AC}"/>
              </a:ext>
            </a:extLst>
          </p:cNvPr>
          <p:cNvSpPr>
            <a:spLocks noChangeArrowheads="1"/>
          </p:cNvSpPr>
          <p:nvPr/>
        </p:nvSpPr>
        <p:spPr bwMode="auto">
          <a:xfrm>
            <a:off x="2815952" y="4148336"/>
            <a:ext cx="3581400" cy="990600"/>
          </a:xfrm>
          <a:prstGeom prst="rect">
            <a:avLst/>
          </a:prstGeom>
          <a:noFill/>
          <a:ln w="9525">
            <a:solidFill>
              <a:schemeClr val="accent2"/>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85" name="Text Box 183">
            <a:extLst>
              <a:ext uri="{FF2B5EF4-FFF2-40B4-BE49-F238E27FC236}">
                <a16:creationId xmlns:a16="http://schemas.microsoft.com/office/drawing/2014/main" id="{46BDBB13-9EDF-47AE-914E-56F489364B0F}"/>
              </a:ext>
            </a:extLst>
          </p:cNvPr>
          <p:cNvSpPr txBox="1">
            <a:spLocks noChangeArrowheads="1"/>
          </p:cNvSpPr>
          <p:nvPr/>
        </p:nvSpPr>
        <p:spPr bwMode="auto">
          <a:xfrm>
            <a:off x="6244952" y="2548136"/>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solidFill>
                  <a:schemeClr val="accent2"/>
                </a:solidFill>
              </a:rPr>
              <a:t>存储单元</a:t>
            </a:r>
          </a:p>
        </p:txBody>
      </p:sp>
      <p:sp>
        <p:nvSpPr>
          <p:cNvPr id="29786" name="Text Box 184">
            <a:extLst>
              <a:ext uri="{FF2B5EF4-FFF2-40B4-BE49-F238E27FC236}">
                <a16:creationId xmlns:a16="http://schemas.microsoft.com/office/drawing/2014/main" id="{BA6A99F4-9397-4F4A-A9DF-1F72E1D99EA9}"/>
              </a:ext>
            </a:extLst>
          </p:cNvPr>
          <p:cNvSpPr txBox="1">
            <a:spLocks noChangeArrowheads="1"/>
          </p:cNvSpPr>
          <p:nvPr/>
        </p:nvSpPr>
        <p:spPr bwMode="auto">
          <a:xfrm>
            <a:off x="6397352" y="4148336"/>
            <a:ext cx="1295400" cy="68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solidFill>
                  <a:schemeClr val="accent2"/>
                </a:solidFill>
              </a:rPr>
              <a:t>读</a:t>
            </a:r>
            <a:r>
              <a:rPr lang="en-US" altLang="zh-CN" sz="1800">
                <a:solidFill>
                  <a:schemeClr val="accent2"/>
                </a:solidFill>
              </a:rPr>
              <a:t>/</a:t>
            </a:r>
            <a:r>
              <a:rPr lang="zh-CN" altLang="en-US" sz="1800">
                <a:solidFill>
                  <a:schemeClr val="accent2"/>
                </a:solidFill>
              </a:rPr>
              <a:t>写</a:t>
            </a:r>
          </a:p>
          <a:p>
            <a:pPr algn="ctr" eaLnBrk="1" hangingPunct="1">
              <a:spcBef>
                <a:spcPct val="50000"/>
              </a:spcBef>
            </a:pPr>
            <a:r>
              <a:rPr lang="zh-CN" altLang="en-US" sz="1800">
                <a:solidFill>
                  <a:schemeClr val="accent2"/>
                </a:solidFill>
              </a:rPr>
              <a:t>控制电路</a:t>
            </a:r>
          </a:p>
        </p:txBody>
      </p:sp>
      <p:sp>
        <p:nvSpPr>
          <p:cNvPr id="29787" name="Line 185">
            <a:extLst>
              <a:ext uri="{FF2B5EF4-FFF2-40B4-BE49-F238E27FC236}">
                <a16:creationId xmlns:a16="http://schemas.microsoft.com/office/drawing/2014/main" id="{53A97CEF-142A-4B29-9846-89CE515BFC96}"/>
              </a:ext>
            </a:extLst>
          </p:cNvPr>
          <p:cNvSpPr>
            <a:spLocks noChangeShapeType="1"/>
          </p:cNvSpPr>
          <p:nvPr/>
        </p:nvSpPr>
        <p:spPr bwMode="auto">
          <a:xfrm flipH="1" flipV="1">
            <a:off x="5863952" y="2014736"/>
            <a:ext cx="533400" cy="6096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88" name="Line 186">
            <a:extLst>
              <a:ext uri="{FF2B5EF4-FFF2-40B4-BE49-F238E27FC236}">
                <a16:creationId xmlns:a16="http://schemas.microsoft.com/office/drawing/2014/main" id="{6967C92B-3A61-4152-900E-DEC1B7D532F6}"/>
              </a:ext>
            </a:extLst>
          </p:cNvPr>
          <p:cNvSpPr>
            <a:spLocks noChangeShapeType="1"/>
          </p:cNvSpPr>
          <p:nvPr/>
        </p:nvSpPr>
        <p:spPr bwMode="auto">
          <a:xfrm flipV="1">
            <a:off x="4416152" y="4757936"/>
            <a:ext cx="0" cy="1295400"/>
          </a:xfrm>
          <a:prstGeom prst="line">
            <a:avLst/>
          </a:prstGeom>
          <a:noFill/>
          <a:ln w="3810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89" name="Line 187">
            <a:extLst>
              <a:ext uri="{FF2B5EF4-FFF2-40B4-BE49-F238E27FC236}">
                <a16:creationId xmlns:a16="http://schemas.microsoft.com/office/drawing/2014/main" id="{1F016F64-26CA-437B-A1A1-3EB5E507D258}"/>
              </a:ext>
            </a:extLst>
          </p:cNvPr>
          <p:cNvSpPr>
            <a:spLocks noChangeShapeType="1"/>
          </p:cNvSpPr>
          <p:nvPr/>
        </p:nvSpPr>
        <p:spPr bwMode="auto">
          <a:xfrm flipH="1">
            <a:off x="3196952" y="4757936"/>
            <a:ext cx="12192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0" name="Line 188">
            <a:extLst>
              <a:ext uri="{FF2B5EF4-FFF2-40B4-BE49-F238E27FC236}">
                <a16:creationId xmlns:a16="http://schemas.microsoft.com/office/drawing/2014/main" id="{4BE7154A-8523-414B-A802-8A9436C61DF7}"/>
              </a:ext>
            </a:extLst>
          </p:cNvPr>
          <p:cNvSpPr>
            <a:spLocks noChangeShapeType="1"/>
          </p:cNvSpPr>
          <p:nvPr/>
        </p:nvSpPr>
        <p:spPr bwMode="auto">
          <a:xfrm>
            <a:off x="4416152" y="4757936"/>
            <a:ext cx="1524000" cy="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1" name="Line 189">
            <a:extLst>
              <a:ext uri="{FF2B5EF4-FFF2-40B4-BE49-F238E27FC236}">
                <a16:creationId xmlns:a16="http://schemas.microsoft.com/office/drawing/2014/main" id="{4C323B5F-81C7-4F5D-8CDA-FAFF655D8BDD}"/>
              </a:ext>
            </a:extLst>
          </p:cNvPr>
          <p:cNvSpPr>
            <a:spLocks noChangeShapeType="1"/>
          </p:cNvSpPr>
          <p:nvPr/>
        </p:nvSpPr>
        <p:spPr bwMode="auto">
          <a:xfrm flipV="1">
            <a:off x="3196952" y="2852936"/>
            <a:ext cx="0" cy="190500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2" name="Line 190">
            <a:extLst>
              <a:ext uri="{FF2B5EF4-FFF2-40B4-BE49-F238E27FC236}">
                <a16:creationId xmlns:a16="http://schemas.microsoft.com/office/drawing/2014/main" id="{228E2A04-0E4C-477A-945F-AB0787E34276}"/>
              </a:ext>
            </a:extLst>
          </p:cNvPr>
          <p:cNvSpPr>
            <a:spLocks noChangeShapeType="1"/>
          </p:cNvSpPr>
          <p:nvPr/>
        </p:nvSpPr>
        <p:spPr bwMode="auto">
          <a:xfrm>
            <a:off x="3196952" y="2852936"/>
            <a:ext cx="685800" cy="0"/>
          </a:xfrm>
          <a:prstGeom prst="line">
            <a:avLst/>
          </a:prstGeom>
          <a:noFill/>
          <a:ln w="19050">
            <a:solidFill>
              <a:srgbClr val="FF99CC"/>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3" name="Line 191">
            <a:extLst>
              <a:ext uri="{FF2B5EF4-FFF2-40B4-BE49-F238E27FC236}">
                <a16:creationId xmlns:a16="http://schemas.microsoft.com/office/drawing/2014/main" id="{8C7C50EA-3B2F-4EE8-816D-FF856EDEF113}"/>
              </a:ext>
            </a:extLst>
          </p:cNvPr>
          <p:cNvSpPr>
            <a:spLocks noChangeShapeType="1"/>
          </p:cNvSpPr>
          <p:nvPr/>
        </p:nvSpPr>
        <p:spPr bwMode="auto">
          <a:xfrm flipV="1">
            <a:off x="5940152" y="2852936"/>
            <a:ext cx="0" cy="1905000"/>
          </a:xfrm>
          <a:prstGeom prst="line">
            <a:avLst/>
          </a:prstGeom>
          <a:noFill/>
          <a:ln w="19050">
            <a:solidFill>
              <a:srgbClr val="FF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4" name="Line 192">
            <a:extLst>
              <a:ext uri="{FF2B5EF4-FFF2-40B4-BE49-F238E27FC236}">
                <a16:creationId xmlns:a16="http://schemas.microsoft.com/office/drawing/2014/main" id="{7E32EA88-B8B0-41BF-9A50-4B1207B7CC36}"/>
              </a:ext>
            </a:extLst>
          </p:cNvPr>
          <p:cNvSpPr>
            <a:spLocks noChangeShapeType="1"/>
          </p:cNvSpPr>
          <p:nvPr/>
        </p:nvSpPr>
        <p:spPr bwMode="auto">
          <a:xfrm>
            <a:off x="5254352" y="2852936"/>
            <a:ext cx="685800" cy="0"/>
          </a:xfrm>
          <a:prstGeom prst="line">
            <a:avLst/>
          </a:prstGeom>
          <a:noFill/>
          <a:ln w="19050">
            <a:solidFill>
              <a:srgbClr val="FF99CC"/>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5" name="Line 193">
            <a:extLst>
              <a:ext uri="{FF2B5EF4-FFF2-40B4-BE49-F238E27FC236}">
                <a16:creationId xmlns:a16="http://schemas.microsoft.com/office/drawing/2014/main" id="{9B897B10-B395-4A32-9322-1AFDEE435B5B}"/>
              </a:ext>
            </a:extLst>
          </p:cNvPr>
          <p:cNvSpPr>
            <a:spLocks noChangeShapeType="1"/>
          </p:cNvSpPr>
          <p:nvPr/>
        </p:nvSpPr>
        <p:spPr bwMode="auto">
          <a:xfrm flipV="1">
            <a:off x="5482952" y="3005336"/>
            <a:ext cx="0" cy="1905000"/>
          </a:xfrm>
          <a:prstGeom prst="line">
            <a:avLst/>
          </a:prstGeom>
          <a:noFill/>
          <a:ln w="190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6" name="Line 194">
            <a:extLst>
              <a:ext uri="{FF2B5EF4-FFF2-40B4-BE49-F238E27FC236}">
                <a16:creationId xmlns:a16="http://schemas.microsoft.com/office/drawing/2014/main" id="{7866F5E7-F869-4C70-A2AF-B6D56B4D230C}"/>
              </a:ext>
            </a:extLst>
          </p:cNvPr>
          <p:cNvSpPr>
            <a:spLocks noChangeShapeType="1"/>
          </p:cNvSpPr>
          <p:nvPr/>
        </p:nvSpPr>
        <p:spPr bwMode="auto">
          <a:xfrm>
            <a:off x="4720952" y="4910336"/>
            <a:ext cx="762000" cy="0"/>
          </a:xfrm>
          <a:prstGeom prst="line">
            <a:avLst/>
          </a:prstGeom>
          <a:noFill/>
          <a:ln w="190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7" name="Line 195">
            <a:extLst>
              <a:ext uri="{FF2B5EF4-FFF2-40B4-BE49-F238E27FC236}">
                <a16:creationId xmlns:a16="http://schemas.microsoft.com/office/drawing/2014/main" id="{2CC49671-8B71-4125-8707-2A01DE3C94C8}"/>
              </a:ext>
            </a:extLst>
          </p:cNvPr>
          <p:cNvSpPr>
            <a:spLocks noChangeShapeType="1"/>
          </p:cNvSpPr>
          <p:nvPr/>
        </p:nvSpPr>
        <p:spPr bwMode="auto">
          <a:xfrm>
            <a:off x="4720952" y="4910336"/>
            <a:ext cx="0" cy="1143000"/>
          </a:xfrm>
          <a:prstGeom prst="line">
            <a:avLst/>
          </a:prstGeom>
          <a:noFill/>
          <a:ln w="19050">
            <a:solidFill>
              <a:srgbClr val="33CCCC"/>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8" name="Line 196">
            <a:extLst>
              <a:ext uri="{FF2B5EF4-FFF2-40B4-BE49-F238E27FC236}">
                <a16:creationId xmlns:a16="http://schemas.microsoft.com/office/drawing/2014/main" id="{1452BEE3-E3A7-435C-89E8-C5A5EA8713EF}"/>
              </a:ext>
            </a:extLst>
          </p:cNvPr>
          <p:cNvSpPr>
            <a:spLocks noChangeShapeType="1"/>
          </p:cNvSpPr>
          <p:nvPr/>
        </p:nvSpPr>
        <p:spPr bwMode="auto">
          <a:xfrm flipH="1">
            <a:off x="5178152" y="3005336"/>
            <a:ext cx="304800" cy="0"/>
          </a:xfrm>
          <a:prstGeom prst="line">
            <a:avLst/>
          </a:prstGeom>
          <a:noFill/>
          <a:ln w="190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 name="Line 197">
            <a:extLst>
              <a:ext uri="{FF2B5EF4-FFF2-40B4-BE49-F238E27FC236}">
                <a16:creationId xmlns:a16="http://schemas.microsoft.com/office/drawing/2014/main" id="{D5A3B781-69AE-443D-A3DA-85A30D01194A}"/>
              </a:ext>
            </a:extLst>
          </p:cNvPr>
          <p:cNvSpPr>
            <a:spLocks noChangeShapeType="1"/>
          </p:cNvSpPr>
          <p:nvPr/>
        </p:nvSpPr>
        <p:spPr bwMode="auto">
          <a:xfrm flipV="1">
            <a:off x="5178152" y="2776736"/>
            <a:ext cx="0" cy="228600"/>
          </a:xfrm>
          <a:prstGeom prst="line">
            <a:avLst/>
          </a:prstGeom>
          <a:noFill/>
          <a:ln w="190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9801" name="Group 223">
            <a:extLst>
              <a:ext uri="{FF2B5EF4-FFF2-40B4-BE49-F238E27FC236}">
                <a16:creationId xmlns:a16="http://schemas.microsoft.com/office/drawing/2014/main" id="{B06F4CA0-0F5B-4EC6-B3C5-8742829F0890}"/>
              </a:ext>
            </a:extLst>
          </p:cNvPr>
          <p:cNvGrpSpPr>
            <a:grpSpLocks/>
          </p:cNvGrpSpPr>
          <p:nvPr/>
        </p:nvGrpSpPr>
        <p:grpSpPr bwMode="auto">
          <a:xfrm>
            <a:off x="2130152" y="4757936"/>
            <a:ext cx="609600" cy="457200"/>
            <a:chOff x="240" y="1776"/>
            <a:chExt cx="384" cy="288"/>
          </a:xfrm>
        </p:grpSpPr>
        <p:sp>
          <p:nvSpPr>
            <p:cNvPr id="29809" name="Oval 213">
              <a:extLst>
                <a:ext uri="{FF2B5EF4-FFF2-40B4-BE49-F238E27FC236}">
                  <a16:creationId xmlns:a16="http://schemas.microsoft.com/office/drawing/2014/main" id="{6F2A18CC-0575-4D0B-B413-DF41C18D5C97}"/>
                </a:ext>
              </a:extLst>
            </p:cNvPr>
            <p:cNvSpPr>
              <a:spLocks noChangeArrowheads="1"/>
            </p:cNvSpPr>
            <p:nvPr/>
          </p:nvSpPr>
          <p:spPr bwMode="auto">
            <a:xfrm>
              <a:off x="288" y="1776"/>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810" name="Oval 214">
              <a:extLst>
                <a:ext uri="{FF2B5EF4-FFF2-40B4-BE49-F238E27FC236}">
                  <a16:creationId xmlns:a16="http://schemas.microsoft.com/office/drawing/2014/main" id="{82859702-FFF4-4BEA-ACC1-3BEE616B9C43}"/>
                </a:ext>
              </a:extLst>
            </p:cNvPr>
            <p:cNvSpPr>
              <a:spLocks noChangeArrowheads="1"/>
            </p:cNvSpPr>
            <p:nvPr/>
          </p:nvSpPr>
          <p:spPr bwMode="auto">
            <a:xfrm>
              <a:off x="288" y="1968"/>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811" name="Line 216">
              <a:extLst>
                <a:ext uri="{FF2B5EF4-FFF2-40B4-BE49-F238E27FC236}">
                  <a16:creationId xmlns:a16="http://schemas.microsoft.com/office/drawing/2014/main" id="{879B96C5-54DB-431B-8A1C-D540055F96CF}"/>
                </a:ext>
              </a:extLst>
            </p:cNvPr>
            <p:cNvSpPr>
              <a:spLocks noChangeShapeType="1"/>
            </p:cNvSpPr>
            <p:nvPr/>
          </p:nvSpPr>
          <p:spPr bwMode="auto">
            <a:xfrm>
              <a:off x="240" y="182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12" name="Line 217">
              <a:extLst>
                <a:ext uri="{FF2B5EF4-FFF2-40B4-BE49-F238E27FC236}">
                  <a16:creationId xmlns:a16="http://schemas.microsoft.com/office/drawing/2014/main" id="{F55124A5-95DB-49F8-AF37-7BFA714D4BD7}"/>
                </a:ext>
              </a:extLst>
            </p:cNvPr>
            <p:cNvSpPr>
              <a:spLocks noChangeShapeType="1"/>
            </p:cNvSpPr>
            <p:nvPr/>
          </p:nvSpPr>
          <p:spPr bwMode="auto">
            <a:xfrm>
              <a:off x="240" y="2016"/>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13" name="Line 218">
              <a:extLst>
                <a:ext uri="{FF2B5EF4-FFF2-40B4-BE49-F238E27FC236}">
                  <a16:creationId xmlns:a16="http://schemas.microsoft.com/office/drawing/2014/main" id="{6E6135B9-706B-4569-BE1F-C3CCA90C647D}"/>
                </a:ext>
              </a:extLst>
            </p:cNvPr>
            <p:cNvSpPr>
              <a:spLocks noChangeShapeType="1"/>
            </p:cNvSpPr>
            <p:nvPr/>
          </p:nvSpPr>
          <p:spPr bwMode="auto">
            <a:xfrm>
              <a:off x="576" y="192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14" name="Arc 220">
              <a:extLst>
                <a:ext uri="{FF2B5EF4-FFF2-40B4-BE49-F238E27FC236}">
                  <a16:creationId xmlns:a16="http://schemas.microsoft.com/office/drawing/2014/main" id="{93F66FD9-C82B-4770-B213-D45F3E038373}"/>
                </a:ext>
              </a:extLst>
            </p:cNvPr>
            <p:cNvSpPr>
              <a:spLocks/>
            </p:cNvSpPr>
            <p:nvPr/>
          </p:nvSpPr>
          <p:spPr bwMode="auto">
            <a:xfrm>
              <a:off x="480" y="1776"/>
              <a:ext cx="96" cy="288"/>
            </a:xfrm>
            <a:custGeom>
              <a:avLst/>
              <a:gdLst>
                <a:gd name="T0" fmla="*/ 6 w 21600"/>
                <a:gd name="T1" fmla="*/ 0 h 43135"/>
                <a:gd name="T2" fmla="*/ 4 w 21600"/>
                <a:gd name="T3" fmla="*/ 288 h 43135"/>
                <a:gd name="T4" fmla="*/ 0 w 21600"/>
                <a:gd name="T5" fmla="*/ 144 h 43135"/>
                <a:gd name="T6" fmla="*/ 0 60000 65536"/>
                <a:gd name="T7" fmla="*/ 0 60000 65536"/>
                <a:gd name="T8" fmla="*/ 0 60000 65536"/>
              </a:gdLst>
              <a:ahLst/>
              <a:cxnLst>
                <a:cxn ang="T6">
                  <a:pos x="T0" y="T1"/>
                </a:cxn>
                <a:cxn ang="T7">
                  <a:pos x="T2" y="T3"/>
                </a:cxn>
                <a:cxn ang="T8">
                  <a:pos x="T4" y="T5"/>
                </a:cxn>
              </a:cxnLst>
              <a:rect l="0" t="0" r="r" b="b"/>
              <a:pathLst>
                <a:path w="21600" h="43135" fill="none" extrusionOk="0">
                  <a:moveTo>
                    <a:pt x="1346" y="0"/>
                  </a:moveTo>
                  <a:cubicBezTo>
                    <a:pt x="12731" y="711"/>
                    <a:pt x="21600" y="10151"/>
                    <a:pt x="21600" y="21558"/>
                  </a:cubicBezTo>
                  <a:cubicBezTo>
                    <a:pt x="21600" y="33095"/>
                    <a:pt x="12532" y="42596"/>
                    <a:pt x="1006" y="43134"/>
                  </a:cubicBezTo>
                </a:path>
                <a:path w="21600" h="43135" stroke="0" extrusionOk="0">
                  <a:moveTo>
                    <a:pt x="1346" y="0"/>
                  </a:moveTo>
                  <a:cubicBezTo>
                    <a:pt x="12731" y="711"/>
                    <a:pt x="21600" y="10151"/>
                    <a:pt x="21600" y="21558"/>
                  </a:cubicBezTo>
                  <a:cubicBezTo>
                    <a:pt x="21600" y="33095"/>
                    <a:pt x="12532" y="42596"/>
                    <a:pt x="1006" y="43134"/>
                  </a:cubicBezTo>
                  <a:lnTo>
                    <a:pt x="0" y="21558"/>
                  </a:lnTo>
                  <a:lnTo>
                    <a:pt x="1346"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815" name="Freeform 222">
              <a:extLst>
                <a:ext uri="{FF2B5EF4-FFF2-40B4-BE49-F238E27FC236}">
                  <a16:creationId xmlns:a16="http://schemas.microsoft.com/office/drawing/2014/main" id="{130F09F1-9A41-4C4E-BBE4-752669D2141C}"/>
                </a:ext>
              </a:extLst>
            </p:cNvPr>
            <p:cNvSpPr>
              <a:spLocks/>
            </p:cNvSpPr>
            <p:nvPr/>
          </p:nvSpPr>
          <p:spPr bwMode="auto">
            <a:xfrm>
              <a:off x="384" y="1776"/>
              <a:ext cx="96" cy="288"/>
            </a:xfrm>
            <a:custGeom>
              <a:avLst/>
              <a:gdLst>
                <a:gd name="T0" fmla="*/ 96 w 96"/>
                <a:gd name="T1" fmla="*/ 0 h 288"/>
                <a:gd name="T2" fmla="*/ 0 w 96"/>
                <a:gd name="T3" fmla="*/ 0 h 288"/>
                <a:gd name="T4" fmla="*/ 0 w 96"/>
                <a:gd name="T5" fmla="*/ 288 h 288"/>
                <a:gd name="T6" fmla="*/ 96 w 96"/>
                <a:gd name="T7" fmla="*/ 288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288">
                  <a:moveTo>
                    <a:pt x="96" y="0"/>
                  </a:moveTo>
                  <a:lnTo>
                    <a:pt x="0" y="0"/>
                  </a:lnTo>
                  <a:lnTo>
                    <a:pt x="0" y="288"/>
                  </a:lnTo>
                  <a:lnTo>
                    <a:pt x="96" y="288"/>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9802" name="Group 232">
            <a:extLst>
              <a:ext uri="{FF2B5EF4-FFF2-40B4-BE49-F238E27FC236}">
                <a16:creationId xmlns:a16="http://schemas.microsoft.com/office/drawing/2014/main" id="{96456F47-187A-4152-9F52-DC54133258BE}"/>
              </a:ext>
            </a:extLst>
          </p:cNvPr>
          <p:cNvGrpSpPr>
            <a:grpSpLocks/>
          </p:cNvGrpSpPr>
          <p:nvPr/>
        </p:nvGrpSpPr>
        <p:grpSpPr bwMode="auto">
          <a:xfrm>
            <a:off x="2130152" y="5291336"/>
            <a:ext cx="609600" cy="457200"/>
            <a:chOff x="1008" y="2400"/>
            <a:chExt cx="384" cy="288"/>
          </a:xfrm>
        </p:grpSpPr>
        <p:sp>
          <p:nvSpPr>
            <p:cNvPr id="29803" name="Oval 225">
              <a:extLst>
                <a:ext uri="{FF2B5EF4-FFF2-40B4-BE49-F238E27FC236}">
                  <a16:creationId xmlns:a16="http://schemas.microsoft.com/office/drawing/2014/main" id="{DEB1CFA4-CB44-4ECA-8F70-A380B17C4D5B}"/>
                </a:ext>
              </a:extLst>
            </p:cNvPr>
            <p:cNvSpPr>
              <a:spLocks noChangeArrowheads="1"/>
            </p:cNvSpPr>
            <p:nvPr/>
          </p:nvSpPr>
          <p:spPr bwMode="auto">
            <a:xfrm>
              <a:off x="1056" y="2400"/>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804" name="Line 227">
              <a:extLst>
                <a:ext uri="{FF2B5EF4-FFF2-40B4-BE49-F238E27FC236}">
                  <a16:creationId xmlns:a16="http://schemas.microsoft.com/office/drawing/2014/main" id="{95C6FAC6-C28C-4244-97D7-EE447874D2BE}"/>
                </a:ext>
              </a:extLst>
            </p:cNvPr>
            <p:cNvSpPr>
              <a:spLocks noChangeShapeType="1"/>
            </p:cNvSpPr>
            <p:nvPr/>
          </p:nvSpPr>
          <p:spPr bwMode="auto">
            <a:xfrm>
              <a:off x="1008" y="2448"/>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5" name="Line 228">
              <a:extLst>
                <a:ext uri="{FF2B5EF4-FFF2-40B4-BE49-F238E27FC236}">
                  <a16:creationId xmlns:a16="http://schemas.microsoft.com/office/drawing/2014/main" id="{35AFE03B-FBCB-4576-ADE7-ED11A36F155C}"/>
                </a:ext>
              </a:extLst>
            </p:cNvPr>
            <p:cNvSpPr>
              <a:spLocks noChangeShapeType="1"/>
            </p:cNvSpPr>
            <p:nvPr/>
          </p:nvSpPr>
          <p:spPr bwMode="auto">
            <a:xfrm>
              <a:off x="1008"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6" name="Line 229">
              <a:extLst>
                <a:ext uri="{FF2B5EF4-FFF2-40B4-BE49-F238E27FC236}">
                  <a16:creationId xmlns:a16="http://schemas.microsoft.com/office/drawing/2014/main" id="{B5430D34-4792-4E76-920B-6E245EB7B7B8}"/>
                </a:ext>
              </a:extLst>
            </p:cNvPr>
            <p:cNvSpPr>
              <a:spLocks noChangeShapeType="1"/>
            </p:cNvSpPr>
            <p:nvPr/>
          </p:nvSpPr>
          <p:spPr bwMode="auto">
            <a:xfrm>
              <a:off x="1344" y="254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7" name="Arc 230">
              <a:extLst>
                <a:ext uri="{FF2B5EF4-FFF2-40B4-BE49-F238E27FC236}">
                  <a16:creationId xmlns:a16="http://schemas.microsoft.com/office/drawing/2014/main" id="{FA83D867-53C5-4A93-A92D-6A0FD234B97E}"/>
                </a:ext>
              </a:extLst>
            </p:cNvPr>
            <p:cNvSpPr>
              <a:spLocks/>
            </p:cNvSpPr>
            <p:nvPr/>
          </p:nvSpPr>
          <p:spPr bwMode="auto">
            <a:xfrm>
              <a:off x="1248" y="2400"/>
              <a:ext cx="96" cy="288"/>
            </a:xfrm>
            <a:custGeom>
              <a:avLst/>
              <a:gdLst>
                <a:gd name="T0" fmla="*/ 6 w 21600"/>
                <a:gd name="T1" fmla="*/ 0 h 43135"/>
                <a:gd name="T2" fmla="*/ 4 w 21600"/>
                <a:gd name="T3" fmla="*/ 288 h 43135"/>
                <a:gd name="T4" fmla="*/ 0 w 21600"/>
                <a:gd name="T5" fmla="*/ 144 h 43135"/>
                <a:gd name="T6" fmla="*/ 0 60000 65536"/>
                <a:gd name="T7" fmla="*/ 0 60000 65536"/>
                <a:gd name="T8" fmla="*/ 0 60000 65536"/>
              </a:gdLst>
              <a:ahLst/>
              <a:cxnLst>
                <a:cxn ang="T6">
                  <a:pos x="T0" y="T1"/>
                </a:cxn>
                <a:cxn ang="T7">
                  <a:pos x="T2" y="T3"/>
                </a:cxn>
                <a:cxn ang="T8">
                  <a:pos x="T4" y="T5"/>
                </a:cxn>
              </a:cxnLst>
              <a:rect l="0" t="0" r="r" b="b"/>
              <a:pathLst>
                <a:path w="21600" h="43135" fill="none" extrusionOk="0">
                  <a:moveTo>
                    <a:pt x="1346" y="0"/>
                  </a:moveTo>
                  <a:cubicBezTo>
                    <a:pt x="12731" y="711"/>
                    <a:pt x="21600" y="10151"/>
                    <a:pt x="21600" y="21558"/>
                  </a:cubicBezTo>
                  <a:cubicBezTo>
                    <a:pt x="21600" y="33095"/>
                    <a:pt x="12532" y="42596"/>
                    <a:pt x="1006" y="43134"/>
                  </a:cubicBezTo>
                </a:path>
                <a:path w="21600" h="43135" stroke="0" extrusionOk="0">
                  <a:moveTo>
                    <a:pt x="1346" y="0"/>
                  </a:moveTo>
                  <a:cubicBezTo>
                    <a:pt x="12731" y="711"/>
                    <a:pt x="21600" y="10151"/>
                    <a:pt x="21600" y="21558"/>
                  </a:cubicBezTo>
                  <a:cubicBezTo>
                    <a:pt x="21600" y="33095"/>
                    <a:pt x="12532" y="42596"/>
                    <a:pt x="1006" y="43134"/>
                  </a:cubicBezTo>
                  <a:lnTo>
                    <a:pt x="0" y="21558"/>
                  </a:lnTo>
                  <a:lnTo>
                    <a:pt x="1346"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808" name="Freeform 231">
              <a:extLst>
                <a:ext uri="{FF2B5EF4-FFF2-40B4-BE49-F238E27FC236}">
                  <a16:creationId xmlns:a16="http://schemas.microsoft.com/office/drawing/2014/main" id="{DE12283E-8682-44D1-9006-3F98D68C993A}"/>
                </a:ext>
              </a:extLst>
            </p:cNvPr>
            <p:cNvSpPr>
              <a:spLocks/>
            </p:cNvSpPr>
            <p:nvPr/>
          </p:nvSpPr>
          <p:spPr bwMode="auto">
            <a:xfrm>
              <a:off x="1152" y="2400"/>
              <a:ext cx="96" cy="288"/>
            </a:xfrm>
            <a:custGeom>
              <a:avLst/>
              <a:gdLst>
                <a:gd name="T0" fmla="*/ 96 w 96"/>
                <a:gd name="T1" fmla="*/ 0 h 288"/>
                <a:gd name="T2" fmla="*/ 0 w 96"/>
                <a:gd name="T3" fmla="*/ 0 h 288"/>
                <a:gd name="T4" fmla="*/ 0 w 96"/>
                <a:gd name="T5" fmla="*/ 288 h 288"/>
                <a:gd name="T6" fmla="*/ 96 w 96"/>
                <a:gd name="T7" fmla="*/ 288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288">
                  <a:moveTo>
                    <a:pt x="96" y="0"/>
                  </a:moveTo>
                  <a:lnTo>
                    <a:pt x="0" y="0"/>
                  </a:lnTo>
                  <a:lnTo>
                    <a:pt x="0" y="288"/>
                  </a:lnTo>
                  <a:lnTo>
                    <a:pt x="96" y="288"/>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D39CB-6772-4825-A9E0-20EE38750D0E}"/>
              </a:ext>
            </a:extLst>
          </p:cNvPr>
          <p:cNvSpPr>
            <a:spLocks noGrp="1"/>
          </p:cNvSpPr>
          <p:nvPr>
            <p:ph type="title"/>
          </p:nvPr>
        </p:nvSpPr>
        <p:spPr>
          <a:xfrm>
            <a:off x="98425" y="44450"/>
            <a:ext cx="8893175" cy="1143000"/>
          </a:xfrm>
        </p:spPr>
        <p:txBody>
          <a:bodyPr/>
          <a:lstStyle/>
          <a:p>
            <a:r>
              <a:rPr lang="zh-CN" altLang="en-US" dirty="0"/>
              <a:t>六管</a:t>
            </a:r>
            <a:r>
              <a:rPr lang="en-US" altLang="zh-CN" dirty="0"/>
              <a:t>SRAM</a:t>
            </a:r>
            <a:r>
              <a:rPr lang="zh-CN" altLang="en-US" dirty="0"/>
              <a:t>存储单元</a:t>
            </a:r>
            <a:r>
              <a:rPr lang="en-US" altLang="zh-CN" dirty="0"/>
              <a:t>—</a:t>
            </a:r>
            <a:r>
              <a:rPr lang="zh-CN" altLang="en-US" dirty="0"/>
              <a:t>读</a:t>
            </a:r>
            <a:r>
              <a:rPr lang="en-US" altLang="zh-CN" dirty="0"/>
              <a:t>(1,0)</a:t>
            </a:r>
            <a:r>
              <a:rPr lang="zh-CN" altLang="en-US" dirty="0"/>
              <a:t>操作</a:t>
            </a:r>
          </a:p>
        </p:txBody>
      </p:sp>
      <p:sp>
        <p:nvSpPr>
          <p:cNvPr id="3" name="灯片编号占位符 2">
            <a:extLst>
              <a:ext uri="{FF2B5EF4-FFF2-40B4-BE49-F238E27FC236}">
                <a16:creationId xmlns:a16="http://schemas.microsoft.com/office/drawing/2014/main" id="{AD1482E7-18B1-4EC1-9303-7CEB7B451CB0}"/>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b="1" kern="1200">
                <a:solidFill>
                  <a:schemeClr val="tx1">
                    <a:tint val="75000"/>
                  </a:schemeClr>
                </a:solidFill>
                <a:latin typeface="Arial" panose="020B0604020202020204" pitchFamily="34" charset="0"/>
                <a:ea typeface="黑体" panose="02010609060101010101" charset="-122"/>
                <a:cs typeface="黑体" panose="02010609060101010101" charset="-122"/>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5pPr>
            <a:lvl6pPr marL="22860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6pPr>
            <a:lvl7pPr marL="27432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7pPr>
            <a:lvl8pPr marL="32004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8pPr>
            <a:lvl9pPr marL="36576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9pPr>
          </a:lstStyle>
          <a:p>
            <a:fld id="{D3C32DFA-C9CC-4410-8076-89D7BC099C50}" type="slidenum">
              <a:rPr lang="en-US" smtClean="0"/>
              <a:pPr/>
              <a:t>28</a:t>
            </a:fld>
            <a:endParaRPr lang="en-US"/>
          </a:p>
        </p:txBody>
      </p:sp>
      <p:pic>
        <p:nvPicPr>
          <p:cNvPr id="8" name="Picture 2" descr="C:\Users\Erya DENG\Desktop\6TSRAM.eps">
            <a:extLst>
              <a:ext uri="{FF2B5EF4-FFF2-40B4-BE49-F238E27FC236}">
                <a16:creationId xmlns:a16="http://schemas.microsoft.com/office/drawing/2014/main" id="{C0973C4E-D5D9-4423-AEF2-DEBD241FF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70" r="30930" b="12670"/>
          <a:stretch/>
        </p:blipFill>
        <p:spPr bwMode="auto">
          <a:xfrm>
            <a:off x="215009" y="1892459"/>
            <a:ext cx="5797152" cy="424179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03040" y="1216789"/>
            <a:ext cx="518091" cy="646331"/>
          </a:xfrm>
          <a:prstGeom prst="rect">
            <a:avLst/>
          </a:prstGeom>
          <a:noFill/>
        </p:spPr>
        <p:txBody>
          <a:bodyPr wrap="none" rtlCol="0">
            <a:spAutoFit/>
          </a:bodyPr>
          <a:lstStyle/>
          <a:p>
            <a:r>
              <a:rPr lang="en-US" altLang="zh-CN" sz="3600" dirty="0">
                <a:solidFill>
                  <a:srgbClr val="FF0000"/>
                </a:solidFill>
              </a:rPr>
              <a:t>H</a:t>
            </a:r>
            <a:endParaRPr lang="zh-CN" altLang="en-US" sz="3600" dirty="0">
              <a:solidFill>
                <a:srgbClr val="FF0000"/>
              </a:solidFill>
            </a:endParaRPr>
          </a:p>
        </p:txBody>
      </p:sp>
      <p:sp>
        <p:nvSpPr>
          <p:cNvPr id="10" name="文本框 9"/>
          <p:cNvSpPr txBox="1"/>
          <p:nvPr/>
        </p:nvSpPr>
        <p:spPr>
          <a:xfrm>
            <a:off x="5210826" y="1211781"/>
            <a:ext cx="518091" cy="646331"/>
          </a:xfrm>
          <a:prstGeom prst="rect">
            <a:avLst/>
          </a:prstGeom>
          <a:noFill/>
        </p:spPr>
        <p:txBody>
          <a:bodyPr wrap="none" rtlCol="0">
            <a:spAutoFit/>
          </a:bodyPr>
          <a:lstStyle/>
          <a:p>
            <a:r>
              <a:rPr lang="en-US" altLang="zh-CN" sz="3600" dirty="0">
                <a:solidFill>
                  <a:srgbClr val="FF0000"/>
                </a:solidFill>
              </a:rPr>
              <a:t>H</a:t>
            </a:r>
            <a:endParaRPr lang="zh-CN" altLang="en-US" sz="3600" dirty="0">
              <a:solidFill>
                <a:srgbClr val="FF0000"/>
              </a:solidFill>
            </a:endParaRPr>
          </a:p>
        </p:txBody>
      </p:sp>
      <p:sp>
        <p:nvSpPr>
          <p:cNvPr id="11" name="文本框 10"/>
          <p:cNvSpPr txBox="1"/>
          <p:nvPr/>
        </p:nvSpPr>
        <p:spPr>
          <a:xfrm>
            <a:off x="-50547" y="1988840"/>
            <a:ext cx="518091" cy="646331"/>
          </a:xfrm>
          <a:prstGeom prst="rect">
            <a:avLst/>
          </a:prstGeom>
          <a:noFill/>
        </p:spPr>
        <p:txBody>
          <a:bodyPr wrap="none" rtlCol="0">
            <a:spAutoFit/>
          </a:bodyPr>
          <a:lstStyle/>
          <a:p>
            <a:r>
              <a:rPr lang="en-US" altLang="zh-CN" sz="3600" dirty="0">
                <a:solidFill>
                  <a:srgbClr val="FF0000"/>
                </a:solidFill>
              </a:rPr>
              <a:t>H</a:t>
            </a:r>
            <a:endParaRPr lang="zh-CN" altLang="en-US" sz="3600" dirty="0">
              <a:solidFill>
                <a:srgbClr val="FF0000"/>
              </a:solidFill>
            </a:endParaRPr>
          </a:p>
        </p:txBody>
      </p:sp>
      <p:sp>
        <p:nvSpPr>
          <p:cNvPr id="6" name="文本框 5"/>
          <p:cNvSpPr txBox="1"/>
          <p:nvPr/>
        </p:nvSpPr>
        <p:spPr>
          <a:xfrm>
            <a:off x="827584" y="3433363"/>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cxnSp>
        <p:nvCxnSpPr>
          <p:cNvPr id="9" name="直接连接符 8"/>
          <p:cNvCxnSpPr/>
          <p:nvPr/>
        </p:nvCxnSpPr>
        <p:spPr bwMode="auto">
          <a:xfrm>
            <a:off x="539552" y="5805264"/>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5" name="直接连接符 14"/>
          <p:cNvCxnSpPr/>
          <p:nvPr/>
        </p:nvCxnSpPr>
        <p:spPr bwMode="auto">
          <a:xfrm>
            <a:off x="539552" y="5949280"/>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6" name="直接连接符 15"/>
          <p:cNvCxnSpPr/>
          <p:nvPr/>
        </p:nvCxnSpPr>
        <p:spPr bwMode="auto">
          <a:xfrm>
            <a:off x="5283001" y="5805264"/>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7" name="直接连接符 16"/>
          <p:cNvCxnSpPr/>
          <p:nvPr/>
        </p:nvCxnSpPr>
        <p:spPr bwMode="auto">
          <a:xfrm>
            <a:off x="5283001" y="5949280"/>
            <a:ext cx="441127" cy="0"/>
          </a:xfrm>
          <a:prstGeom prst="line">
            <a:avLst/>
          </a:prstGeom>
          <a:noFill/>
          <a:ln w="34925" cap="flat" cmpd="sng" algn="ctr">
            <a:solidFill>
              <a:srgbClr val="0000FF"/>
            </a:solidFill>
            <a:prstDash val="solid"/>
            <a:round/>
            <a:headEnd type="none" w="med" len="med"/>
            <a:tailEnd type="none" w="med" len="med"/>
          </a:ln>
          <a:effectLst/>
        </p:spPr>
      </p:cxnSp>
      <p:sp>
        <p:nvSpPr>
          <p:cNvPr id="12" name="文本框 11"/>
          <p:cNvSpPr txBox="1"/>
          <p:nvPr/>
        </p:nvSpPr>
        <p:spPr>
          <a:xfrm>
            <a:off x="5792659" y="3331175"/>
            <a:ext cx="3477234" cy="1077218"/>
          </a:xfrm>
          <a:prstGeom prst="rect">
            <a:avLst/>
          </a:prstGeom>
          <a:noFill/>
        </p:spPr>
        <p:txBody>
          <a:bodyPr wrap="none" rtlCol="0">
            <a:spAutoFit/>
          </a:bodyPr>
          <a:lstStyle/>
          <a:p>
            <a:r>
              <a:rPr lang="en-US" altLang="zh-CN" sz="1600" dirty="0"/>
              <a:t>1</a:t>
            </a:r>
            <a:r>
              <a:rPr lang="zh-CN" altLang="en-US" sz="1600" dirty="0"/>
              <a:t>、</a:t>
            </a:r>
            <a:r>
              <a:rPr lang="en-US" altLang="zh-CN" sz="1600" dirty="0"/>
              <a:t>BL </a:t>
            </a:r>
            <a:r>
              <a:rPr lang="en-US" altLang="zh-CN" sz="1600" dirty="0" err="1"/>
              <a:t>BL_bar</a:t>
            </a:r>
            <a:r>
              <a:rPr lang="zh-CN" altLang="en-US" sz="1600" dirty="0"/>
              <a:t>为高，电容充电</a:t>
            </a:r>
            <a:endParaRPr lang="en-US" altLang="zh-CN" sz="1600" dirty="0"/>
          </a:p>
          <a:p>
            <a:r>
              <a:rPr lang="en-US" altLang="zh-CN" sz="1600" dirty="0"/>
              <a:t>2</a:t>
            </a:r>
            <a:r>
              <a:rPr lang="zh-CN" altLang="en-US" sz="1600" dirty="0"/>
              <a:t>、</a:t>
            </a:r>
            <a:r>
              <a:rPr lang="en-US" altLang="zh-CN" sz="1600" dirty="0"/>
              <a:t>WL</a:t>
            </a:r>
            <a:r>
              <a:rPr lang="zh-CN" altLang="en-US" sz="1600" dirty="0"/>
              <a:t>位高</a:t>
            </a:r>
            <a:r>
              <a:rPr lang="en-US" altLang="zh-CN" sz="1600" dirty="0"/>
              <a:t>, </a:t>
            </a:r>
            <a:r>
              <a:rPr lang="en-US" altLang="zh-CN" sz="1600" dirty="0" err="1"/>
              <a:t>M5,M6</a:t>
            </a:r>
            <a:r>
              <a:rPr lang="zh-CN" altLang="en-US" sz="1600" dirty="0"/>
              <a:t>导通</a:t>
            </a:r>
            <a:endParaRPr lang="en-US" altLang="zh-CN" sz="1600" dirty="0"/>
          </a:p>
          <a:p>
            <a:r>
              <a:rPr lang="en-US" altLang="zh-CN" sz="1600" dirty="0"/>
              <a:t>3</a:t>
            </a:r>
            <a:r>
              <a:rPr lang="zh-CN" altLang="en-US" sz="1600" dirty="0"/>
              <a:t>、假设</a:t>
            </a:r>
            <a:r>
              <a:rPr lang="en-US" altLang="zh-CN" sz="1600" dirty="0"/>
              <a:t>Q=0</a:t>
            </a:r>
            <a:r>
              <a:rPr lang="zh-CN" altLang="en-US" sz="1600" dirty="0"/>
              <a:t>，</a:t>
            </a:r>
            <a:endParaRPr lang="en-US" altLang="zh-CN" sz="1600" dirty="0"/>
          </a:p>
          <a:p>
            <a:r>
              <a:rPr lang="en-US" altLang="zh-CN" sz="1600" dirty="0"/>
              <a:t>4</a:t>
            </a:r>
            <a:r>
              <a:rPr lang="zh-CN" altLang="en-US" sz="1600" dirty="0"/>
              <a:t>、</a:t>
            </a:r>
            <a:r>
              <a:rPr lang="en-US" altLang="zh-CN" sz="1600" dirty="0"/>
              <a:t>Q</a:t>
            </a:r>
            <a:r>
              <a:rPr lang="zh-CN" altLang="en-US" sz="1600" dirty="0"/>
              <a:t>和</a:t>
            </a:r>
            <a:r>
              <a:rPr lang="en-US" altLang="zh-CN" sz="1600" dirty="0" err="1"/>
              <a:t>Q_bar</a:t>
            </a:r>
            <a:r>
              <a:rPr lang="zh-CN" altLang="en-US" sz="1600" dirty="0"/>
              <a:t>通过</a:t>
            </a:r>
            <a:r>
              <a:rPr lang="en-US" altLang="zh-CN" sz="1600" dirty="0"/>
              <a:t>BL</a:t>
            </a:r>
            <a:r>
              <a:rPr lang="zh-CN" altLang="en-US" sz="1600" dirty="0"/>
              <a:t>和</a:t>
            </a:r>
            <a:r>
              <a:rPr lang="en-US" altLang="zh-CN" sz="1600" dirty="0" err="1"/>
              <a:t>BL_bar</a:t>
            </a:r>
            <a:r>
              <a:rPr lang="zh-CN" altLang="en-US" sz="1600" dirty="0"/>
              <a:t>读出</a:t>
            </a:r>
            <a:endParaRPr lang="en-US" altLang="zh-CN" sz="1600" dirty="0"/>
          </a:p>
        </p:txBody>
      </p:sp>
      <p:sp>
        <p:nvSpPr>
          <p:cNvPr id="19" name="文本框 18"/>
          <p:cNvSpPr txBox="1"/>
          <p:nvPr/>
        </p:nvSpPr>
        <p:spPr>
          <a:xfrm>
            <a:off x="4545012" y="3182358"/>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pic>
        <p:nvPicPr>
          <p:cNvPr id="13" name="图片 12"/>
          <p:cNvPicPr>
            <a:picLocks noChangeAspect="1"/>
          </p:cNvPicPr>
          <p:nvPr/>
        </p:nvPicPr>
        <p:blipFill>
          <a:blip r:embed="rId4"/>
          <a:stretch>
            <a:fillRect/>
          </a:stretch>
        </p:blipFill>
        <p:spPr>
          <a:xfrm>
            <a:off x="4186235" y="3683153"/>
            <a:ext cx="525217" cy="581207"/>
          </a:xfrm>
          <a:prstGeom prst="rect">
            <a:avLst/>
          </a:prstGeom>
        </p:spPr>
      </p:pic>
      <p:pic>
        <p:nvPicPr>
          <p:cNvPr id="14" name="图片 13"/>
          <p:cNvPicPr>
            <a:picLocks noChangeAspect="1"/>
          </p:cNvPicPr>
          <p:nvPr/>
        </p:nvPicPr>
        <p:blipFill>
          <a:blip r:embed="rId5"/>
          <a:stretch>
            <a:fillRect/>
          </a:stretch>
        </p:blipFill>
        <p:spPr>
          <a:xfrm>
            <a:off x="1431440" y="3869784"/>
            <a:ext cx="558346" cy="617868"/>
          </a:xfrm>
          <a:prstGeom prst="rect">
            <a:avLst/>
          </a:prstGeom>
        </p:spPr>
      </p:pic>
      <p:sp>
        <p:nvSpPr>
          <p:cNvPr id="22" name="文本框 21"/>
          <p:cNvSpPr txBox="1"/>
          <p:nvPr/>
        </p:nvSpPr>
        <p:spPr>
          <a:xfrm>
            <a:off x="3624487" y="4072153"/>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sp>
        <p:nvSpPr>
          <p:cNvPr id="23" name="文本框 22"/>
          <p:cNvSpPr txBox="1"/>
          <p:nvPr/>
        </p:nvSpPr>
        <p:spPr>
          <a:xfrm>
            <a:off x="1710613" y="2743967"/>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sp>
        <p:nvSpPr>
          <p:cNvPr id="25" name="文本框 24"/>
          <p:cNvSpPr txBox="1"/>
          <p:nvPr/>
        </p:nvSpPr>
        <p:spPr>
          <a:xfrm>
            <a:off x="1710613" y="4072153"/>
            <a:ext cx="593934" cy="830997"/>
          </a:xfrm>
          <a:prstGeom prst="rect">
            <a:avLst/>
          </a:prstGeom>
          <a:noFill/>
          <a:ln w="44450">
            <a:noFill/>
          </a:ln>
        </p:spPr>
        <p:txBody>
          <a:bodyPr wrap="square" rtlCol="0">
            <a:spAutoFit/>
          </a:bodyPr>
          <a:lstStyle/>
          <a:p>
            <a:r>
              <a:rPr lang="en-US" altLang="zh-CN" sz="4800" dirty="0">
                <a:solidFill>
                  <a:srgbClr val="FF0000"/>
                </a:solidFill>
                <a:latin typeface="黑体" panose="02010609060101010101" pitchFamily="49" charset="-122"/>
              </a:rPr>
              <a:t>×</a:t>
            </a:r>
            <a:endParaRPr lang="zh-CN" altLang="en-US" sz="4800" dirty="0">
              <a:solidFill>
                <a:srgbClr val="FF0000"/>
              </a:solidFill>
            </a:endParaRPr>
          </a:p>
        </p:txBody>
      </p:sp>
      <p:sp>
        <p:nvSpPr>
          <p:cNvPr id="26" name="文本框 25"/>
          <p:cNvSpPr txBox="1"/>
          <p:nvPr/>
        </p:nvSpPr>
        <p:spPr>
          <a:xfrm>
            <a:off x="3661983" y="2766859"/>
            <a:ext cx="593934" cy="830997"/>
          </a:xfrm>
          <a:prstGeom prst="rect">
            <a:avLst/>
          </a:prstGeom>
          <a:noFill/>
          <a:ln w="44450">
            <a:noFill/>
          </a:ln>
        </p:spPr>
        <p:txBody>
          <a:bodyPr wrap="square" rtlCol="0">
            <a:spAutoFit/>
          </a:bodyPr>
          <a:lstStyle/>
          <a:p>
            <a:r>
              <a:rPr lang="en-US" altLang="zh-CN" sz="4800" dirty="0">
                <a:solidFill>
                  <a:srgbClr val="FF0000"/>
                </a:solidFill>
                <a:latin typeface="黑体" panose="02010609060101010101" pitchFamily="49" charset="-122"/>
              </a:rPr>
              <a:t>×</a:t>
            </a:r>
            <a:endParaRPr lang="zh-CN" altLang="en-US" sz="4800" dirty="0">
              <a:solidFill>
                <a:srgbClr val="FF0000"/>
              </a:solidFill>
            </a:endParaRPr>
          </a:p>
        </p:txBody>
      </p:sp>
      <p:cxnSp>
        <p:nvCxnSpPr>
          <p:cNvPr id="21" name="肘形连接符 20"/>
          <p:cNvCxnSpPr/>
          <p:nvPr/>
        </p:nvCxnSpPr>
        <p:spPr bwMode="auto">
          <a:xfrm rot="10800000" flipV="1">
            <a:off x="1357560" y="2743965"/>
            <a:ext cx="1558261" cy="1033367"/>
          </a:xfrm>
          <a:prstGeom prst="bentConnector3">
            <a:avLst/>
          </a:prstGeom>
          <a:noFill/>
          <a:ln w="79375" cap="flat" cmpd="sng" algn="ctr">
            <a:solidFill>
              <a:srgbClr val="00B0F0"/>
            </a:solidFill>
            <a:prstDash val="solid"/>
            <a:round/>
            <a:headEnd type="none" w="med" len="med"/>
            <a:tailEnd type="triangle"/>
          </a:ln>
          <a:effectLst/>
        </p:spPr>
      </p:cxnSp>
      <p:cxnSp>
        <p:nvCxnSpPr>
          <p:cNvPr id="28" name="直接连接符 27"/>
          <p:cNvCxnSpPr/>
          <p:nvPr/>
        </p:nvCxnSpPr>
        <p:spPr bwMode="auto">
          <a:xfrm flipH="1">
            <a:off x="4026199" y="3791598"/>
            <a:ext cx="1477365" cy="0"/>
          </a:xfrm>
          <a:prstGeom prst="line">
            <a:avLst/>
          </a:prstGeom>
          <a:noFill/>
          <a:ln w="79375" cap="flat" cmpd="sng" algn="ctr">
            <a:solidFill>
              <a:srgbClr val="00B0F0"/>
            </a:solidFill>
            <a:prstDash val="solid"/>
            <a:round/>
            <a:headEnd type="none" w="med" len="med"/>
            <a:tailEnd type="none" w="med" len="med"/>
          </a:ln>
          <a:effectLst/>
        </p:spPr>
      </p:cxnSp>
      <p:cxnSp>
        <p:nvCxnSpPr>
          <p:cNvPr id="31" name="直接连接符 30"/>
          <p:cNvCxnSpPr/>
          <p:nvPr/>
        </p:nvCxnSpPr>
        <p:spPr bwMode="auto">
          <a:xfrm>
            <a:off x="4026199" y="3791598"/>
            <a:ext cx="0" cy="1797642"/>
          </a:xfrm>
          <a:prstGeom prst="line">
            <a:avLst/>
          </a:prstGeom>
          <a:noFill/>
          <a:ln w="79375" cap="flat" cmpd="sng" algn="ctr">
            <a:solidFill>
              <a:srgbClr val="00B0F0"/>
            </a:solidFill>
            <a:prstDash val="solid"/>
            <a:round/>
            <a:headEnd type="none" w="med" len="med"/>
            <a:tailEnd type="triangle" w="med" len="lg"/>
          </a:ln>
          <a:effectLst/>
        </p:spPr>
      </p:cxnSp>
      <p:sp>
        <p:nvSpPr>
          <p:cNvPr id="34" name="文本框 33"/>
          <p:cNvSpPr txBox="1"/>
          <p:nvPr/>
        </p:nvSpPr>
        <p:spPr>
          <a:xfrm>
            <a:off x="4453522" y="1261803"/>
            <a:ext cx="2348720" cy="523220"/>
          </a:xfrm>
          <a:prstGeom prst="rect">
            <a:avLst/>
          </a:prstGeom>
          <a:solidFill>
            <a:schemeClr val="bg1"/>
          </a:solidFill>
        </p:spPr>
        <p:txBody>
          <a:bodyPr wrap="none" rtlCol="0">
            <a:spAutoFit/>
          </a:bodyPr>
          <a:lstStyle/>
          <a:p>
            <a:r>
              <a:rPr lang="zh-CN" altLang="en-US" dirty="0">
                <a:solidFill>
                  <a:srgbClr val="0000FF"/>
                </a:solidFill>
              </a:rPr>
              <a:t>放电到低电平</a:t>
            </a:r>
          </a:p>
        </p:txBody>
      </p:sp>
      <p:sp>
        <p:nvSpPr>
          <p:cNvPr id="38" name="文本框 37"/>
          <p:cNvSpPr txBox="1"/>
          <p:nvPr/>
        </p:nvSpPr>
        <p:spPr>
          <a:xfrm>
            <a:off x="96869" y="1230154"/>
            <a:ext cx="2709396" cy="523220"/>
          </a:xfrm>
          <a:prstGeom prst="rect">
            <a:avLst/>
          </a:prstGeom>
          <a:solidFill>
            <a:schemeClr val="bg1"/>
          </a:solidFill>
        </p:spPr>
        <p:txBody>
          <a:bodyPr wrap="none" rtlCol="0">
            <a:spAutoFit/>
          </a:bodyPr>
          <a:lstStyle/>
          <a:p>
            <a:r>
              <a:rPr lang="zh-CN" altLang="en-US" dirty="0">
                <a:solidFill>
                  <a:srgbClr val="0000FF"/>
                </a:solidFill>
              </a:rPr>
              <a:t>充电维持高电平</a:t>
            </a:r>
          </a:p>
        </p:txBody>
      </p:sp>
      <p:sp>
        <p:nvSpPr>
          <p:cNvPr id="35" name="文本框 34"/>
          <p:cNvSpPr txBox="1"/>
          <p:nvPr/>
        </p:nvSpPr>
        <p:spPr>
          <a:xfrm>
            <a:off x="2007580" y="6422058"/>
            <a:ext cx="184731" cy="523220"/>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2899270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500"/>
                                        <p:tgtEl>
                                          <p:spTgt spid="21"/>
                                        </p:tgtEl>
                                      </p:cBhvr>
                                    </p:animEffect>
                                  </p:childTnLst>
                                </p:cTn>
                              </p:par>
                              <p:par>
                                <p:cTn id="51" presetID="2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par>
                                <p:cTn id="54" presetID="22" presetClass="entr" presetSubtype="1"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0" grpId="1"/>
      <p:bldP spid="11" grpId="0"/>
      <p:bldP spid="6" grpId="0"/>
      <p:bldP spid="19" grpId="0"/>
      <p:bldP spid="22" grpId="0"/>
      <p:bldP spid="23" grpId="0"/>
      <p:bldP spid="25" grpId="0"/>
      <p:bldP spid="26" grpId="0"/>
      <p:bldP spid="34"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9FEA2-0012-4FF7-9696-AB01F1925D10}"/>
              </a:ext>
            </a:extLst>
          </p:cNvPr>
          <p:cNvSpPr>
            <a:spLocks noGrp="1"/>
          </p:cNvSpPr>
          <p:nvPr>
            <p:ph type="title"/>
          </p:nvPr>
        </p:nvSpPr>
        <p:spPr/>
        <p:txBody>
          <a:bodyPr/>
          <a:lstStyle/>
          <a:p>
            <a:r>
              <a:rPr lang="zh-CN" altLang="en-US" dirty="0"/>
              <a:t>概述</a:t>
            </a:r>
          </a:p>
        </p:txBody>
      </p:sp>
      <p:pic>
        <p:nvPicPr>
          <p:cNvPr id="4" name="Picture 1">
            <a:extLst>
              <a:ext uri="{FF2B5EF4-FFF2-40B4-BE49-F238E27FC236}">
                <a16:creationId xmlns:a16="http://schemas.microsoft.com/office/drawing/2014/main" id="{E10AD4B6-951F-4BB7-8751-027A6A31C345}"/>
              </a:ext>
            </a:extLst>
          </p:cNvPr>
          <p:cNvPicPr>
            <a:picLocks noChangeAspect="1"/>
          </p:cNvPicPr>
          <p:nvPr/>
        </p:nvPicPr>
        <p:blipFill rotWithShape="1">
          <a:blip r:embed="rId3"/>
          <a:srcRect t="31838" b="33427"/>
          <a:stretch/>
        </p:blipFill>
        <p:spPr>
          <a:xfrm>
            <a:off x="153295" y="2339578"/>
            <a:ext cx="8981613" cy="3384376"/>
          </a:xfrm>
          <a:prstGeom prst="rect">
            <a:avLst/>
          </a:prstGeom>
        </p:spPr>
      </p:pic>
      <p:sp>
        <p:nvSpPr>
          <p:cNvPr id="5" name="箭头: 右 4">
            <a:extLst>
              <a:ext uri="{FF2B5EF4-FFF2-40B4-BE49-F238E27FC236}">
                <a16:creationId xmlns:a16="http://schemas.microsoft.com/office/drawing/2014/main" id="{7498BB5F-C617-44B8-8B70-FAFC971578F1}"/>
              </a:ext>
            </a:extLst>
          </p:cNvPr>
          <p:cNvSpPr/>
          <p:nvPr/>
        </p:nvSpPr>
        <p:spPr bwMode="auto">
          <a:xfrm rot="10800000">
            <a:off x="530398" y="6021288"/>
            <a:ext cx="8280920" cy="432048"/>
          </a:xfrm>
          <a:prstGeom prst="rightArrow">
            <a:avLst>
              <a:gd name="adj1" fmla="val 50000"/>
              <a:gd name="adj2" fmla="val 151083"/>
            </a:avLst>
          </a:prstGeom>
          <a:solidFill>
            <a:srgbClr val="0033CC"/>
          </a:solidFill>
          <a:ln w="3175" cap="flat" cmpd="sng" algn="ctr">
            <a:solidFill>
              <a:schemeClr val="tx1"/>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6" name="文本框 5">
            <a:extLst>
              <a:ext uri="{FF2B5EF4-FFF2-40B4-BE49-F238E27FC236}">
                <a16:creationId xmlns:a16="http://schemas.microsoft.com/office/drawing/2014/main" id="{6E4C23C2-C302-4FCE-8B8C-0527976C7287}"/>
              </a:ext>
            </a:extLst>
          </p:cNvPr>
          <p:cNvSpPr txBox="1"/>
          <p:nvPr/>
        </p:nvSpPr>
        <p:spPr>
          <a:xfrm>
            <a:off x="1282751" y="1323664"/>
            <a:ext cx="5540299" cy="584775"/>
          </a:xfrm>
          <a:prstGeom prst="rect">
            <a:avLst/>
          </a:prstGeom>
          <a:noFill/>
        </p:spPr>
        <p:txBody>
          <a:bodyPr wrap="none" rtlCol="0">
            <a:spAutoFit/>
          </a:bodyPr>
          <a:lstStyle/>
          <a:p>
            <a:r>
              <a:rPr lang="zh-CN" altLang="en-US" sz="3200" dirty="0"/>
              <a:t>一台计算机里有哪些存储器？</a:t>
            </a:r>
          </a:p>
        </p:txBody>
      </p:sp>
    </p:spTree>
    <p:extLst>
      <p:ext uri="{BB962C8B-B14F-4D97-AF65-F5344CB8AC3E}">
        <p14:creationId xmlns:p14="http://schemas.microsoft.com/office/powerpoint/2010/main" val="74104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D39CB-6772-4825-A9E0-20EE38750D0E}"/>
              </a:ext>
            </a:extLst>
          </p:cNvPr>
          <p:cNvSpPr>
            <a:spLocks noGrp="1"/>
          </p:cNvSpPr>
          <p:nvPr>
            <p:ph type="title"/>
          </p:nvPr>
        </p:nvSpPr>
        <p:spPr>
          <a:xfrm>
            <a:off x="98425" y="44450"/>
            <a:ext cx="8893175" cy="1143000"/>
          </a:xfrm>
        </p:spPr>
        <p:txBody>
          <a:bodyPr/>
          <a:lstStyle/>
          <a:p>
            <a:r>
              <a:rPr lang="zh-CN" altLang="en-US" dirty="0"/>
              <a:t>六管</a:t>
            </a:r>
            <a:r>
              <a:rPr lang="en-US" altLang="zh-CN" dirty="0"/>
              <a:t>SRAM</a:t>
            </a:r>
            <a:r>
              <a:rPr lang="zh-CN" altLang="en-US" dirty="0"/>
              <a:t>存储单元</a:t>
            </a:r>
            <a:r>
              <a:rPr lang="en-US" altLang="zh-CN" dirty="0"/>
              <a:t>—</a:t>
            </a:r>
            <a:r>
              <a:rPr lang="zh-CN" altLang="en-US" dirty="0"/>
              <a:t>读</a:t>
            </a:r>
            <a:r>
              <a:rPr lang="en-US" altLang="zh-CN" dirty="0"/>
              <a:t>(0,1)</a:t>
            </a:r>
            <a:r>
              <a:rPr lang="zh-CN" altLang="en-US" dirty="0"/>
              <a:t>操作</a:t>
            </a:r>
          </a:p>
        </p:txBody>
      </p:sp>
      <p:sp>
        <p:nvSpPr>
          <p:cNvPr id="3" name="灯片编号占位符 2">
            <a:extLst>
              <a:ext uri="{FF2B5EF4-FFF2-40B4-BE49-F238E27FC236}">
                <a16:creationId xmlns:a16="http://schemas.microsoft.com/office/drawing/2014/main" id="{AD1482E7-18B1-4EC1-9303-7CEB7B451CB0}"/>
              </a:ext>
            </a:extLst>
          </p:cNvPr>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b="1" kern="1200">
                <a:solidFill>
                  <a:schemeClr val="tx1">
                    <a:tint val="75000"/>
                  </a:schemeClr>
                </a:solidFill>
                <a:latin typeface="Arial" panose="020B0604020202020204" pitchFamily="34" charset="0"/>
                <a:ea typeface="黑体" panose="02010609060101010101" charset="-122"/>
                <a:cs typeface="黑体" panose="02010609060101010101" charset="-122"/>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5pPr>
            <a:lvl6pPr marL="22860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6pPr>
            <a:lvl7pPr marL="27432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7pPr>
            <a:lvl8pPr marL="32004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8pPr>
            <a:lvl9pPr marL="36576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9pPr>
          </a:lstStyle>
          <a:p>
            <a:fld id="{D3C32DFA-C9CC-4410-8076-89D7BC099C50}" type="slidenum">
              <a:rPr lang="en-US" smtClean="0"/>
              <a:pPr/>
              <a:t>29</a:t>
            </a:fld>
            <a:endParaRPr lang="en-US"/>
          </a:p>
        </p:txBody>
      </p:sp>
      <p:pic>
        <p:nvPicPr>
          <p:cNvPr id="8" name="Picture 2" descr="C:\Users\Erya DENG\Desktop\6TSRAM.eps">
            <a:extLst>
              <a:ext uri="{FF2B5EF4-FFF2-40B4-BE49-F238E27FC236}">
                <a16:creationId xmlns:a16="http://schemas.microsoft.com/office/drawing/2014/main" id="{C0973C4E-D5D9-4423-AEF2-DEBD241FF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70" r="30930" b="12670"/>
          <a:stretch/>
        </p:blipFill>
        <p:spPr bwMode="auto">
          <a:xfrm>
            <a:off x="215009" y="1892459"/>
            <a:ext cx="5797152" cy="424179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03040" y="1216789"/>
            <a:ext cx="518091" cy="646331"/>
          </a:xfrm>
          <a:prstGeom prst="rect">
            <a:avLst/>
          </a:prstGeom>
          <a:noFill/>
        </p:spPr>
        <p:txBody>
          <a:bodyPr wrap="none" rtlCol="0">
            <a:spAutoFit/>
          </a:bodyPr>
          <a:lstStyle/>
          <a:p>
            <a:r>
              <a:rPr lang="en-US" altLang="zh-CN" sz="3600" dirty="0">
                <a:solidFill>
                  <a:srgbClr val="FF0000"/>
                </a:solidFill>
              </a:rPr>
              <a:t>H</a:t>
            </a:r>
            <a:endParaRPr lang="zh-CN" altLang="en-US" sz="3600" dirty="0">
              <a:solidFill>
                <a:srgbClr val="FF0000"/>
              </a:solidFill>
            </a:endParaRPr>
          </a:p>
        </p:txBody>
      </p:sp>
      <p:sp>
        <p:nvSpPr>
          <p:cNvPr id="10" name="文本框 9"/>
          <p:cNvSpPr txBox="1"/>
          <p:nvPr/>
        </p:nvSpPr>
        <p:spPr>
          <a:xfrm>
            <a:off x="5210826" y="1211781"/>
            <a:ext cx="518091" cy="646331"/>
          </a:xfrm>
          <a:prstGeom prst="rect">
            <a:avLst/>
          </a:prstGeom>
          <a:noFill/>
        </p:spPr>
        <p:txBody>
          <a:bodyPr wrap="none" rtlCol="0">
            <a:spAutoFit/>
          </a:bodyPr>
          <a:lstStyle/>
          <a:p>
            <a:r>
              <a:rPr lang="en-US" altLang="zh-CN" sz="3600" dirty="0">
                <a:solidFill>
                  <a:srgbClr val="FF0000"/>
                </a:solidFill>
              </a:rPr>
              <a:t>H</a:t>
            </a:r>
            <a:endParaRPr lang="zh-CN" altLang="en-US" sz="3600" dirty="0">
              <a:solidFill>
                <a:srgbClr val="FF0000"/>
              </a:solidFill>
            </a:endParaRPr>
          </a:p>
        </p:txBody>
      </p:sp>
      <p:sp>
        <p:nvSpPr>
          <p:cNvPr id="11" name="文本框 10"/>
          <p:cNvSpPr txBox="1"/>
          <p:nvPr/>
        </p:nvSpPr>
        <p:spPr>
          <a:xfrm>
            <a:off x="-50547" y="1988840"/>
            <a:ext cx="518091" cy="646331"/>
          </a:xfrm>
          <a:prstGeom prst="rect">
            <a:avLst/>
          </a:prstGeom>
          <a:noFill/>
        </p:spPr>
        <p:txBody>
          <a:bodyPr wrap="none" rtlCol="0">
            <a:spAutoFit/>
          </a:bodyPr>
          <a:lstStyle/>
          <a:p>
            <a:r>
              <a:rPr lang="en-US" altLang="zh-CN" sz="3600" dirty="0">
                <a:solidFill>
                  <a:srgbClr val="FF0000"/>
                </a:solidFill>
              </a:rPr>
              <a:t>H</a:t>
            </a:r>
            <a:endParaRPr lang="zh-CN" altLang="en-US" sz="3600" dirty="0">
              <a:solidFill>
                <a:srgbClr val="FF0000"/>
              </a:solidFill>
            </a:endParaRPr>
          </a:p>
        </p:txBody>
      </p:sp>
      <p:sp>
        <p:nvSpPr>
          <p:cNvPr id="6" name="文本框 5"/>
          <p:cNvSpPr txBox="1"/>
          <p:nvPr/>
        </p:nvSpPr>
        <p:spPr>
          <a:xfrm>
            <a:off x="827584" y="3433363"/>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cxnSp>
        <p:nvCxnSpPr>
          <p:cNvPr id="9" name="直接连接符 8"/>
          <p:cNvCxnSpPr/>
          <p:nvPr/>
        </p:nvCxnSpPr>
        <p:spPr bwMode="auto">
          <a:xfrm>
            <a:off x="539552" y="5805264"/>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5" name="直接连接符 14"/>
          <p:cNvCxnSpPr/>
          <p:nvPr/>
        </p:nvCxnSpPr>
        <p:spPr bwMode="auto">
          <a:xfrm>
            <a:off x="539552" y="5949280"/>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6" name="直接连接符 15"/>
          <p:cNvCxnSpPr/>
          <p:nvPr/>
        </p:nvCxnSpPr>
        <p:spPr bwMode="auto">
          <a:xfrm>
            <a:off x="5283001" y="5805264"/>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7" name="直接连接符 16"/>
          <p:cNvCxnSpPr/>
          <p:nvPr/>
        </p:nvCxnSpPr>
        <p:spPr bwMode="auto">
          <a:xfrm>
            <a:off x="5283001" y="5949280"/>
            <a:ext cx="441127" cy="0"/>
          </a:xfrm>
          <a:prstGeom prst="line">
            <a:avLst/>
          </a:prstGeom>
          <a:noFill/>
          <a:ln w="34925" cap="flat" cmpd="sng" algn="ctr">
            <a:solidFill>
              <a:srgbClr val="0000FF"/>
            </a:solidFill>
            <a:prstDash val="solid"/>
            <a:round/>
            <a:headEnd type="none" w="med" len="med"/>
            <a:tailEnd type="none" w="med" len="med"/>
          </a:ln>
          <a:effectLst/>
        </p:spPr>
      </p:cxnSp>
      <p:sp>
        <p:nvSpPr>
          <p:cNvPr id="12" name="文本框 11"/>
          <p:cNvSpPr txBox="1"/>
          <p:nvPr/>
        </p:nvSpPr>
        <p:spPr>
          <a:xfrm>
            <a:off x="5792659" y="3331175"/>
            <a:ext cx="3352200" cy="1077218"/>
          </a:xfrm>
          <a:prstGeom prst="rect">
            <a:avLst/>
          </a:prstGeom>
          <a:noFill/>
        </p:spPr>
        <p:txBody>
          <a:bodyPr wrap="none" rtlCol="0">
            <a:spAutoFit/>
          </a:bodyPr>
          <a:lstStyle/>
          <a:p>
            <a:r>
              <a:rPr lang="en-US" altLang="zh-CN" sz="1600" dirty="0"/>
              <a:t>1</a:t>
            </a:r>
            <a:r>
              <a:rPr lang="zh-CN" altLang="en-US" sz="1600" dirty="0"/>
              <a:t>、</a:t>
            </a:r>
            <a:r>
              <a:rPr lang="en-US" altLang="zh-CN" sz="1600" dirty="0"/>
              <a:t>BL </a:t>
            </a:r>
            <a:r>
              <a:rPr lang="en-US" altLang="zh-CN" sz="1600" dirty="0" err="1"/>
              <a:t>BL_bar</a:t>
            </a:r>
            <a:r>
              <a:rPr lang="zh-CN" altLang="en-US" sz="1600" dirty="0"/>
              <a:t>为高，电容充电</a:t>
            </a:r>
            <a:endParaRPr lang="en-US" altLang="zh-CN" sz="1600" dirty="0"/>
          </a:p>
          <a:p>
            <a:r>
              <a:rPr lang="en-US" altLang="zh-CN" sz="1600" dirty="0"/>
              <a:t>2</a:t>
            </a:r>
            <a:r>
              <a:rPr lang="zh-CN" altLang="en-US" sz="1600" dirty="0"/>
              <a:t>、</a:t>
            </a:r>
            <a:r>
              <a:rPr lang="en-US" altLang="zh-CN" sz="1600" dirty="0"/>
              <a:t>WL</a:t>
            </a:r>
            <a:r>
              <a:rPr lang="zh-CN" altLang="en-US" sz="1600" dirty="0"/>
              <a:t>位高</a:t>
            </a:r>
            <a:r>
              <a:rPr lang="en-US" altLang="zh-CN" sz="1600" dirty="0"/>
              <a:t>, </a:t>
            </a:r>
            <a:r>
              <a:rPr lang="en-US" altLang="zh-CN" sz="1600" dirty="0" err="1"/>
              <a:t>M5,M6</a:t>
            </a:r>
            <a:r>
              <a:rPr lang="zh-CN" altLang="en-US" sz="1600" dirty="0"/>
              <a:t>导通</a:t>
            </a:r>
            <a:endParaRPr lang="en-US" altLang="zh-CN" sz="1600" dirty="0"/>
          </a:p>
          <a:p>
            <a:r>
              <a:rPr lang="en-US" altLang="zh-CN" sz="1600" dirty="0"/>
              <a:t>3</a:t>
            </a:r>
            <a:r>
              <a:rPr lang="zh-CN" altLang="en-US" sz="1600" dirty="0"/>
              <a:t>、假设</a:t>
            </a:r>
            <a:r>
              <a:rPr lang="en-US" altLang="zh-CN" sz="1600" dirty="0"/>
              <a:t>Q=1</a:t>
            </a:r>
            <a:r>
              <a:rPr lang="zh-CN" altLang="en-US" sz="1600" dirty="0"/>
              <a:t>，</a:t>
            </a:r>
            <a:endParaRPr lang="en-US" altLang="zh-CN" sz="1600" dirty="0"/>
          </a:p>
          <a:p>
            <a:r>
              <a:rPr lang="en-US" altLang="zh-CN" sz="1600" dirty="0"/>
              <a:t>4</a:t>
            </a:r>
            <a:r>
              <a:rPr lang="zh-CN" altLang="en-US" sz="1600" dirty="0"/>
              <a:t>、</a:t>
            </a:r>
            <a:r>
              <a:rPr lang="en-US" altLang="zh-CN" sz="1600" dirty="0"/>
              <a:t>Q</a:t>
            </a:r>
            <a:r>
              <a:rPr lang="zh-CN" altLang="en-US" sz="1600" dirty="0"/>
              <a:t>和</a:t>
            </a:r>
            <a:r>
              <a:rPr lang="en-US" altLang="zh-CN" sz="1600" dirty="0" err="1"/>
              <a:t>Q_bar</a:t>
            </a:r>
            <a:r>
              <a:rPr lang="zh-CN" altLang="en-US" sz="1600" dirty="0"/>
              <a:t>通过</a:t>
            </a:r>
            <a:r>
              <a:rPr lang="en-US" altLang="zh-CN" sz="1600" dirty="0"/>
              <a:t>BL</a:t>
            </a:r>
            <a:r>
              <a:rPr lang="zh-CN" altLang="en-US" sz="1600" dirty="0"/>
              <a:t>和</a:t>
            </a:r>
            <a:r>
              <a:rPr lang="en-US" altLang="zh-CN" sz="1600" dirty="0" err="1"/>
              <a:t>B_bar</a:t>
            </a:r>
            <a:r>
              <a:rPr lang="zh-CN" altLang="en-US" sz="1600" dirty="0"/>
              <a:t>读出</a:t>
            </a:r>
            <a:endParaRPr lang="en-US" altLang="zh-CN" sz="1600" dirty="0"/>
          </a:p>
        </p:txBody>
      </p:sp>
      <p:sp>
        <p:nvSpPr>
          <p:cNvPr id="19" name="文本框 18"/>
          <p:cNvSpPr txBox="1"/>
          <p:nvPr/>
        </p:nvSpPr>
        <p:spPr>
          <a:xfrm>
            <a:off x="4545012" y="3182358"/>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pic>
        <p:nvPicPr>
          <p:cNvPr id="13" name="图片 12"/>
          <p:cNvPicPr>
            <a:picLocks noChangeAspect="1"/>
          </p:cNvPicPr>
          <p:nvPr/>
        </p:nvPicPr>
        <p:blipFill>
          <a:blip r:embed="rId4"/>
          <a:stretch>
            <a:fillRect/>
          </a:stretch>
        </p:blipFill>
        <p:spPr>
          <a:xfrm>
            <a:off x="1485532" y="3901135"/>
            <a:ext cx="525217" cy="581207"/>
          </a:xfrm>
          <a:prstGeom prst="rect">
            <a:avLst/>
          </a:prstGeom>
        </p:spPr>
      </p:pic>
      <p:pic>
        <p:nvPicPr>
          <p:cNvPr id="14" name="图片 13"/>
          <p:cNvPicPr>
            <a:picLocks noChangeAspect="1"/>
          </p:cNvPicPr>
          <p:nvPr/>
        </p:nvPicPr>
        <p:blipFill>
          <a:blip r:embed="rId5"/>
          <a:stretch>
            <a:fillRect/>
          </a:stretch>
        </p:blipFill>
        <p:spPr>
          <a:xfrm>
            <a:off x="4255917" y="3832967"/>
            <a:ext cx="558346" cy="617868"/>
          </a:xfrm>
          <a:prstGeom prst="rect">
            <a:avLst/>
          </a:prstGeom>
        </p:spPr>
      </p:pic>
      <p:sp>
        <p:nvSpPr>
          <p:cNvPr id="22" name="文本框 21"/>
          <p:cNvSpPr txBox="1"/>
          <p:nvPr/>
        </p:nvSpPr>
        <p:spPr>
          <a:xfrm>
            <a:off x="3624487" y="4072153"/>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sp>
        <p:nvSpPr>
          <p:cNvPr id="23" name="文本框 22"/>
          <p:cNvSpPr txBox="1"/>
          <p:nvPr/>
        </p:nvSpPr>
        <p:spPr>
          <a:xfrm>
            <a:off x="1710613" y="2743967"/>
            <a:ext cx="803425" cy="830997"/>
          </a:xfrm>
          <a:prstGeom prst="rect">
            <a:avLst/>
          </a:prstGeom>
          <a:noFill/>
          <a:ln w="44450">
            <a:noFill/>
          </a:ln>
        </p:spPr>
        <p:txBody>
          <a:bodyPr wrap="none" rtlCol="0">
            <a:spAutoFit/>
          </a:bodyPr>
          <a:lstStyle/>
          <a:p>
            <a:r>
              <a:rPr lang="en-US" altLang="zh-CN" sz="4800" dirty="0">
                <a:solidFill>
                  <a:srgbClr val="FF0000"/>
                </a:solidFill>
              </a:rPr>
              <a:t>×</a:t>
            </a:r>
            <a:endParaRPr lang="zh-CN" altLang="en-US" sz="4800" dirty="0">
              <a:solidFill>
                <a:srgbClr val="FF0000"/>
              </a:solidFill>
            </a:endParaRPr>
          </a:p>
        </p:txBody>
      </p:sp>
      <p:sp>
        <p:nvSpPr>
          <p:cNvPr id="25" name="文本框 24"/>
          <p:cNvSpPr txBox="1"/>
          <p:nvPr/>
        </p:nvSpPr>
        <p:spPr>
          <a:xfrm>
            <a:off x="1710613" y="4072153"/>
            <a:ext cx="593934" cy="830997"/>
          </a:xfrm>
          <a:prstGeom prst="rect">
            <a:avLst/>
          </a:prstGeom>
          <a:noFill/>
          <a:ln w="44450">
            <a:noFill/>
          </a:ln>
        </p:spPr>
        <p:txBody>
          <a:bodyPr wrap="square" rtlCol="0">
            <a:spAutoFit/>
          </a:bodyPr>
          <a:lstStyle/>
          <a:p>
            <a:r>
              <a:rPr lang="en-US" altLang="zh-CN" sz="4800" dirty="0">
                <a:solidFill>
                  <a:srgbClr val="FF0000"/>
                </a:solidFill>
                <a:latin typeface="黑体" panose="02010609060101010101" pitchFamily="49" charset="-122"/>
              </a:rPr>
              <a:t>√</a:t>
            </a:r>
            <a:endParaRPr lang="zh-CN" altLang="en-US" sz="4800" dirty="0">
              <a:solidFill>
                <a:srgbClr val="FF0000"/>
              </a:solidFill>
            </a:endParaRPr>
          </a:p>
        </p:txBody>
      </p:sp>
      <p:sp>
        <p:nvSpPr>
          <p:cNvPr id="26" name="文本框 25"/>
          <p:cNvSpPr txBox="1"/>
          <p:nvPr/>
        </p:nvSpPr>
        <p:spPr>
          <a:xfrm>
            <a:off x="3661983" y="2766859"/>
            <a:ext cx="593934" cy="830997"/>
          </a:xfrm>
          <a:prstGeom prst="rect">
            <a:avLst/>
          </a:prstGeom>
          <a:noFill/>
          <a:ln w="44450">
            <a:noFill/>
          </a:ln>
        </p:spPr>
        <p:txBody>
          <a:bodyPr wrap="square" rtlCol="0">
            <a:spAutoFit/>
          </a:bodyPr>
          <a:lstStyle/>
          <a:p>
            <a:r>
              <a:rPr lang="en-US" altLang="zh-CN" sz="4800" dirty="0">
                <a:solidFill>
                  <a:srgbClr val="FF0000"/>
                </a:solidFill>
                <a:latin typeface="黑体" panose="02010609060101010101" pitchFamily="49" charset="-122"/>
              </a:rPr>
              <a:t>√</a:t>
            </a:r>
            <a:endParaRPr lang="zh-CN" altLang="en-US" sz="4800" dirty="0">
              <a:solidFill>
                <a:srgbClr val="FF0000"/>
              </a:solidFill>
            </a:endParaRPr>
          </a:p>
        </p:txBody>
      </p:sp>
      <p:cxnSp>
        <p:nvCxnSpPr>
          <p:cNvPr id="21" name="肘形连接符 20"/>
          <p:cNvCxnSpPr/>
          <p:nvPr/>
        </p:nvCxnSpPr>
        <p:spPr bwMode="auto">
          <a:xfrm rot="10800000" flipH="1" flipV="1">
            <a:off x="3373818" y="2778916"/>
            <a:ext cx="1558261" cy="1033367"/>
          </a:xfrm>
          <a:prstGeom prst="bentConnector3">
            <a:avLst/>
          </a:prstGeom>
          <a:noFill/>
          <a:ln w="79375" cap="flat" cmpd="sng" algn="ctr">
            <a:solidFill>
              <a:srgbClr val="00B0F0"/>
            </a:solidFill>
            <a:prstDash val="solid"/>
            <a:round/>
            <a:headEnd type="none" w="med" len="med"/>
            <a:tailEnd type="triangle"/>
          </a:ln>
          <a:effectLst/>
        </p:spPr>
      </p:cxnSp>
      <p:cxnSp>
        <p:nvCxnSpPr>
          <p:cNvPr id="28" name="直接连接符 27"/>
          <p:cNvCxnSpPr/>
          <p:nvPr/>
        </p:nvCxnSpPr>
        <p:spPr bwMode="auto">
          <a:xfrm flipH="1">
            <a:off x="712884" y="3848861"/>
            <a:ext cx="1477365" cy="0"/>
          </a:xfrm>
          <a:prstGeom prst="line">
            <a:avLst/>
          </a:prstGeom>
          <a:noFill/>
          <a:ln w="79375" cap="flat" cmpd="sng" algn="ctr">
            <a:solidFill>
              <a:srgbClr val="00B0F0"/>
            </a:solidFill>
            <a:prstDash val="solid"/>
            <a:round/>
            <a:headEnd type="none" w="med" len="med"/>
            <a:tailEnd type="none" w="med" len="med"/>
          </a:ln>
          <a:effectLst/>
        </p:spPr>
      </p:cxnSp>
      <p:cxnSp>
        <p:nvCxnSpPr>
          <p:cNvPr id="31" name="直接连接符 30"/>
          <p:cNvCxnSpPr/>
          <p:nvPr/>
        </p:nvCxnSpPr>
        <p:spPr bwMode="auto">
          <a:xfrm>
            <a:off x="2112325" y="3812284"/>
            <a:ext cx="0" cy="1797642"/>
          </a:xfrm>
          <a:prstGeom prst="line">
            <a:avLst/>
          </a:prstGeom>
          <a:noFill/>
          <a:ln w="79375" cap="flat" cmpd="sng" algn="ctr">
            <a:solidFill>
              <a:srgbClr val="00B0F0"/>
            </a:solidFill>
            <a:prstDash val="solid"/>
            <a:round/>
            <a:headEnd type="none" w="med" len="med"/>
            <a:tailEnd type="triangle" w="med" len="lg"/>
          </a:ln>
          <a:effectLst/>
        </p:spPr>
      </p:cxnSp>
      <p:sp>
        <p:nvSpPr>
          <p:cNvPr id="34" name="文本框 33"/>
          <p:cNvSpPr txBox="1"/>
          <p:nvPr/>
        </p:nvSpPr>
        <p:spPr>
          <a:xfrm>
            <a:off x="4453522" y="1261803"/>
            <a:ext cx="2348720" cy="523220"/>
          </a:xfrm>
          <a:prstGeom prst="rect">
            <a:avLst/>
          </a:prstGeom>
          <a:solidFill>
            <a:schemeClr val="bg1"/>
          </a:solidFill>
        </p:spPr>
        <p:txBody>
          <a:bodyPr wrap="none" rtlCol="0">
            <a:spAutoFit/>
          </a:bodyPr>
          <a:lstStyle/>
          <a:p>
            <a:r>
              <a:rPr lang="zh-CN" altLang="en-US" dirty="0">
                <a:solidFill>
                  <a:srgbClr val="0000FF"/>
                </a:solidFill>
              </a:rPr>
              <a:t>充电到高电平</a:t>
            </a:r>
          </a:p>
        </p:txBody>
      </p:sp>
      <p:sp>
        <p:nvSpPr>
          <p:cNvPr id="38" name="文本框 37"/>
          <p:cNvSpPr txBox="1"/>
          <p:nvPr/>
        </p:nvSpPr>
        <p:spPr>
          <a:xfrm>
            <a:off x="96869" y="1230154"/>
            <a:ext cx="2348720" cy="523220"/>
          </a:xfrm>
          <a:prstGeom prst="rect">
            <a:avLst/>
          </a:prstGeom>
          <a:solidFill>
            <a:schemeClr val="bg1"/>
          </a:solidFill>
        </p:spPr>
        <p:txBody>
          <a:bodyPr wrap="none" rtlCol="0">
            <a:spAutoFit/>
          </a:bodyPr>
          <a:lstStyle/>
          <a:p>
            <a:r>
              <a:rPr lang="zh-CN" altLang="en-US" dirty="0">
                <a:solidFill>
                  <a:srgbClr val="0000FF"/>
                </a:solidFill>
              </a:rPr>
              <a:t>放电到低电平</a:t>
            </a:r>
          </a:p>
        </p:txBody>
      </p:sp>
      <p:sp>
        <p:nvSpPr>
          <p:cNvPr id="35" name="文本框 34"/>
          <p:cNvSpPr txBox="1"/>
          <p:nvPr/>
        </p:nvSpPr>
        <p:spPr>
          <a:xfrm>
            <a:off x="2007580" y="6422058"/>
            <a:ext cx="184731" cy="523220"/>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311892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500"/>
                                        <p:tgtEl>
                                          <p:spTgt spid="21"/>
                                        </p:tgtEl>
                                      </p:cBhvr>
                                    </p:animEffect>
                                  </p:childTnLst>
                                </p:cTn>
                              </p:par>
                              <p:par>
                                <p:cTn id="51" presetID="2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par>
                                <p:cTn id="54" presetID="22" presetClass="entr" presetSubtype="1"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0" grpId="1"/>
      <p:bldP spid="11" grpId="0"/>
      <p:bldP spid="6" grpId="0"/>
      <p:bldP spid="19" grpId="0"/>
      <p:bldP spid="22" grpId="0"/>
      <p:bldP spid="23" grpId="0"/>
      <p:bldP spid="25" grpId="0"/>
      <p:bldP spid="26" grpId="0"/>
      <p:bldP spid="34"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D39CB-6772-4825-A9E0-20EE38750D0E}"/>
              </a:ext>
            </a:extLst>
          </p:cNvPr>
          <p:cNvSpPr>
            <a:spLocks noGrp="1"/>
          </p:cNvSpPr>
          <p:nvPr>
            <p:ph type="title"/>
          </p:nvPr>
        </p:nvSpPr>
        <p:spPr>
          <a:xfrm>
            <a:off x="98425" y="44450"/>
            <a:ext cx="8893175" cy="1143000"/>
          </a:xfrm>
        </p:spPr>
        <p:txBody>
          <a:bodyPr/>
          <a:lstStyle/>
          <a:p>
            <a:r>
              <a:rPr lang="zh-CN" altLang="en-US" dirty="0"/>
              <a:t>六管</a:t>
            </a:r>
            <a:r>
              <a:rPr lang="en-US" altLang="zh-CN" dirty="0"/>
              <a:t>SRAM</a:t>
            </a:r>
            <a:r>
              <a:rPr lang="zh-CN" altLang="en-US" dirty="0"/>
              <a:t>存储单元</a:t>
            </a:r>
            <a:r>
              <a:rPr lang="en-US" altLang="zh-CN" dirty="0"/>
              <a:t>—</a:t>
            </a:r>
            <a:r>
              <a:rPr lang="zh-CN" altLang="en-US" dirty="0"/>
              <a:t>写</a:t>
            </a:r>
            <a:r>
              <a:rPr lang="en-US" altLang="zh-CN" dirty="0"/>
              <a:t>(0,1)</a:t>
            </a:r>
            <a:r>
              <a:rPr lang="zh-CN" altLang="en-US" dirty="0"/>
              <a:t>操作</a:t>
            </a:r>
          </a:p>
        </p:txBody>
      </p:sp>
      <p:sp>
        <p:nvSpPr>
          <p:cNvPr id="3" name="灯片编号占位符 2">
            <a:extLst>
              <a:ext uri="{FF2B5EF4-FFF2-40B4-BE49-F238E27FC236}">
                <a16:creationId xmlns:a16="http://schemas.microsoft.com/office/drawing/2014/main" id="{AD1482E7-18B1-4EC1-9303-7CEB7B451CB0}"/>
              </a:ext>
            </a:extLst>
          </p:cNvPr>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b="1" kern="1200">
                <a:solidFill>
                  <a:schemeClr val="tx1">
                    <a:tint val="75000"/>
                  </a:schemeClr>
                </a:solidFill>
                <a:latin typeface="Arial" panose="020B0604020202020204" pitchFamily="34" charset="0"/>
                <a:ea typeface="黑体" panose="02010609060101010101" charset="-122"/>
                <a:cs typeface="黑体" panose="02010609060101010101" charset="-122"/>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5pPr>
            <a:lvl6pPr marL="22860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6pPr>
            <a:lvl7pPr marL="27432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7pPr>
            <a:lvl8pPr marL="32004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8pPr>
            <a:lvl9pPr marL="36576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9pPr>
          </a:lstStyle>
          <a:p>
            <a:fld id="{D3C32DFA-C9CC-4410-8076-89D7BC099C50}" type="slidenum">
              <a:rPr lang="en-US" smtClean="0"/>
              <a:pPr/>
              <a:t>30</a:t>
            </a:fld>
            <a:endParaRPr lang="en-US"/>
          </a:p>
        </p:txBody>
      </p:sp>
      <p:pic>
        <p:nvPicPr>
          <p:cNvPr id="8" name="Picture 2" descr="C:\Users\Erya DENG\Desktop\6TSRAM.eps">
            <a:extLst>
              <a:ext uri="{FF2B5EF4-FFF2-40B4-BE49-F238E27FC236}">
                <a16:creationId xmlns:a16="http://schemas.microsoft.com/office/drawing/2014/main" id="{C0973C4E-D5D9-4423-AEF2-DEBD241FF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70" r="30930" b="12670"/>
          <a:stretch/>
        </p:blipFill>
        <p:spPr bwMode="auto">
          <a:xfrm>
            <a:off x="215009" y="1892459"/>
            <a:ext cx="5797152" cy="424179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03040" y="1216789"/>
            <a:ext cx="441146" cy="646331"/>
          </a:xfrm>
          <a:prstGeom prst="rect">
            <a:avLst/>
          </a:prstGeom>
          <a:noFill/>
        </p:spPr>
        <p:txBody>
          <a:bodyPr wrap="none" rtlCol="0">
            <a:spAutoFit/>
          </a:bodyPr>
          <a:lstStyle/>
          <a:p>
            <a:r>
              <a:rPr lang="en-US" altLang="zh-CN" sz="3600" dirty="0">
                <a:solidFill>
                  <a:srgbClr val="FF0000"/>
                </a:solidFill>
              </a:rPr>
              <a:t>0</a:t>
            </a:r>
            <a:endParaRPr lang="zh-CN" altLang="en-US" sz="3600" dirty="0">
              <a:solidFill>
                <a:srgbClr val="FF0000"/>
              </a:solidFill>
            </a:endParaRPr>
          </a:p>
        </p:txBody>
      </p:sp>
      <p:sp>
        <p:nvSpPr>
          <p:cNvPr id="10" name="文本框 9"/>
          <p:cNvSpPr txBox="1"/>
          <p:nvPr/>
        </p:nvSpPr>
        <p:spPr>
          <a:xfrm>
            <a:off x="5210826" y="1211781"/>
            <a:ext cx="441146" cy="646331"/>
          </a:xfrm>
          <a:prstGeom prst="rect">
            <a:avLst/>
          </a:prstGeom>
          <a:noFill/>
        </p:spPr>
        <p:txBody>
          <a:bodyPr wrap="none" rtlCol="0">
            <a:spAutoFit/>
          </a:bodyPr>
          <a:lstStyle/>
          <a:p>
            <a:r>
              <a:rPr lang="en-US" altLang="zh-CN" sz="3600" dirty="0">
                <a:solidFill>
                  <a:srgbClr val="FF0000"/>
                </a:solidFill>
              </a:rPr>
              <a:t>1</a:t>
            </a:r>
            <a:endParaRPr lang="zh-CN" altLang="en-US" sz="3600" dirty="0">
              <a:solidFill>
                <a:srgbClr val="FF0000"/>
              </a:solidFill>
            </a:endParaRPr>
          </a:p>
        </p:txBody>
      </p:sp>
      <p:sp>
        <p:nvSpPr>
          <p:cNvPr id="11" name="文本框 10"/>
          <p:cNvSpPr txBox="1"/>
          <p:nvPr/>
        </p:nvSpPr>
        <p:spPr>
          <a:xfrm>
            <a:off x="-50547" y="1988840"/>
            <a:ext cx="441146" cy="646331"/>
          </a:xfrm>
          <a:prstGeom prst="rect">
            <a:avLst/>
          </a:prstGeom>
          <a:noFill/>
        </p:spPr>
        <p:txBody>
          <a:bodyPr wrap="none" rtlCol="0">
            <a:spAutoFit/>
          </a:bodyPr>
          <a:lstStyle/>
          <a:p>
            <a:r>
              <a:rPr lang="en-US" altLang="zh-CN" sz="3600" dirty="0">
                <a:solidFill>
                  <a:srgbClr val="FF0000"/>
                </a:solidFill>
              </a:rPr>
              <a:t>1</a:t>
            </a:r>
            <a:endParaRPr lang="zh-CN" altLang="en-US" sz="3600" dirty="0">
              <a:solidFill>
                <a:srgbClr val="FF0000"/>
              </a:solidFill>
            </a:endParaRPr>
          </a:p>
        </p:txBody>
      </p:sp>
      <p:sp>
        <p:nvSpPr>
          <p:cNvPr id="6" name="文本框 5"/>
          <p:cNvSpPr txBox="1"/>
          <p:nvPr/>
        </p:nvSpPr>
        <p:spPr>
          <a:xfrm>
            <a:off x="827584" y="3433363"/>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cxnSp>
        <p:nvCxnSpPr>
          <p:cNvPr id="9" name="直接连接符 8"/>
          <p:cNvCxnSpPr/>
          <p:nvPr/>
        </p:nvCxnSpPr>
        <p:spPr bwMode="auto">
          <a:xfrm>
            <a:off x="539552" y="5805264"/>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5" name="直接连接符 14"/>
          <p:cNvCxnSpPr/>
          <p:nvPr/>
        </p:nvCxnSpPr>
        <p:spPr bwMode="auto">
          <a:xfrm>
            <a:off x="539552" y="5949280"/>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6" name="直接连接符 15"/>
          <p:cNvCxnSpPr/>
          <p:nvPr/>
        </p:nvCxnSpPr>
        <p:spPr bwMode="auto">
          <a:xfrm>
            <a:off x="5283001" y="5805264"/>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7" name="直接连接符 16"/>
          <p:cNvCxnSpPr/>
          <p:nvPr/>
        </p:nvCxnSpPr>
        <p:spPr bwMode="auto">
          <a:xfrm>
            <a:off x="5283001" y="5949280"/>
            <a:ext cx="441127" cy="0"/>
          </a:xfrm>
          <a:prstGeom prst="line">
            <a:avLst/>
          </a:prstGeom>
          <a:noFill/>
          <a:ln w="34925" cap="flat" cmpd="sng" algn="ctr">
            <a:solidFill>
              <a:srgbClr val="0000FF"/>
            </a:solidFill>
            <a:prstDash val="solid"/>
            <a:round/>
            <a:headEnd type="none" w="med" len="med"/>
            <a:tailEnd type="none" w="med" len="med"/>
          </a:ln>
          <a:effectLst/>
        </p:spPr>
      </p:cxnSp>
      <p:sp>
        <p:nvSpPr>
          <p:cNvPr id="12" name="文本框 11"/>
          <p:cNvSpPr txBox="1"/>
          <p:nvPr/>
        </p:nvSpPr>
        <p:spPr>
          <a:xfrm>
            <a:off x="5792659" y="3331175"/>
            <a:ext cx="3329758" cy="830997"/>
          </a:xfrm>
          <a:prstGeom prst="rect">
            <a:avLst/>
          </a:prstGeom>
          <a:noFill/>
        </p:spPr>
        <p:txBody>
          <a:bodyPr wrap="none" rtlCol="0">
            <a:spAutoFit/>
          </a:bodyPr>
          <a:lstStyle/>
          <a:p>
            <a:r>
              <a:rPr lang="en-US" altLang="zh-CN" sz="1600" dirty="0"/>
              <a:t>1</a:t>
            </a:r>
            <a:r>
              <a:rPr lang="zh-CN" altLang="en-US" sz="1600" dirty="0"/>
              <a:t>、</a:t>
            </a:r>
            <a:r>
              <a:rPr lang="en-US" altLang="zh-CN" sz="1600" dirty="0"/>
              <a:t>WL</a:t>
            </a:r>
            <a:r>
              <a:rPr lang="zh-CN" altLang="en-US" sz="1600" dirty="0"/>
              <a:t>位高</a:t>
            </a:r>
            <a:r>
              <a:rPr lang="en-US" altLang="zh-CN" sz="1600" dirty="0"/>
              <a:t>, </a:t>
            </a:r>
            <a:r>
              <a:rPr lang="en-US" altLang="zh-CN" sz="1600" dirty="0" err="1"/>
              <a:t>M5,M6</a:t>
            </a:r>
            <a:r>
              <a:rPr lang="zh-CN" altLang="en-US" sz="1600" dirty="0"/>
              <a:t>导通</a:t>
            </a:r>
            <a:endParaRPr lang="en-US" altLang="zh-CN" sz="1600" dirty="0"/>
          </a:p>
          <a:p>
            <a:r>
              <a:rPr lang="en-US" altLang="zh-CN" sz="1600" dirty="0"/>
              <a:t>2</a:t>
            </a:r>
            <a:r>
              <a:rPr lang="zh-CN" altLang="en-US" sz="1600" dirty="0"/>
              <a:t>、假设写</a:t>
            </a:r>
            <a:r>
              <a:rPr lang="en-US" altLang="zh-CN" sz="1600" dirty="0"/>
              <a:t>1</a:t>
            </a:r>
            <a:r>
              <a:rPr lang="zh-CN" altLang="en-US" sz="1600" dirty="0"/>
              <a:t>，即</a:t>
            </a:r>
            <a:r>
              <a:rPr lang="en-US" altLang="zh-CN" sz="1600" dirty="0"/>
              <a:t>BL=1, </a:t>
            </a:r>
            <a:r>
              <a:rPr lang="en-US" altLang="zh-CN" sz="1600" dirty="0" err="1"/>
              <a:t>BL_bar</a:t>
            </a:r>
            <a:r>
              <a:rPr lang="en-US" altLang="zh-CN" sz="1600" dirty="0"/>
              <a:t> = 0</a:t>
            </a:r>
          </a:p>
          <a:p>
            <a:endParaRPr lang="en-US" altLang="zh-CN" sz="1600" dirty="0"/>
          </a:p>
        </p:txBody>
      </p:sp>
      <p:sp>
        <p:nvSpPr>
          <p:cNvPr id="19" name="文本框 18"/>
          <p:cNvSpPr txBox="1"/>
          <p:nvPr/>
        </p:nvSpPr>
        <p:spPr>
          <a:xfrm>
            <a:off x="4622002" y="3212976"/>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pic>
        <p:nvPicPr>
          <p:cNvPr id="13" name="图片 12"/>
          <p:cNvPicPr>
            <a:picLocks noChangeAspect="1"/>
          </p:cNvPicPr>
          <p:nvPr/>
        </p:nvPicPr>
        <p:blipFill>
          <a:blip r:embed="rId4"/>
          <a:stretch>
            <a:fillRect/>
          </a:stretch>
        </p:blipFill>
        <p:spPr>
          <a:xfrm>
            <a:off x="1485532" y="3901135"/>
            <a:ext cx="525217" cy="581207"/>
          </a:xfrm>
          <a:prstGeom prst="rect">
            <a:avLst/>
          </a:prstGeom>
        </p:spPr>
      </p:pic>
      <p:pic>
        <p:nvPicPr>
          <p:cNvPr id="14" name="图片 13"/>
          <p:cNvPicPr>
            <a:picLocks noChangeAspect="1"/>
          </p:cNvPicPr>
          <p:nvPr/>
        </p:nvPicPr>
        <p:blipFill>
          <a:blip r:embed="rId5"/>
          <a:stretch>
            <a:fillRect/>
          </a:stretch>
        </p:blipFill>
        <p:spPr>
          <a:xfrm>
            <a:off x="4255917" y="3832967"/>
            <a:ext cx="558346" cy="617868"/>
          </a:xfrm>
          <a:prstGeom prst="rect">
            <a:avLst/>
          </a:prstGeom>
        </p:spPr>
      </p:pic>
      <p:sp>
        <p:nvSpPr>
          <p:cNvPr id="22" name="文本框 21"/>
          <p:cNvSpPr txBox="1"/>
          <p:nvPr/>
        </p:nvSpPr>
        <p:spPr>
          <a:xfrm>
            <a:off x="3624487" y="4072153"/>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sp>
        <p:nvSpPr>
          <p:cNvPr id="23" name="文本框 22"/>
          <p:cNvSpPr txBox="1"/>
          <p:nvPr/>
        </p:nvSpPr>
        <p:spPr>
          <a:xfrm>
            <a:off x="1670276" y="2774146"/>
            <a:ext cx="803425" cy="830997"/>
          </a:xfrm>
          <a:prstGeom prst="rect">
            <a:avLst/>
          </a:prstGeom>
          <a:noFill/>
          <a:ln w="44450">
            <a:noFill/>
          </a:ln>
        </p:spPr>
        <p:txBody>
          <a:bodyPr wrap="none" rtlCol="0">
            <a:spAutoFit/>
          </a:bodyPr>
          <a:lstStyle/>
          <a:p>
            <a:r>
              <a:rPr lang="en-US" altLang="zh-CN" sz="4800" dirty="0">
                <a:solidFill>
                  <a:srgbClr val="FF0000"/>
                </a:solidFill>
              </a:rPr>
              <a:t>×</a:t>
            </a:r>
            <a:endParaRPr lang="zh-CN" altLang="en-US" sz="4800" dirty="0">
              <a:solidFill>
                <a:srgbClr val="FF0000"/>
              </a:solidFill>
            </a:endParaRPr>
          </a:p>
        </p:txBody>
      </p:sp>
      <p:sp>
        <p:nvSpPr>
          <p:cNvPr id="25" name="文本框 24"/>
          <p:cNvSpPr txBox="1"/>
          <p:nvPr/>
        </p:nvSpPr>
        <p:spPr>
          <a:xfrm>
            <a:off x="1710613" y="4072153"/>
            <a:ext cx="593934" cy="830997"/>
          </a:xfrm>
          <a:prstGeom prst="rect">
            <a:avLst/>
          </a:prstGeom>
          <a:noFill/>
          <a:ln w="44450">
            <a:noFill/>
          </a:ln>
        </p:spPr>
        <p:txBody>
          <a:bodyPr wrap="square" rtlCol="0">
            <a:spAutoFit/>
          </a:bodyPr>
          <a:lstStyle/>
          <a:p>
            <a:r>
              <a:rPr lang="en-US" altLang="zh-CN" sz="4800" dirty="0">
                <a:solidFill>
                  <a:srgbClr val="FF0000"/>
                </a:solidFill>
                <a:latin typeface="黑体" panose="02010609060101010101" pitchFamily="49" charset="-122"/>
              </a:rPr>
              <a:t>√</a:t>
            </a:r>
            <a:endParaRPr lang="zh-CN" altLang="en-US" sz="4800" dirty="0">
              <a:solidFill>
                <a:srgbClr val="FF0000"/>
              </a:solidFill>
            </a:endParaRPr>
          </a:p>
        </p:txBody>
      </p:sp>
      <p:sp>
        <p:nvSpPr>
          <p:cNvPr id="26" name="文本框 25"/>
          <p:cNvSpPr txBox="1"/>
          <p:nvPr/>
        </p:nvSpPr>
        <p:spPr>
          <a:xfrm>
            <a:off x="3621646" y="2797038"/>
            <a:ext cx="593934" cy="830997"/>
          </a:xfrm>
          <a:prstGeom prst="rect">
            <a:avLst/>
          </a:prstGeom>
          <a:noFill/>
          <a:ln w="44450">
            <a:noFill/>
          </a:ln>
        </p:spPr>
        <p:txBody>
          <a:bodyPr wrap="square" rtlCol="0">
            <a:spAutoFit/>
          </a:bodyPr>
          <a:lstStyle/>
          <a:p>
            <a:r>
              <a:rPr lang="en-US" altLang="zh-CN" sz="4800" dirty="0">
                <a:solidFill>
                  <a:srgbClr val="FF0000"/>
                </a:solidFill>
                <a:latin typeface="黑体" panose="02010609060101010101" pitchFamily="49" charset="-122"/>
              </a:rPr>
              <a:t>√</a:t>
            </a:r>
            <a:endParaRPr lang="zh-CN" altLang="en-US" sz="4800" dirty="0">
              <a:solidFill>
                <a:srgbClr val="FF0000"/>
              </a:solidFill>
            </a:endParaRPr>
          </a:p>
        </p:txBody>
      </p:sp>
      <p:sp>
        <p:nvSpPr>
          <p:cNvPr id="35" name="文本框 34"/>
          <p:cNvSpPr txBox="1"/>
          <p:nvPr/>
        </p:nvSpPr>
        <p:spPr>
          <a:xfrm>
            <a:off x="2007580" y="6422058"/>
            <a:ext cx="184731" cy="523220"/>
          </a:xfrm>
          <a:prstGeom prst="rect">
            <a:avLst/>
          </a:prstGeom>
          <a:noFill/>
        </p:spPr>
        <p:txBody>
          <a:bodyPr wrap="none" rtlCol="0">
            <a:spAutoFit/>
          </a:bodyPr>
          <a:lstStyle/>
          <a:p>
            <a:endParaRPr lang="zh-CN" altLang="en-US" dirty="0"/>
          </a:p>
        </p:txBody>
      </p:sp>
      <p:cxnSp>
        <p:nvCxnSpPr>
          <p:cNvPr id="27" name="直接连接符 26"/>
          <p:cNvCxnSpPr/>
          <p:nvPr/>
        </p:nvCxnSpPr>
        <p:spPr bwMode="auto">
          <a:xfrm>
            <a:off x="3995936" y="2676143"/>
            <a:ext cx="0" cy="1337212"/>
          </a:xfrm>
          <a:prstGeom prst="line">
            <a:avLst/>
          </a:prstGeom>
          <a:noFill/>
          <a:ln w="79375" cap="flat" cmpd="sng" algn="ctr">
            <a:solidFill>
              <a:srgbClr val="00B0F0"/>
            </a:solidFill>
            <a:prstDash val="solid"/>
            <a:round/>
            <a:headEnd type="none" w="med" len="med"/>
            <a:tailEnd type="triangle" w="med" len="lg"/>
          </a:ln>
          <a:effectLst/>
        </p:spPr>
      </p:cxnSp>
      <p:cxnSp>
        <p:nvCxnSpPr>
          <p:cNvPr id="29" name="直接连接符 28"/>
          <p:cNvCxnSpPr/>
          <p:nvPr/>
        </p:nvCxnSpPr>
        <p:spPr bwMode="auto">
          <a:xfrm>
            <a:off x="2285997" y="4234544"/>
            <a:ext cx="0" cy="1337212"/>
          </a:xfrm>
          <a:prstGeom prst="line">
            <a:avLst/>
          </a:prstGeom>
          <a:noFill/>
          <a:ln w="79375" cap="flat" cmpd="sng" algn="ctr">
            <a:solidFill>
              <a:srgbClr val="00B0F0"/>
            </a:solidFill>
            <a:prstDash val="solid"/>
            <a:round/>
            <a:headEnd type="none" w="med" len="med"/>
            <a:tailEnd type="triangle" w="med" len="lg"/>
          </a:ln>
          <a:effectLst/>
        </p:spPr>
      </p:cxnSp>
      <p:sp>
        <p:nvSpPr>
          <p:cNvPr id="7" name="文本框 6"/>
          <p:cNvSpPr txBox="1"/>
          <p:nvPr/>
        </p:nvSpPr>
        <p:spPr>
          <a:xfrm>
            <a:off x="0" y="2050395"/>
            <a:ext cx="385042" cy="523220"/>
          </a:xfrm>
          <a:prstGeom prst="rect">
            <a:avLst/>
          </a:prstGeom>
          <a:noFill/>
        </p:spPr>
        <p:txBody>
          <a:bodyPr wrap="none" rtlCol="0">
            <a:spAutoFit/>
          </a:bodyPr>
          <a:lstStyle/>
          <a:p>
            <a:r>
              <a:rPr lang="en-US" altLang="zh-CN" dirty="0">
                <a:solidFill>
                  <a:srgbClr val="0033CC"/>
                </a:solidFill>
              </a:rPr>
              <a:t>0</a:t>
            </a:r>
            <a:endParaRPr lang="zh-CN" altLang="en-US" dirty="0">
              <a:solidFill>
                <a:srgbClr val="0033CC"/>
              </a:solidFill>
            </a:endParaRPr>
          </a:p>
        </p:txBody>
      </p:sp>
      <p:sp>
        <p:nvSpPr>
          <p:cNvPr id="32" name="文本框 31"/>
          <p:cNvSpPr txBox="1"/>
          <p:nvPr/>
        </p:nvSpPr>
        <p:spPr>
          <a:xfrm>
            <a:off x="959083" y="3496768"/>
            <a:ext cx="803425" cy="830997"/>
          </a:xfrm>
          <a:prstGeom prst="rect">
            <a:avLst/>
          </a:prstGeom>
          <a:noFill/>
          <a:ln w="44450">
            <a:noFill/>
          </a:ln>
        </p:spPr>
        <p:txBody>
          <a:bodyPr wrap="none" rtlCol="0">
            <a:spAutoFit/>
          </a:bodyPr>
          <a:lstStyle/>
          <a:p>
            <a:r>
              <a:rPr lang="zh-CN" altLang="en-US" sz="4800" dirty="0">
                <a:solidFill>
                  <a:srgbClr val="0033CC"/>
                </a:solidFill>
                <a:latin typeface="黑体" panose="02010609060101010101" pitchFamily="49" charset="-122"/>
              </a:rPr>
              <a:t>×</a:t>
            </a:r>
            <a:endParaRPr lang="zh-CN" altLang="en-US" sz="4800" dirty="0">
              <a:solidFill>
                <a:srgbClr val="0033CC"/>
              </a:solidFill>
            </a:endParaRPr>
          </a:p>
        </p:txBody>
      </p:sp>
      <p:sp>
        <p:nvSpPr>
          <p:cNvPr id="33" name="文本框 32"/>
          <p:cNvSpPr txBox="1"/>
          <p:nvPr/>
        </p:nvSpPr>
        <p:spPr>
          <a:xfrm>
            <a:off x="4580494" y="3259532"/>
            <a:ext cx="803425" cy="830997"/>
          </a:xfrm>
          <a:prstGeom prst="rect">
            <a:avLst/>
          </a:prstGeom>
          <a:noFill/>
          <a:ln w="44450">
            <a:noFill/>
          </a:ln>
        </p:spPr>
        <p:txBody>
          <a:bodyPr wrap="none" rtlCol="0">
            <a:spAutoFit/>
          </a:bodyPr>
          <a:lstStyle/>
          <a:p>
            <a:r>
              <a:rPr lang="zh-CN" altLang="en-US" sz="4800" dirty="0">
                <a:solidFill>
                  <a:srgbClr val="0033CC"/>
                </a:solidFill>
                <a:latin typeface="黑体" panose="02010609060101010101" pitchFamily="49" charset="-122"/>
              </a:rPr>
              <a:t>×</a:t>
            </a:r>
            <a:endParaRPr lang="zh-CN" altLang="en-US" sz="4800" dirty="0">
              <a:solidFill>
                <a:srgbClr val="0033CC"/>
              </a:solidFill>
            </a:endParaRPr>
          </a:p>
        </p:txBody>
      </p:sp>
    </p:spTree>
    <p:extLst>
      <p:ext uri="{BB962C8B-B14F-4D97-AF65-F5344CB8AC3E}">
        <p14:creationId xmlns:p14="http://schemas.microsoft.com/office/powerpoint/2010/main" val="1000746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par>
                                <p:cTn id="51" presetID="22" presetClass="entr" presetSubtype="1"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up)">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1" grpId="1"/>
      <p:bldP spid="6" grpId="0"/>
      <p:bldP spid="19" grpId="0"/>
      <p:bldP spid="22" grpId="0"/>
      <p:bldP spid="23" grpId="0"/>
      <p:bldP spid="25" grpId="0"/>
      <p:bldP spid="26" grpId="0"/>
      <p:bldP spid="7" grpId="0"/>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D39CB-6772-4825-A9E0-20EE38750D0E}"/>
              </a:ext>
            </a:extLst>
          </p:cNvPr>
          <p:cNvSpPr>
            <a:spLocks noGrp="1"/>
          </p:cNvSpPr>
          <p:nvPr>
            <p:ph type="title"/>
          </p:nvPr>
        </p:nvSpPr>
        <p:spPr>
          <a:xfrm>
            <a:off x="98425" y="44450"/>
            <a:ext cx="8893175" cy="1143000"/>
          </a:xfrm>
        </p:spPr>
        <p:txBody>
          <a:bodyPr/>
          <a:lstStyle/>
          <a:p>
            <a:r>
              <a:rPr lang="zh-CN" altLang="en-US" dirty="0"/>
              <a:t>六管</a:t>
            </a:r>
            <a:r>
              <a:rPr lang="en-US" altLang="zh-CN" dirty="0"/>
              <a:t>SRAM</a:t>
            </a:r>
            <a:r>
              <a:rPr lang="zh-CN" altLang="en-US" dirty="0"/>
              <a:t>存储单元</a:t>
            </a:r>
            <a:r>
              <a:rPr lang="en-US" altLang="zh-CN" dirty="0"/>
              <a:t>—</a:t>
            </a:r>
            <a:r>
              <a:rPr lang="zh-CN" altLang="en-US" dirty="0"/>
              <a:t>写</a:t>
            </a:r>
            <a:r>
              <a:rPr lang="en-US" altLang="zh-CN" dirty="0"/>
              <a:t>(1,0)</a:t>
            </a:r>
            <a:r>
              <a:rPr lang="zh-CN" altLang="en-US" dirty="0"/>
              <a:t>操作</a:t>
            </a:r>
          </a:p>
        </p:txBody>
      </p:sp>
      <p:sp>
        <p:nvSpPr>
          <p:cNvPr id="3" name="灯片编号占位符 2">
            <a:extLst>
              <a:ext uri="{FF2B5EF4-FFF2-40B4-BE49-F238E27FC236}">
                <a16:creationId xmlns:a16="http://schemas.microsoft.com/office/drawing/2014/main" id="{AD1482E7-18B1-4EC1-9303-7CEB7B451CB0}"/>
              </a:ext>
            </a:extLst>
          </p:cNvPr>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b="1" kern="1200">
                <a:solidFill>
                  <a:schemeClr val="tx1">
                    <a:tint val="75000"/>
                  </a:schemeClr>
                </a:solidFill>
                <a:latin typeface="Arial" panose="020B0604020202020204" pitchFamily="34" charset="0"/>
                <a:ea typeface="黑体" panose="02010609060101010101" charset="-122"/>
                <a:cs typeface="黑体" panose="02010609060101010101" charset="-122"/>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5pPr>
            <a:lvl6pPr marL="22860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6pPr>
            <a:lvl7pPr marL="27432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7pPr>
            <a:lvl8pPr marL="32004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8pPr>
            <a:lvl9pPr marL="36576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9pPr>
          </a:lstStyle>
          <a:p>
            <a:fld id="{D3C32DFA-C9CC-4410-8076-89D7BC099C50}" type="slidenum">
              <a:rPr lang="en-US" smtClean="0"/>
              <a:pPr/>
              <a:t>31</a:t>
            </a:fld>
            <a:endParaRPr lang="en-US"/>
          </a:p>
        </p:txBody>
      </p:sp>
      <p:pic>
        <p:nvPicPr>
          <p:cNvPr id="8" name="Picture 2" descr="C:\Users\Erya DENG\Desktop\6TSRAM.eps">
            <a:extLst>
              <a:ext uri="{FF2B5EF4-FFF2-40B4-BE49-F238E27FC236}">
                <a16:creationId xmlns:a16="http://schemas.microsoft.com/office/drawing/2014/main" id="{C0973C4E-D5D9-4423-AEF2-DEBD241FF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70" r="30930" b="12670"/>
          <a:stretch/>
        </p:blipFill>
        <p:spPr bwMode="auto">
          <a:xfrm>
            <a:off x="215009" y="1892459"/>
            <a:ext cx="5797152" cy="424179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03040" y="1216789"/>
            <a:ext cx="441146" cy="646331"/>
          </a:xfrm>
          <a:prstGeom prst="rect">
            <a:avLst/>
          </a:prstGeom>
          <a:noFill/>
        </p:spPr>
        <p:txBody>
          <a:bodyPr wrap="none" rtlCol="0">
            <a:spAutoFit/>
          </a:bodyPr>
          <a:lstStyle/>
          <a:p>
            <a:r>
              <a:rPr lang="en-US" altLang="zh-CN" sz="3600" dirty="0">
                <a:solidFill>
                  <a:srgbClr val="FF0000"/>
                </a:solidFill>
              </a:rPr>
              <a:t>1</a:t>
            </a:r>
            <a:endParaRPr lang="zh-CN" altLang="en-US" sz="3600" dirty="0">
              <a:solidFill>
                <a:srgbClr val="FF0000"/>
              </a:solidFill>
            </a:endParaRPr>
          </a:p>
        </p:txBody>
      </p:sp>
      <p:sp>
        <p:nvSpPr>
          <p:cNvPr id="10" name="文本框 9"/>
          <p:cNvSpPr txBox="1"/>
          <p:nvPr/>
        </p:nvSpPr>
        <p:spPr>
          <a:xfrm>
            <a:off x="5210826" y="1211781"/>
            <a:ext cx="441146" cy="646331"/>
          </a:xfrm>
          <a:prstGeom prst="rect">
            <a:avLst/>
          </a:prstGeom>
          <a:noFill/>
        </p:spPr>
        <p:txBody>
          <a:bodyPr wrap="none" rtlCol="0">
            <a:spAutoFit/>
          </a:bodyPr>
          <a:lstStyle/>
          <a:p>
            <a:r>
              <a:rPr lang="en-US" altLang="zh-CN" sz="3600" dirty="0">
                <a:solidFill>
                  <a:srgbClr val="FF0000"/>
                </a:solidFill>
              </a:rPr>
              <a:t>0</a:t>
            </a:r>
            <a:endParaRPr lang="zh-CN" altLang="en-US" sz="3600" dirty="0">
              <a:solidFill>
                <a:srgbClr val="FF0000"/>
              </a:solidFill>
            </a:endParaRPr>
          </a:p>
        </p:txBody>
      </p:sp>
      <p:sp>
        <p:nvSpPr>
          <p:cNvPr id="11" name="文本框 10"/>
          <p:cNvSpPr txBox="1"/>
          <p:nvPr/>
        </p:nvSpPr>
        <p:spPr>
          <a:xfrm>
            <a:off x="-50547" y="1988840"/>
            <a:ext cx="441146" cy="646331"/>
          </a:xfrm>
          <a:prstGeom prst="rect">
            <a:avLst/>
          </a:prstGeom>
          <a:noFill/>
        </p:spPr>
        <p:txBody>
          <a:bodyPr wrap="none" rtlCol="0">
            <a:spAutoFit/>
          </a:bodyPr>
          <a:lstStyle/>
          <a:p>
            <a:r>
              <a:rPr lang="en-US" altLang="zh-CN" sz="3600" dirty="0">
                <a:solidFill>
                  <a:srgbClr val="FF0000"/>
                </a:solidFill>
              </a:rPr>
              <a:t>1</a:t>
            </a:r>
            <a:endParaRPr lang="zh-CN" altLang="en-US" sz="3600" dirty="0">
              <a:solidFill>
                <a:srgbClr val="FF0000"/>
              </a:solidFill>
            </a:endParaRPr>
          </a:p>
        </p:txBody>
      </p:sp>
      <p:sp>
        <p:nvSpPr>
          <p:cNvPr id="6" name="文本框 5"/>
          <p:cNvSpPr txBox="1"/>
          <p:nvPr/>
        </p:nvSpPr>
        <p:spPr>
          <a:xfrm>
            <a:off x="827584" y="3433363"/>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cxnSp>
        <p:nvCxnSpPr>
          <p:cNvPr id="9" name="直接连接符 8"/>
          <p:cNvCxnSpPr/>
          <p:nvPr/>
        </p:nvCxnSpPr>
        <p:spPr bwMode="auto">
          <a:xfrm>
            <a:off x="539552" y="5805264"/>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5" name="直接连接符 14"/>
          <p:cNvCxnSpPr/>
          <p:nvPr/>
        </p:nvCxnSpPr>
        <p:spPr bwMode="auto">
          <a:xfrm>
            <a:off x="539552" y="5949280"/>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6" name="直接连接符 15"/>
          <p:cNvCxnSpPr/>
          <p:nvPr/>
        </p:nvCxnSpPr>
        <p:spPr bwMode="auto">
          <a:xfrm>
            <a:off x="5283001" y="5805264"/>
            <a:ext cx="441127" cy="0"/>
          </a:xfrm>
          <a:prstGeom prst="line">
            <a:avLst/>
          </a:prstGeom>
          <a:noFill/>
          <a:ln w="34925" cap="flat" cmpd="sng" algn="ctr">
            <a:solidFill>
              <a:srgbClr val="0000FF"/>
            </a:solidFill>
            <a:prstDash val="solid"/>
            <a:round/>
            <a:headEnd type="none" w="med" len="med"/>
            <a:tailEnd type="none" w="med" len="med"/>
          </a:ln>
          <a:effectLst/>
        </p:spPr>
      </p:cxnSp>
      <p:cxnSp>
        <p:nvCxnSpPr>
          <p:cNvPr id="17" name="直接连接符 16"/>
          <p:cNvCxnSpPr/>
          <p:nvPr/>
        </p:nvCxnSpPr>
        <p:spPr bwMode="auto">
          <a:xfrm>
            <a:off x="5283001" y="5949280"/>
            <a:ext cx="441127" cy="0"/>
          </a:xfrm>
          <a:prstGeom prst="line">
            <a:avLst/>
          </a:prstGeom>
          <a:noFill/>
          <a:ln w="34925" cap="flat" cmpd="sng" algn="ctr">
            <a:solidFill>
              <a:srgbClr val="0000FF"/>
            </a:solidFill>
            <a:prstDash val="solid"/>
            <a:round/>
            <a:headEnd type="none" w="med" len="med"/>
            <a:tailEnd type="none" w="med" len="med"/>
          </a:ln>
          <a:effectLst/>
        </p:spPr>
      </p:cxnSp>
      <p:sp>
        <p:nvSpPr>
          <p:cNvPr id="12" name="文本框 11"/>
          <p:cNvSpPr txBox="1"/>
          <p:nvPr/>
        </p:nvSpPr>
        <p:spPr>
          <a:xfrm>
            <a:off x="5792659" y="3331175"/>
            <a:ext cx="3329758" cy="830997"/>
          </a:xfrm>
          <a:prstGeom prst="rect">
            <a:avLst/>
          </a:prstGeom>
          <a:noFill/>
        </p:spPr>
        <p:txBody>
          <a:bodyPr wrap="none" rtlCol="0">
            <a:spAutoFit/>
          </a:bodyPr>
          <a:lstStyle/>
          <a:p>
            <a:r>
              <a:rPr lang="en-US" altLang="zh-CN" sz="1600" dirty="0"/>
              <a:t>1</a:t>
            </a:r>
            <a:r>
              <a:rPr lang="zh-CN" altLang="en-US" sz="1600" dirty="0"/>
              <a:t>、</a:t>
            </a:r>
            <a:r>
              <a:rPr lang="en-US" altLang="zh-CN" sz="1600" dirty="0"/>
              <a:t>WL</a:t>
            </a:r>
            <a:r>
              <a:rPr lang="zh-CN" altLang="en-US" sz="1600" dirty="0"/>
              <a:t>位高</a:t>
            </a:r>
            <a:r>
              <a:rPr lang="en-US" altLang="zh-CN" sz="1600" dirty="0"/>
              <a:t>, </a:t>
            </a:r>
            <a:r>
              <a:rPr lang="en-US" altLang="zh-CN" sz="1600" dirty="0" err="1"/>
              <a:t>M5,M6</a:t>
            </a:r>
            <a:r>
              <a:rPr lang="zh-CN" altLang="en-US" sz="1600" dirty="0"/>
              <a:t>导通</a:t>
            </a:r>
            <a:endParaRPr lang="en-US" altLang="zh-CN" sz="1600" dirty="0"/>
          </a:p>
          <a:p>
            <a:r>
              <a:rPr lang="en-US" altLang="zh-CN" sz="1600" dirty="0"/>
              <a:t>2</a:t>
            </a:r>
            <a:r>
              <a:rPr lang="zh-CN" altLang="en-US" sz="1600" dirty="0"/>
              <a:t>、假设写</a:t>
            </a:r>
            <a:r>
              <a:rPr lang="en-US" altLang="zh-CN" sz="1600" dirty="0"/>
              <a:t>0</a:t>
            </a:r>
            <a:r>
              <a:rPr lang="zh-CN" altLang="en-US" sz="1600" dirty="0"/>
              <a:t>，即</a:t>
            </a:r>
            <a:r>
              <a:rPr lang="en-US" altLang="zh-CN" sz="1600" dirty="0"/>
              <a:t>BL=0, </a:t>
            </a:r>
            <a:r>
              <a:rPr lang="en-US" altLang="zh-CN" sz="1600" dirty="0" err="1"/>
              <a:t>BL_bar</a:t>
            </a:r>
            <a:r>
              <a:rPr lang="en-US" altLang="zh-CN" sz="1600" dirty="0"/>
              <a:t> = 1</a:t>
            </a:r>
          </a:p>
          <a:p>
            <a:endParaRPr lang="en-US" altLang="zh-CN" sz="1600" dirty="0"/>
          </a:p>
        </p:txBody>
      </p:sp>
      <p:sp>
        <p:nvSpPr>
          <p:cNvPr id="19" name="文本框 18"/>
          <p:cNvSpPr txBox="1"/>
          <p:nvPr/>
        </p:nvSpPr>
        <p:spPr>
          <a:xfrm>
            <a:off x="4622002" y="3212976"/>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pic>
        <p:nvPicPr>
          <p:cNvPr id="13" name="图片 12"/>
          <p:cNvPicPr>
            <a:picLocks noChangeAspect="1"/>
          </p:cNvPicPr>
          <p:nvPr/>
        </p:nvPicPr>
        <p:blipFill>
          <a:blip r:embed="rId4"/>
          <a:stretch>
            <a:fillRect/>
          </a:stretch>
        </p:blipFill>
        <p:spPr>
          <a:xfrm>
            <a:off x="4189894" y="3787713"/>
            <a:ext cx="525217" cy="581207"/>
          </a:xfrm>
          <a:prstGeom prst="rect">
            <a:avLst/>
          </a:prstGeom>
        </p:spPr>
      </p:pic>
      <p:pic>
        <p:nvPicPr>
          <p:cNvPr id="14" name="图片 13"/>
          <p:cNvPicPr>
            <a:picLocks noChangeAspect="1"/>
          </p:cNvPicPr>
          <p:nvPr/>
        </p:nvPicPr>
        <p:blipFill>
          <a:blip r:embed="rId5"/>
          <a:stretch>
            <a:fillRect/>
          </a:stretch>
        </p:blipFill>
        <p:spPr>
          <a:xfrm>
            <a:off x="1503094" y="3911760"/>
            <a:ext cx="558346" cy="617868"/>
          </a:xfrm>
          <a:prstGeom prst="rect">
            <a:avLst/>
          </a:prstGeom>
        </p:spPr>
      </p:pic>
      <p:sp>
        <p:nvSpPr>
          <p:cNvPr id="22" name="文本框 21"/>
          <p:cNvSpPr txBox="1"/>
          <p:nvPr/>
        </p:nvSpPr>
        <p:spPr>
          <a:xfrm>
            <a:off x="1782267" y="4165301"/>
            <a:ext cx="803425" cy="830997"/>
          </a:xfrm>
          <a:prstGeom prst="rect">
            <a:avLst/>
          </a:prstGeom>
          <a:noFill/>
          <a:ln w="44450">
            <a:noFill/>
          </a:ln>
        </p:spPr>
        <p:txBody>
          <a:bodyPr wrap="none" rtlCol="0">
            <a:spAutoFit/>
          </a:bodyPr>
          <a:lstStyle/>
          <a:p>
            <a:r>
              <a:rPr lang="zh-CN" altLang="en-US" sz="4800" dirty="0">
                <a:solidFill>
                  <a:srgbClr val="FF0000"/>
                </a:solidFill>
                <a:latin typeface="黑体" panose="02010609060101010101" pitchFamily="49" charset="-122"/>
              </a:rPr>
              <a:t>×</a:t>
            </a:r>
            <a:endParaRPr lang="zh-CN" altLang="en-US" sz="4800" dirty="0">
              <a:solidFill>
                <a:srgbClr val="FF0000"/>
              </a:solidFill>
            </a:endParaRPr>
          </a:p>
        </p:txBody>
      </p:sp>
      <p:sp>
        <p:nvSpPr>
          <p:cNvPr id="23" name="文本框 22"/>
          <p:cNvSpPr txBox="1"/>
          <p:nvPr/>
        </p:nvSpPr>
        <p:spPr>
          <a:xfrm>
            <a:off x="3649077" y="2796259"/>
            <a:ext cx="803425" cy="830997"/>
          </a:xfrm>
          <a:prstGeom prst="rect">
            <a:avLst/>
          </a:prstGeom>
          <a:noFill/>
          <a:ln w="44450">
            <a:noFill/>
          </a:ln>
        </p:spPr>
        <p:txBody>
          <a:bodyPr wrap="none" rtlCol="0">
            <a:spAutoFit/>
          </a:bodyPr>
          <a:lstStyle/>
          <a:p>
            <a:r>
              <a:rPr lang="en-US" altLang="zh-CN" sz="4800" dirty="0">
                <a:solidFill>
                  <a:srgbClr val="FF0000"/>
                </a:solidFill>
              </a:rPr>
              <a:t>×</a:t>
            </a:r>
            <a:endParaRPr lang="zh-CN" altLang="en-US" sz="4800" dirty="0">
              <a:solidFill>
                <a:srgbClr val="FF0000"/>
              </a:solidFill>
            </a:endParaRPr>
          </a:p>
        </p:txBody>
      </p:sp>
      <p:sp>
        <p:nvSpPr>
          <p:cNvPr id="25" name="文本框 24"/>
          <p:cNvSpPr txBox="1"/>
          <p:nvPr/>
        </p:nvSpPr>
        <p:spPr>
          <a:xfrm>
            <a:off x="3627554" y="4173626"/>
            <a:ext cx="593934" cy="830997"/>
          </a:xfrm>
          <a:prstGeom prst="rect">
            <a:avLst/>
          </a:prstGeom>
          <a:noFill/>
          <a:ln w="44450">
            <a:noFill/>
          </a:ln>
        </p:spPr>
        <p:txBody>
          <a:bodyPr wrap="square" rtlCol="0">
            <a:spAutoFit/>
          </a:bodyPr>
          <a:lstStyle/>
          <a:p>
            <a:r>
              <a:rPr lang="en-US" altLang="zh-CN" sz="4800" dirty="0">
                <a:solidFill>
                  <a:srgbClr val="FF0000"/>
                </a:solidFill>
                <a:latin typeface="黑体" panose="02010609060101010101" pitchFamily="49" charset="-122"/>
              </a:rPr>
              <a:t>√</a:t>
            </a:r>
            <a:endParaRPr lang="zh-CN" altLang="en-US" sz="4800" dirty="0">
              <a:solidFill>
                <a:srgbClr val="FF0000"/>
              </a:solidFill>
            </a:endParaRPr>
          </a:p>
        </p:txBody>
      </p:sp>
      <p:sp>
        <p:nvSpPr>
          <p:cNvPr id="26" name="文本框 25"/>
          <p:cNvSpPr txBox="1"/>
          <p:nvPr/>
        </p:nvSpPr>
        <p:spPr>
          <a:xfrm>
            <a:off x="1710613" y="2757045"/>
            <a:ext cx="593934" cy="830997"/>
          </a:xfrm>
          <a:prstGeom prst="rect">
            <a:avLst/>
          </a:prstGeom>
          <a:noFill/>
          <a:ln w="44450">
            <a:noFill/>
          </a:ln>
        </p:spPr>
        <p:txBody>
          <a:bodyPr wrap="square" rtlCol="0">
            <a:spAutoFit/>
          </a:bodyPr>
          <a:lstStyle/>
          <a:p>
            <a:r>
              <a:rPr lang="en-US" altLang="zh-CN" sz="4800" dirty="0">
                <a:solidFill>
                  <a:srgbClr val="FF0000"/>
                </a:solidFill>
                <a:latin typeface="黑体" panose="02010609060101010101" pitchFamily="49" charset="-122"/>
              </a:rPr>
              <a:t>√</a:t>
            </a:r>
            <a:endParaRPr lang="zh-CN" altLang="en-US" sz="4800" dirty="0">
              <a:solidFill>
                <a:srgbClr val="FF0000"/>
              </a:solidFill>
            </a:endParaRPr>
          </a:p>
        </p:txBody>
      </p:sp>
      <p:sp>
        <p:nvSpPr>
          <p:cNvPr id="35" name="文本框 34"/>
          <p:cNvSpPr txBox="1"/>
          <p:nvPr/>
        </p:nvSpPr>
        <p:spPr>
          <a:xfrm>
            <a:off x="2007580" y="6422058"/>
            <a:ext cx="184731" cy="523220"/>
          </a:xfrm>
          <a:prstGeom prst="rect">
            <a:avLst/>
          </a:prstGeom>
          <a:noFill/>
        </p:spPr>
        <p:txBody>
          <a:bodyPr wrap="none" rtlCol="0">
            <a:spAutoFit/>
          </a:bodyPr>
          <a:lstStyle/>
          <a:p>
            <a:endParaRPr lang="zh-CN" altLang="en-US" dirty="0"/>
          </a:p>
        </p:txBody>
      </p:sp>
      <p:cxnSp>
        <p:nvCxnSpPr>
          <p:cNvPr id="27" name="直接连接符 26"/>
          <p:cNvCxnSpPr/>
          <p:nvPr/>
        </p:nvCxnSpPr>
        <p:spPr bwMode="auto">
          <a:xfrm>
            <a:off x="2285997" y="2706761"/>
            <a:ext cx="0" cy="1337212"/>
          </a:xfrm>
          <a:prstGeom prst="line">
            <a:avLst/>
          </a:prstGeom>
          <a:noFill/>
          <a:ln w="79375" cap="flat" cmpd="sng" algn="ctr">
            <a:solidFill>
              <a:srgbClr val="00B0F0"/>
            </a:solidFill>
            <a:prstDash val="solid"/>
            <a:round/>
            <a:headEnd type="none" w="med" len="med"/>
            <a:tailEnd type="triangle" w="med" len="lg"/>
          </a:ln>
          <a:effectLst/>
        </p:spPr>
      </p:cxnSp>
      <p:cxnSp>
        <p:nvCxnSpPr>
          <p:cNvPr id="29" name="直接连接符 28"/>
          <p:cNvCxnSpPr/>
          <p:nvPr/>
        </p:nvCxnSpPr>
        <p:spPr bwMode="auto">
          <a:xfrm>
            <a:off x="3924521" y="4162172"/>
            <a:ext cx="0" cy="1337212"/>
          </a:xfrm>
          <a:prstGeom prst="line">
            <a:avLst/>
          </a:prstGeom>
          <a:noFill/>
          <a:ln w="79375" cap="flat" cmpd="sng" algn="ctr">
            <a:solidFill>
              <a:srgbClr val="00B0F0"/>
            </a:solidFill>
            <a:prstDash val="solid"/>
            <a:round/>
            <a:headEnd type="none" w="med" len="med"/>
            <a:tailEnd type="triangle" w="med" len="lg"/>
          </a:ln>
          <a:effectLst/>
        </p:spPr>
      </p:cxnSp>
      <p:sp>
        <p:nvSpPr>
          <p:cNvPr id="7" name="文本框 6"/>
          <p:cNvSpPr txBox="1"/>
          <p:nvPr/>
        </p:nvSpPr>
        <p:spPr>
          <a:xfrm>
            <a:off x="0" y="2050395"/>
            <a:ext cx="385042" cy="523220"/>
          </a:xfrm>
          <a:prstGeom prst="rect">
            <a:avLst/>
          </a:prstGeom>
          <a:noFill/>
        </p:spPr>
        <p:txBody>
          <a:bodyPr wrap="none" rtlCol="0">
            <a:spAutoFit/>
          </a:bodyPr>
          <a:lstStyle/>
          <a:p>
            <a:r>
              <a:rPr lang="en-US" altLang="zh-CN" dirty="0">
                <a:solidFill>
                  <a:srgbClr val="0033CC"/>
                </a:solidFill>
              </a:rPr>
              <a:t>0</a:t>
            </a:r>
            <a:endParaRPr lang="zh-CN" altLang="en-US" dirty="0">
              <a:solidFill>
                <a:srgbClr val="0033CC"/>
              </a:solidFill>
            </a:endParaRPr>
          </a:p>
        </p:txBody>
      </p:sp>
      <p:sp>
        <p:nvSpPr>
          <p:cNvPr id="32" name="文本框 31"/>
          <p:cNvSpPr txBox="1"/>
          <p:nvPr/>
        </p:nvSpPr>
        <p:spPr>
          <a:xfrm>
            <a:off x="959083" y="3496768"/>
            <a:ext cx="803425" cy="830997"/>
          </a:xfrm>
          <a:prstGeom prst="rect">
            <a:avLst/>
          </a:prstGeom>
          <a:noFill/>
          <a:ln w="44450">
            <a:noFill/>
          </a:ln>
        </p:spPr>
        <p:txBody>
          <a:bodyPr wrap="none" rtlCol="0">
            <a:spAutoFit/>
          </a:bodyPr>
          <a:lstStyle/>
          <a:p>
            <a:r>
              <a:rPr lang="zh-CN" altLang="en-US" sz="4800" dirty="0">
                <a:solidFill>
                  <a:srgbClr val="0033CC"/>
                </a:solidFill>
                <a:latin typeface="黑体" panose="02010609060101010101" pitchFamily="49" charset="-122"/>
              </a:rPr>
              <a:t>×</a:t>
            </a:r>
            <a:endParaRPr lang="zh-CN" altLang="en-US" sz="4800" dirty="0">
              <a:solidFill>
                <a:srgbClr val="0033CC"/>
              </a:solidFill>
            </a:endParaRPr>
          </a:p>
        </p:txBody>
      </p:sp>
      <p:sp>
        <p:nvSpPr>
          <p:cNvPr id="33" name="文本框 32"/>
          <p:cNvSpPr txBox="1"/>
          <p:nvPr/>
        </p:nvSpPr>
        <p:spPr>
          <a:xfrm>
            <a:off x="4580494" y="3259532"/>
            <a:ext cx="803425" cy="830997"/>
          </a:xfrm>
          <a:prstGeom prst="rect">
            <a:avLst/>
          </a:prstGeom>
          <a:noFill/>
          <a:ln w="44450">
            <a:noFill/>
          </a:ln>
        </p:spPr>
        <p:txBody>
          <a:bodyPr wrap="none" rtlCol="0">
            <a:spAutoFit/>
          </a:bodyPr>
          <a:lstStyle/>
          <a:p>
            <a:r>
              <a:rPr lang="zh-CN" altLang="en-US" sz="4800" dirty="0">
                <a:solidFill>
                  <a:srgbClr val="0033CC"/>
                </a:solidFill>
                <a:latin typeface="黑体" panose="02010609060101010101" pitchFamily="49" charset="-122"/>
              </a:rPr>
              <a:t>×</a:t>
            </a:r>
            <a:endParaRPr lang="zh-CN" altLang="en-US" sz="4800" dirty="0">
              <a:solidFill>
                <a:srgbClr val="0033CC"/>
              </a:solidFill>
            </a:endParaRPr>
          </a:p>
        </p:txBody>
      </p:sp>
    </p:spTree>
    <p:extLst>
      <p:ext uri="{BB962C8B-B14F-4D97-AF65-F5344CB8AC3E}">
        <p14:creationId xmlns:p14="http://schemas.microsoft.com/office/powerpoint/2010/main" val="3951816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par>
                                <p:cTn id="51" presetID="22" presetClass="entr" presetSubtype="1"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up)">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1" grpId="1"/>
      <p:bldP spid="6" grpId="0"/>
      <p:bldP spid="19" grpId="0"/>
      <p:bldP spid="22" grpId="0"/>
      <p:bldP spid="23" grpId="0"/>
      <p:bldP spid="25" grpId="0"/>
      <p:bldP spid="26" grpId="0"/>
      <p:bldP spid="7" grpId="0"/>
      <p:bldP spid="32"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206B83C-FA08-484D-A05E-E900E7EE503C}"/>
              </a:ext>
            </a:extLst>
          </p:cNvPr>
          <p:cNvPicPr>
            <a:picLocks noChangeAspect="1"/>
          </p:cNvPicPr>
          <p:nvPr/>
        </p:nvPicPr>
        <p:blipFill>
          <a:blip r:embed="rId2"/>
          <a:stretch>
            <a:fillRect/>
          </a:stretch>
        </p:blipFill>
        <p:spPr>
          <a:xfrm>
            <a:off x="683568" y="1196752"/>
            <a:ext cx="7128792" cy="5377216"/>
          </a:xfrm>
          <a:prstGeom prst="rect">
            <a:avLst/>
          </a:prstGeom>
        </p:spPr>
      </p:pic>
      <p:sp>
        <p:nvSpPr>
          <p:cNvPr id="3" name="标题 1">
            <a:extLst>
              <a:ext uri="{FF2B5EF4-FFF2-40B4-BE49-F238E27FC236}">
                <a16:creationId xmlns:a16="http://schemas.microsoft.com/office/drawing/2014/main" id="{3500DE23-F6D0-4B4D-8C8F-4F29C90BB7B3}"/>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en-US" altLang="zh-CN" b="0" kern="0" dirty="0"/>
              <a:t>SRAM</a:t>
            </a:r>
            <a:r>
              <a:rPr lang="zh-CN" altLang="en-US" b="0" kern="0" dirty="0"/>
              <a:t>存储阵列</a:t>
            </a:r>
            <a:endParaRPr lang="en-US" altLang="zh-CN" b="0" kern="0" dirty="0"/>
          </a:p>
        </p:txBody>
      </p:sp>
    </p:spTree>
    <p:extLst>
      <p:ext uri="{BB962C8B-B14F-4D97-AF65-F5344CB8AC3E}">
        <p14:creationId xmlns:p14="http://schemas.microsoft.com/office/powerpoint/2010/main" val="19841003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286DBE-DD91-463B-BAAA-A99CEB9E5A09}"/>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存储器层次结构</a:t>
            </a:r>
          </a:p>
        </p:txBody>
      </p:sp>
      <p:pic>
        <p:nvPicPr>
          <p:cNvPr id="5" name="图片 29">
            <a:extLst>
              <a:ext uri="{FF2B5EF4-FFF2-40B4-BE49-F238E27FC236}">
                <a16:creationId xmlns:a16="http://schemas.microsoft.com/office/drawing/2014/main" id="{3296EFE2-A0D7-4271-96A6-007B1FFFDA12}"/>
              </a:ext>
            </a:extLst>
          </p:cNvPr>
          <p:cNvPicPr>
            <a:picLocks noChangeAspect="1"/>
          </p:cNvPicPr>
          <p:nvPr/>
        </p:nvPicPr>
        <p:blipFill rotWithShape="1">
          <a:blip r:embed="rId3">
            <a:extLst>
              <a:ext uri="{28A0092B-C50C-407E-A947-70E740481C1C}">
                <a14:useLocalDpi xmlns:a14="http://schemas.microsoft.com/office/drawing/2010/main" val="0"/>
              </a:ext>
            </a:extLst>
          </a:blip>
          <a:srcRect l="16535"/>
          <a:stretch/>
        </p:blipFill>
        <p:spPr bwMode="auto">
          <a:xfrm>
            <a:off x="827584" y="908720"/>
            <a:ext cx="4603628"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a:extLst>
              <a:ext uri="{FF2B5EF4-FFF2-40B4-BE49-F238E27FC236}">
                <a16:creationId xmlns:a16="http://schemas.microsoft.com/office/drawing/2014/main" id="{AD5671A1-78A3-4880-8090-0A36C18761A2}"/>
              </a:ext>
            </a:extLst>
          </p:cNvPr>
          <p:cNvSpPr/>
          <p:nvPr/>
        </p:nvSpPr>
        <p:spPr bwMode="auto">
          <a:xfrm>
            <a:off x="2049398" y="4458613"/>
            <a:ext cx="2160000" cy="1080000"/>
          </a:xfrm>
          <a:prstGeom prst="ellipse">
            <a:avLst/>
          </a:prstGeom>
          <a:noFill/>
          <a:ln w="41275" cap="flat" cmpd="sng" algn="ctr">
            <a:solidFill>
              <a:srgbClr val="0000FF"/>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t"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6" name="文本框 5">
            <a:extLst>
              <a:ext uri="{FF2B5EF4-FFF2-40B4-BE49-F238E27FC236}">
                <a16:creationId xmlns:a16="http://schemas.microsoft.com/office/drawing/2014/main" id="{25F06E09-0B77-4CFD-B1DE-BCF547C3240A}"/>
              </a:ext>
            </a:extLst>
          </p:cNvPr>
          <p:cNvSpPr txBox="1"/>
          <p:nvPr/>
        </p:nvSpPr>
        <p:spPr>
          <a:xfrm>
            <a:off x="5428779" y="4138537"/>
            <a:ext cx="3560388" cy="1815882"/>
          </a:xfrm>
          <a:prstGeom prst="rect">
            <a:avLst/>
          </a:prstGeom>
          <a:noFill/>
        </p:spPr>
        <p:txBody>
          <a:bodyPr wrap="square" rtlCol="0">
            <a:spAutoFit/>
          </a:bodyPr>
          <a:lstStyle/>
          <a:p>
            <a:r>
              <a:rPr lang="en-US" altLang="zh-CN" dirty="0">
                <a:solidFill>
                  <a:srgbClr val="0000FF"/>
                </a:solidFill>
              </a:rPr>
              <a:t>DRAM</a:t>
            </a:r>
          </a:p>
          <a:p>
            <a:r>
              <a:rPr lang="zh-CN" altLang="en-US" dirty="0">
                <a:solidFill>
                  <a:srgbClr val="0000FF"/>
                </a:solidFill>
              </a:rPr>
              <a:t>动态随机存取存储器</a:t>
            </a:r>
            <a:endParaRPr lang="en-US" altLang="zh-CN" dirty="0">
              <a:solidFill>
                <a:srgbClr val="0000FF"/>
              </a:solidFill>
            </a:endParaRPr>
          </a:p>
          <a:p>
            <a:r>
              <a:rPr lang="en-US" altLang="zh-CN" dirty="0">
                <a:solidFill>
                  <a:srgbClr val="0000FF"/>
                </a:solidFill>
              </a:rPr>
              <a:t>Dynamic random access memory</a:t>
            </a:r>
            <a:endParaRPr lang="zh-CN" altLang="en-US" dirty="0">
              <a:solidFill>
                <a:srgbClr val="0000FF"/>
              </a:solidFill>
            </a:endParaRPr>
          </a:p>
        </p:txBody>
      </p:sp>
    </p:spTree>
    <p:extLst>
      <p:ext uri="{BB962C8B-B14F-4D97-AF65-F5344CB8AC3E}">
        <p14:creationId xmlns:p14="http://schemas.microsoft.com/office/powerpoint/2010/main" val="3870193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185A0-563A-4959-B605-131CC8A034EE}"/>
              </a:ext>
            </a:extLst>
          </p:cNvPr>
          <p:cNvSpPr>
            <a:spLocks noGrp="1"/>
          </p:cNvSpPr>
          <p:nvPr>
            <p:ph type="title"/>
          </p:nvPr>
        </p:nvSpPr>
        <p:spPr/>
        <p:txBody>
          <a:bodyPr/>
          <a:lstStyle/>
          <a:p>
            <a:r>
              <a:rPr lang="zh-CN" altLang="en-US" dirty="0"/>
              <a:t>动态随机存取存储器（</a:t>
            </a:r>
            <a:r>
              <a:rPr lang="en-US" altLang="zh-CN" dirty="0"/>
              <a:t>DRAM</a:t>
            </a:r>
            <a:r>
              <a:rPr lang="zh-CN" altLang="en-US" dirty="0"/>
              <a:t>）</a:t>
            </a:r>
            <a:endParaRPr lang="en-US" altLang="zh-CN" dirty="0"/>
          </a:p>
        </p:txBody>
      </p:sp>
      <p:sp>
        <p:nvSpPr>
          <p:cNvPr id="3" name="灯片编号占位符 2">
            <a:extLst>
              <a:ext uri="{FF2B5EF4-FFF2-40B4-BE49-F238E27FC236}">
                <a16:creationId xmlns:a16="http://schemas.microsoft.com/office/drawing/2014/main" id="{7C1372D1-9F10-4485-98A0-E6BA21C6434A}"/>
              </a:ext>
            </a:extLst>
          </p:cNvPr>
          <p:cNvSpPr>
            <a:spLocks noGrp="1"/>
          </p:cNvSpPr>
          <p:nvPr>
            <p:ph type="sldNum" sz="quarter" idx="12"/>
          </p:nvPr>
        </p:nvSpPr>
        <p:spPr>
          <a:xfrm>
            <a:off x="6553200" y="6592267"/>
            <a:ext cx="21336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b="1" kern="1200">
                <a:solidFill>
                  <a:schemeClr val="tx1">
                    <a:tint val="75000"/>
                  </a:schemeClr>
                </a:solidFill>
                <a:latin typeface="Arial" panose="020B0604020202020204" pitchFamily="34" charset="0"/>
                <a:ea typeface="黑体" panose="02010609060101010101" charset="-122"/>
                <a:cs typeface="黑体" panose="02010609060101010101" charset="-122"/>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5pPr>
            <a:lvl6pPr marL="22860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6pPr>
            <a:lvl7pPr marL="27432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7pPr>
            <a:lvl8pPr marL="32004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8pPr>
            <a:lvl9pPr marL="36576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9pPr>
          </a:lstStyle>
          <a:p>
            <a:fld id="{D3C32DFA-C9CC-4410-8076-89D7BC099C50}" type="slidenum">
              <a:rPr lang="en-US" smtClean="0"/>
              <a:pPr/>
              <a:t>34</a:t>
            </a:fld>
            <a:endParaRPr lang="en-US"/>
          </a:p>
        </p:txBody>
      </p:sp>
      <p:sp>
        <p:nvSpPr>
          <p:cNvPr id="4" name="Rectangle 106">
            <a:extLst>
              <a:ext uri="{FF2B5EF4-FFF2-40B4-BE49-F238E27FC236}">
                <a16:creationId xmlns:a16="http://schemas.microsoft.com/office/drawing/2014/main" id="{849D1F5C-CDE8-4FAE-8F16-1A2BC482E171}"/>
              </a:ext>
            </a:extLst>
          </p:cNvPr>
          <p:cNvSpPr>
            <a:spLocks noChangeArrowheads="1"/>
          </p:cNvSpPr>
          <p:nvPr/>
        </p:nvSpPr>
        <p:spPr bwMode="auto">
          <a:xfrm>
            <a:off x="4875213" y="2860079"/>
            <a:ext cx="1587" cy="111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5" name="Rectangle 109">
            <a:extLst>
              <a:ext uri="{FF2B5EF4-FFF2-40B4-BE49-F238E27FC236}">
                <a16:creationId xmlns:a16="http://schemas.microsoft.com/office/drawing/2014/main" id="{26EE3A76-2072-442A-AA58-2A9ACE179DA8}"/>
              </a:ext>
            </a:extLst>
          </p:cNvPr>
          <p:cNvSpPr>
            <a:spLocks noChangeArrowheads="1"/>
          </p:cNvSpPr>
          <p:nvPr/>
        </p:nvSpPr>
        <p:spPr bwMode="auto">
          <a:xfrm>
            <a:off x="6492875" y="2860079"/>
            <a:ext cx="1588" cy="111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6" name="Rectangle 114">
            <a:extLst>
              <a:ext uri="{FF2B5EF4-FFF2-40B4-BE49-F238E27FC236}">
                <a16:creationId xmlns:a16="http://schemas.microsoft.com/office/drawing/2014/main" id="{EA847474-63BE-469A-85B3-0A16454172F8}"/>
              </a:ext>
            </a:extLst>
          </p:cNvPr>
          <p:cNvSpPr>
            <a:spLocks noChangeArrowheads="1"/>
          </p:cNvSpPr>
          <p:nvPr/>
        </p:nvSpPr>
        <p:spPr bwMode="auto">
          <a:xfrm>
            <a:off x="7435850" y="2860079"/>
            <a:ext cx="1588" cy="111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7" name="Rectangle 120">
            <a:extLst>
              <a:ext uri="{FF2B5EF4-FFF2-40B4-BE49-F238E27FC236}">
                <a16:creationId xmlns:a16="http://schemas.microsoft.com/office/drawing/2014/main" id="{32F91226-314B-490C-B926-823667C72DA7}"/>
              </a:ext>
            </a:extLst>
          </p:cNvPr>
          <p:cNvSpPr>
            <a:spLocks noChangeArrowheads="1"/>
          </p:cNvSpPr>
          <p:nvPr/>
        </p:nvSpPr>
        <p:spPr bwMode="auto">
          <a:xfrm>
            <a:off x="5949950" y="3185517"/>
            <a:ext cx="1588"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8" name="Rectangle 122">
            <a:extLst>
              <a:ext uri="{FF2B5EF4-FFF2-40B4-BE49-F238E27FC236}">
                <a16:creationId xmlns:a16="http://schemas.microsoft.com/office/drawing/2014/main" id="{355EFD8E-8F0A-4A26-983D-69E23E9003AC}"/>
              </a:ext>
            </a:extLst>
          </p:cNvPr>
          <p:cNvSpPr>
            <a:spLocks noChangeArrowheads="1"/>
          </p:cNvSpPr>
          <p:nvPr/>
        </p:nvSpPr>
        <p:spPr bwMode="auto">
          <a:xfrm>
            <a:off x="5949950" y="3185517"/>
            <a:ext cx="1588"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9" name="Rectangle 123">
            <a:extLst>
              <a:ext uri="{FF2B5EF4-FFF2-40B4-BE49-F238E27FC236}">
                <a16:creationId xmlns:a16="http://schemas.microsoft.com/office/drawing/2014/main" id="{95E881F1-0547-4A78-8AF5-4556A12E6099}"/>
              </a:ext>
            </a:extLst>
          </p:cNvPr>
          <p:cNvSpPr>
            <a:spLocks noChangeArrowheads="1"/>
          </p:cNvSpPr>
          <p:nvPr/>
        </p:nvSpPr>
        <p:spPr bwMode="auto">
          <a:xfrm>
            <a:off x="6492875" y="3185517"/>
            <a:ext cx="1588"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0" name="Rectangle 125">
            <a:extLst>
              <a:ext uri="{FF2B5EF4-FFF2-40B4-BE49-F238E27FC236}">
                <a16:creationId xmlns:a16="http://schemas.microsoft.com/office/drawing/2014/main" id="{F72A7346-78F8-4841-8564-1F49C2371920}"/>
              </a:ext>
            </a:extLst>
          </p:cNvPr>
          <p:cNvSpPr>
            <a:spLocks noChangeArrowheads="1"/>
          </p:cNvSpPr>
          <p:nvPr/>
        </p:nvSpPr>
        <p:spPr bwMode="auto">
          <a:xfrm>
            <a:off x="4875213" y="4149129"/>
            <a:ext cx="1587" cy="111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1" name="Rectangle 126">
            <a:extLst>
              <a:ext uri="{FF2B5EF4-FFF2-40B4-BE49-F238E27FC236}">
                <a16:creationId xmlns:a16="http://schemas.microsoft.com/office/drawing/2014/main" id="{9AD3F079-46BD-465C-81D3-87BD59211130}"/>
              </a:ext>
            </a:extLst>
          </p:cNvPr>
          <p:cNvSpPr>
            <a:spLocks noChangeArrowheads="1"/>
          </p:cNvSpPr>
          <p:nvPr/>
        </p:nvSpPr>
        <p:spPr bwMode="auto">
          <a:xfrm>
            <a:off x="5276850" y="4149129"/>
            <a:ext cx="1588" cy="111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2" name="Rectangle 145">
            <a:extLst>
              <a:ext uri="{FF2B5EF4-FFF2-40B4-BE49-F238E27FC236}">
                <a16:creationId xmlns:a16="http://schemas.microsoft.com/office/drawing/2014/main" id="{766A5D07-1FCF-41F5-80B6-F3941D4EF244}"/>
              </a:ext>
            </a:extLst>
          </p:cNvPr>
          <p:cNvSpPr>
            <a:spLocks noChangeArrowheads="1"/>
          </p:cNvSpPr>
          <p:nvPr/>
        </p:nvSpPr>
        <p:spPr bwMode="auto">
          <a:xfrm>
            <a:off x="6578600" y="4095154"/>
            <a:ext cx="1588" cy="111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3" name="Rectangle 147">
            <a:extLst>
              <a:ext uri="{FF2B5EF4-FFF2-40B4-BE49-F238E27FC236}">
                <a16:creationId xmlns:a16="http://schemas.microsoft.com/office/drawing/2014/main" id="{7D0FD14E-F07A-4A9C-BC8D-FD09BBE7A12D}"/>
              </a:ext>
            </a:extLst>
          </p:cNvPr>
          <p:cNvSpPr>
            <a:spLocks noChangeArrowheads="1"/>
          </p:cNvSpPr>
          <p:nvPr/>
        </p:nvSpPr>
        <p:spPr bwMode="auto">
          <a:xfrm>
            <a:off x="6578600" y="4095154"/>
            <a:ext cx="1588" cy="111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4" name="Rectangle 150">
            <a:extLst>
              <a:ext uri="{FF2B5EF4-FFF2-40B4-BE49-F238E27FC236}">
                <a16:creationId xmlns:a16="http://schemas.microsoft.com/office/drawing/2014/main" id="{BB04291F-65D1-4A53-ACFC-3751476CD007}"/>
              </a:ext>
            </a:extLst>
          </p:cNvPr>
          <p:cNvSpPr>
            <a:spLocks noChangeArrowheads="1"/>
          </p:cNvSpPr>
          <p:nvPr/>
        </p:nvSpPr>
        <p:spPr bwMode="auto">
          <a:xfrm>
            <a:off x="7002463" y="4030067"/>
            <a:ext cx="1587" cy="1111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5" name="Rectangle 152">
            <a:extLst>
              <a:ext uri="{FF2B5EF4-FFF2-40B4-BE49-F238E27FC236}">
                <a16:creationId xmlns:a16="http://schemas.microsoft.com/office/drawing/2014/main" id="{EDD05AE1-5C48-4166-B094-4D6FE02E2515}"/>
              </a:ext>
            </a:extLst>
          </p:cNvPr>
          <p:cNvSpPr>
            <a:spLocks noChangeArrowheads="1"/>
          </p:cNvSpPr>
          <p:nvPr/>
        </p:nvSpPr>
        <p:spPr bwMode="auto">
          <a:xfrm>
            <a:off x="7002463" y="4030067"/>
            <a:ext cx="11112" cy="15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6" name="Rectangle 153">
            <a:extLst>
              <a:ext uri="{FF2B5EF4-FFF2-40B4-BE49-F238E27FC236}">
                <a16:creationId xmlns:a16="http://schemas.microsoft.com/office/drawing/2014/main" id="{1A9D3BFD-4B70-40B3-9E50-DAB3C70DC95B}"/>
              </a:ext>
            </a:extLst>
          </p:cNvPr>
          <p:cNvSpPr>
            <a:spLocks noChangeArrowheads="1"/>
          </p:cNvSpPr>
          <p:nvPr/>
        </p:nvSpPr>
        <p:spPr bwMode="auto">
          <a:xfrm>
            <a:off x="7056438" y="4128492"/>
            <a:ext cx="11112" cy="15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7" name="Rectangle 156">
            <a:extLst>
              <a:ext uri="{FF2B5EF4-FFF2-40B4-BE49-F238E27FC236}">
                <a16:creationId xmlns:a16="http://schemas.microsoft.com/office/drawing/2014/main" id="{C7B1863D-31D0-47E8-87D2-EC8B1663CB27}"/>
              </a:ext>
            </a:extLst>
          </p:cNvPr>
          <p:cNvSpPr>
            <a:spLocks noChangeArrowheads="1"/>
          </p:cNvSpPr>
          <p:nvPr/>
        </p:nvSpPr>
        <p:spPr bwMode="auto">
          <a:xfrm>
            <a:off x="7424738" y="4149129"/>
            <a:ext cx="1587" cy="111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8" name="Rectangle 158">
            <a:extLst>
              <a:ext uri="{FF2B5EF4-FFF2-40B4-BE49-F238E27FC236}">
                <a16:creationId xmlns:a16="http://schemas.microsoft.com/office/drawing/2014/main" id="{A0778C69-8EDE-46D0-81D4-95B369694AC4}"/>
              </a:ext>
            </a:extLst>
          </p:cNvPr>
          <p:cNvSpPr>
            <a:spLocks noChangeArrowheads="1"/>
          </p:cNvSpPr>
          <p:nvPr/>
        </p:nvSpPr>
        <p:spPr bwMode="auto">
          <a:xfrm>
            <a:off x="6589713" y="3282354"/>
            <a:ext cx="1587" cy="111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9" name="Rectangle 160">
            <a:extLst>
              <a:ext uri="{FF2B5EF4-FFF2-40B4-BE49-F238E27FC236}">
                <a16:creationId xmlns:a16="http://schemas.microsoft.com/office/drawing/2014/main" id="{FE61F2E1-3EFE-4160-92E8-303DE7CF03AF}"/>
              </a:ext>
            </a:extLst>
          </p:cNvPr>
          <p:cNvSpPr>
            <a:spLocks noChangeArrowheads="1"/>
          </p:cNvSpPr>
          <p:nvPr/>
        </p:nvSpPr>
        <p:spPr bwMode="auto">
          <a:xfrm>
            <a:off x="6492875" y="3185517"/>
            <a:ext cx="9525" cy="15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0" name="Rectangle 165">
            <a:extLst>
              <a:ext uri="{FF2B5EF4-FFF2-40B4-BE49-F238E27FC236}">
                <a16:creationId xmlns:a16="http://schemas.microsoft.com/office/drawing/2014/main" id="{1D87E211-E160-468C-8C43-AF2C5EA1FAB3}"/>
              </a:ext>
            </a:extLst>
          </p:cNvPr>
          <p:cNvSpPr>
            <a:spLocks noChangeArrowheads="1"/>
          </p:cNvSpPr>
          <p:nvPr/>
        </p:nvSpPr>
        <p:spPr bwMode="auto">
          <a:xfrm>
            <a:off x="6969125" y="3185517"/>
            <a:ext cx="1588"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1" name="Rectangle 167">
            <a:extLst>
              <a:ext uri="{FF2B5EF4-FFF2-40B4-BE49-F238E27FC236}">
                <a16:creationId xmlns:a16="http://schemas.microsoft.com/office/drawing/2014/main" id="{DD1432A5-1E20-48C3-A77A-F3303F7F5294}"/>
              </a:ext>
            </a:extLst>
          </p:cNvPr>
          <p:cNvSpPr>
            <a:spLocks noChangeArrowheads="1"/>
          </p:cNvSpPr>
          <p:nvPr/>
        </p:nvSpPr>
        <p:spPr bwMode="auto">
          <a:xfrm>
            <a:off x="6958013" y="3185517"/>
            <a:ext cx="1587"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2" name="Rectangle 168">
            <a:extLst>
              <a:ext uri="{FF2B5EF4-FFF2-40B4-BE49-F238E27FC236}">
                <a16:creationId xmlns:a16="http://schemas.microsoft.com/office/drawing/2014/main" id="{1994F553-DB4F-4C6B-8AC4-7A607FD54BAA}"/>
              </a:ext>
            </a:extLst>
          </p:cNvPr>
          <p:cNvSpPr>
            <a:spLocks noChangeArrowheads="1"/>
          </p:cNvSpPr>
          <p:nvPr/>
        </p:nvSpPr>
        <p:spPr bwMode="auto">
          <a:xfrm>
            <a:off x="7415213" y="3185517"/>
            <a:ext cx="1587"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3" name="Rectangle 175">
            <a:extLst>
              <a:ext uri="{FF2B5EF4-FFF2-40B4-BE49-F238E27FC236}">
                <a16:creationId xmlns:a16="http://schemas.microsoft.com/office/drawing/2014/main" id="{E390C7F1-33F4-4FF7-AC3F-2A8FBDEFB32A}"/>
              </a:ext>
            </a:extLst>
          </p:cNvPr>
          <p:cNvSpPr>
            <a:spLocks noChangeArrowheads="1"/>
          </p:cNvSpPr>
          <p:nvPr/>
        </p:nvSpPr>
        <p:spPr bwMode="auto">
          <a:xfrm>
            <a:off x="6578600" y="3282354"/>
            <a:ext cx="11113" cy="1588"/>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4" name="Rectangle 176">
            <a:extLst>
              <a:ext uri="{FF2B5EF4-FFF2-40B4-BE49-F238E27FC236}">
                <a16:creationId xmlns:a16="http://schemas.microsoft.com/office/drawing/2014/main" id="{5B6CBDC7-3180-48AB-B0A3-002C436DE779}"/>
              </a:ext>
            </a:extLst>
          </p:cNvPr>
          <p:cNvSpPr>
            <a:spLocks noChangeArrowheads="1"/>
          </p:cNvSpPr>
          <p:nvPr/>
        </p:nvSpPr>
        <p:spPr bwMode="auto">
          <a:xfrm>
            <a:off x="6578600" y="3347442"/>
            <a:ext cx="11113" cy="15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5" name="Rectangle 185">
            <a:extLst>
              <a:ext uri="{FF2B5EF4-FFF2-40B4-BE49-F238E27FC236}">
                <a16:creationId xmlns:a16="http://schemas.microsoft.com/office/drawing/2014/main" id="{B0180AE1-E3EB-478F-B78E-9012949323CC}"/>
              </a:ext>
            </a:extLst>
          </p:cNvPr>
          <p:cNvSpPr>
            <a:spLocks noChangeArrowheads="1"/>
          </p:cNvSpPr>
          <p:nvPr/>
        </p:nvSpPr>
        <p:spPr bwMode="auto">
          <a:xfrm>
            <a:off x="6578600" y="4290417"/>
            <a:ext cx="11113" cy="15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6" name="Rectangle 186">
            <a:extLst>
              <a:ext uri="{FF2B5EF4-FFF2-40B4-BE49-F238E27FC236}">
                <a16:creationId xmlns:a16="http://schemas.microsoft.com/office/drawing/2014/main" id="{E5C54AF0-B801-4BE5-A00C-650F03AD25C6}"/>
              </a:ext>
            </a:extLst>
          </p:cNvPr>
          <p:cNvSpPr>
            <a:spLocks noChangeArrowheads="1"/>
          </p:cNvSpPr>
          <p:nvPr/>
        </p:nvSpPr>
        <p:spPr bwMode="auto">
          <a:xfrm>
            <a:off x="6578600" y="4344392"/>
            <a:ext cx="11113" cy="15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7" name="Rectangle 194">
            <a:extLst>
              <a:ext uri="{FF2B5EF4-FFF2-40B4-BE49-F238E27FC236}">
                <a16:creationId xmlns:a16="http://schemas.microsoft.com/office/drawing/2014/main" id="{6ED99A31-F9BA-42DF-8C14-02FA48CB478A}"/>
              </a:ext>
            </a:extLst>
          </p:cNvPr>
          <p:cNvSpPr>
            <a:spLocks noChangeArrowheads="1"/>
          </p:cNvSpPr>
          <p:nvPr/>
        </p:nvSpPr>
        <p:spPr bwMode="auto">
          <a:xfrm>
            <a:off x="6632575" y="4290417"/>
            <a:ext cx="1588" cy="1111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8" name="Rectangle 198">
            <a:extLst>
              <a:ext uri="{FF2B5EF4-FFF2-40B4-BE49-F238E27FC236}">
                <a16:creationId xmlns:a16="http://schemas.microsoft.com/office/drawing/2014/main" id="{DB0CF22A-53C6-475A-A07A-69ADC83C8C92}"/>
              </a:ext>
            </a:extLst>
          </p:cNvPr>
          <p:cNvSpPr>
            <a:spLocks noChangeArrowheads="1"/>
          </p:cNvSpPr>
          <p:nvPr/>
        </p:nvSpPr>
        <p:spPr bwMode="auto">
          <a:xfrm>
            <a:off x="6872288" y="4290417"/>
            <a:ext cx="1587" cy="1111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9" name="Rectangle 199">
            <a:extLst>
              <a:ext uri="{FF2B5EF4-FFF2-40B4-BE49-F238E27FC236}">
                <a16:creationId xmlns:a16="http://schemas.microsoft.com/office/drawing/2014/main" id="{766F9437-E385-492D-8548-CC619B35AAA1}"/>
              </a:ext>
            </a:extLst>
          </p:cNvPr>
          <p:cNvSpPr>
            <a:spLocks noChangeArrowheads="1"/>
          </p:cNvSpPr>
          <p:nvPr/>
        </p:nvSpPr>
        <p:spPr bwMode="auto">
          <a:xfrm>
            <a:off x="6926263" y="4290417"/>
            <a:ext cx="1587" cy="1111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pic>
        <p:nvPicPr>
          <p:cNvPr id="35" name="Picture 396">
            <a:extLst>
              <a:ext uri="{FF2B5EF4-FFF2-40B4-BE49-F238E27FC236}">
                <a16:creationId xmlns:a16="http://schemas.microsoft.com/office/drawing/2014/main" id="{45EA59E8-3F87-4349-8CD8-4A7F01A0C2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851"/>
          <a:stretch/>
        </p:blipFill>
        <p:spPr>
          <a:xfrm>
            <a:off x="3014476" y="1715328"/>
            <a:ext cx="3096344" cy="3429000"/>
          </a:xfrm>
          <a:prstGeom prst="rect">
            <a:avLst/>
          </a:prstGeo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59" name="Rectangle 51">
            <a:extLst>
              <a:ext uri="{FF2B5EF4-FFF2-40B4-BE49-F238E27FC236}">
                <a16:creationId xmlns:a16="http://schemas.microsoft.com/office/drawing/2014/main" id="{DCD3F669-F3C3-440B-ADD1-90BA203A4DC8}"/>
              </a:ext>
            </a:extLst>
          </p:cNvPr>
          <p:cNvSpPr>
            <a:spLocks noChangeArrowheads="1"/>
          </p:cNvSpPr>
          <p:nvPr/>
        </p:nvSpPr>
        <p:spPr bwMode="auto">
          <a:xfrm>
            <a:off x="1295998" y="6423773"/>
            <a:ext cx="79617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None/>
            </a:pPr>
            <a:r>
              <a:rPr lang="zh-CN" altLang="en-US" sz="1800" dirty="0">
                <a:solidFill>
                  <a:srgbClr val="FF0000"/>
                </a:solidFill>
              </a:rPr>
              <a:t>注意：破坏性读取，每次读取数据后，需要回写刷新</a:t>
            </a:r>
            <a:endParaRPr lang="en-US" altLang="zh-CN" sz="1800" dirty="0">
              <a:solidFill>
                <a:srgbClr val="FF0000"/>
              </a:solidFill>
            </a:endParaRPr>
          </a:p>
        </p:txBody>
      </p:sp>
      <p:sp>
        <p:nvSpPr>
          <p:cNvPr id="61" name="Rectangle 60"/>
          <p:cNvSpPr/>
          <p:nvPr/>
        </p:nvSpPr>
        <p:spPr>
          <a:xfrm>
            <a:off x="539552" y="5095785"/>
            <a:ext cx="8191582" cy="369332"/>
          </a:xfrm>
          <a:prstGeom prst="rect">
            <a:avLst/>
          </a:prstGeom>
        </p:spPr>
        <p:txBody>
          <a:bodyPr wrap="square">
            <a:spAutoFit/>
          </a:bodyPr>
          <a:lstStyle/>
          <a:p>
            <a:pPr marL="285750" indent="-285750">
              <a:buFont typeface="Wingdings" panose="05000000000000000000" pitchFamily="2" charset="2"/>
              <a:buChar char="§"/>
            </a:pPr>
            <a:r>
              <a:rPr lang="zh-CN" altLang="en-US" sz="1800" b="0" dirty="0">
                <a:latin typeface="+mn-ea"/>
                <a:ea typeface="+mn-ea"/>
              </a:rPr>
              <a:t>写操作：字选择线</a:t>
            </a:r>
            <a:r>
              <a:rPr lang="en-US" altLang="zh-CN" sz="1800" b="0" dirty="0">
                <a:latin typeface="+mn-ea"/>
                <a:ea typeface="+mn-ea"/>
              </a:rPr>
              <a:t>(WL)</a:t>
            </a:r>
            <a:r>
              <a:rPr lang="zh-CN" altLang="en-US" sz="1800" b="0" dirty="0">
                <a:latin typeface="+mn-ea"/>
                <a:ea typeface="+mn-ea"/>
              </a:rPr>
              <a:t>为高电平，</a:t>
            </a:r>
            <a:r>
              <a:rPr lang="en-US" altLang="zh-CN" sz="1800" b="0" dirty="0">
                <a:latin typeface="+mn-ea"/>
                <a:ea typeface="+mn-ea"/>
              </a:rPr>
              <a:t>M1</a:t>
            </a:r>
            <a:r>
              <a:rPr lang="zh-CN" altLang="en-US" sz="1800" b="0" dirty="0">
                <a:latin typeface="+mn-ea"/>
                <a:ea typeface="+mn-ea"/>
              </a:rPr>
              <a:t>管导通，写信号存入电容</a:t>
            </a:r>
            <a:r>
              <a:rPr lang="en-US" altLang="zh-CN" sz="1800" b="0" dirty="0">
                <a:latin typeface="+mn-ea"/>
                <a:ea typeface="+mn-ea"/>
              </a:rPr>
              <a:t>Cs</a:t>
            </a:r>
            <a:r>
              <a:rPr lang="zh-CN" altLang="en-US" sz="1800" b="0" dirty="0">
                <a:latin typeface="+mn-ea"/>
                <a:ea typeface="+mn-ea"/>
              </a:rPr>
              <a:t>中；</a:t>
            </a:r>
          </a:p>
        </p:txBody>
      </p:sp>
      <p:sp>
        <p:nvSpPr>
          <p:cNvPr id="62" name="Rectangle 61"/>
          <p:cNvSpPr/>
          <p:nvPr/>
        </p:nvSpPr>
        <p:spPr>
          <a:xfrm>
            <a:off x="539552" y="5610874"/>
            <a:ext cx="8191582" cy="646331"/>
          </a:xfrm>
          <a:prstGeom prst="rect">
            <a:avLst/>
          </a:prstGeom>
        </p:spPr>
        <p:txBody>
          <a:bodyPr wrap="square">
            <a:spAutoFit/>
          </a:bodyPr>
          <a:lstStyle/>
          <a:p>
            <a:pPr marL="285750" indent="-285750">
              <a:buFont typeface="Wingdings" panose="05000000000000000000" pitchFamily="2" charset="2"/>
              <a:buChar char="§"/>
            </a:pPr>
            <a:r>
              <a:rPr lang="zh-CN" altLang="en-US" sz="1800" b="0" dirty="0">
                <a:latin typeface="+mn-ea"/>
                <a:ea typeface="+mn-ea"/>
              </a:rPr>
              <a:t>读操作：字选择线为高电平，存储在电容</a:t>
            </a:r>
            <a:r>
              <a:rPr lang="en-US" altLang="zh-CN" sz="1800" b="0" dirty="0">
                <a:latin typeface="+mn-ea"/>
                <a:ea typeface="+mn-ea"/>
              </a:rPr>
              <a:t>Cs</a:t>
            </a:r>
            <a:r>
              <a:rPr lang="zh-CN" altLang="en-US" sz="1800" b="0" dirty="0">
                <a:latin typeface="+mn-ea"/>
                <a:ea typeface="+mn-ea"/>
              </a:rPr>
              <a:t>上的电荷，通过</a:t>
            </a:r>
            <a:r>
              <a:rPr lang="en-US" altLang="zh-CN" sz="1800" b="0" dirty="0">
                <a:latin typeface="+mn-ea"/>
                <a:ea typeface="+mn-ea"/>
              </a:rPr>
              <a:t>M1</a:t>
            </a:r>
            <a:r>
              <a:rPr lang="zh-CN" altLang="en-US" sz="1800" b="0" dirty="0">
                <a:latin typeface="+mn-ea"/>
                <a:ea typeface="+mn-ea"/>
              </a:rPr>
              <a:t>输出到数据线上，经过读放大器读出所保存的信息。</a:t>
            </a:r>
          </a:p>
        </p:txBody>
      </p:sp>
      <p:sp>
        <p:nvSpPr>
          <p:cNvPr id="30" name="文本框 29">
            <a:extLst>
              <a:ext uri="{FF2B5EF4-FFF2-40B4-BE49-F238E27FC236}">
                <a16:creationId xmlns:a16="http://schemas.microsoft.com/office/drawing/2014/main" id="{B1DFA72D-2562-40B0-A47F-17DD6F91AE2F}"/>
              </a:ext>
            </a:extLst>
          </p:cNvPr>
          <p:cNvSpPr txBox="1"/>
          <p:nvPr/>
        </p:nvSpPr>
        <p:spPr>
          <a:xfrm>
            <a:off x="1459737" y="1159852"/>
            <a:ext cx="5955476" cy="523220"/>
          </a:xfrm>
          <a:prstGeom prst="rect">
            <a:avLst/>
          </a:prstGeom>
          <a:noFill/>
        </p:spPr>
        <p:txBody>
          <a:bodyPr wrap="none" rtlCol="0">
            <a:spAutoFit/>
          </a:bodyPr>
          <a:lstStyle/>
          <a:p>
            <a:r>
              <a:rPr lang="zh-CN" altLang="en-US" dirty="0">
                <a:solidFill>
                  <a:srgbClr val="FF0000"/>
                </a:solidFill>
              </a:rPr>
              <a:t>利用电容存储的电荷多少来存储信息</a:t>
            </a:r>
          </a:p>
        </p:txBody>
      </p:sp>
    </p:spTree>
    <p:extLst>
      <p:ext uri="{BB962C8B-B14F-4D97-AF65-F5344CB8AC3E}">
        <p14:creationId xmlns:p14="http://schemas.microsoft.com/office/powerpoint/2010/main" val="1572644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up)">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2"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灯片编号占位符 5">
            <a:extLst>
              <a:ext uri="{FF2B5EF4-FFF2-40B4-BE49-F238E27FC236}">
                <a16:creationId xmlns:a16="http://schemas.microsoft.com/office/drawing/2014/main" id="{DBF53ED3-E5D4-4697-9C52-5394A1B40362}"/>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zh-CN" sz="2000" dirty="0">
              <a:solidFill>
                <a:schemeClr val="tx2"/>
              </a:solidFill>
              <a:latin typeface="Arial" panose="020B0604020202020204" pitchFamily="34" charset="0"/>
            </a:endParaRPr>
          </a:p>
        </p:txBody>
      </p:sp>
      <p:graphicFrame>
        <p:nvGraphicFramePr>
          <p:cNvPr id="109571" name="Object 6">
            <a:extLst>
              <a:ext uri="{FF2B5EF4-FFF2-40B4-BE49-F238E27FC236}">
                <a16:creationId xmlns:a16="http://schemas.microsoft.com/office/drawing/2014/main" id="{A53D7071-F99D-4FBD-A849-6C0AF7DC6C10}"/>
              </a:ext>
            </a:extLst>
          </p:cNvPr>
          <p:cNvGraphicFramePr>
            <a:graphicFrameLocks noGrp="1" noChangeAspect="1"/>
          </p:cNvGraphicFramePr>
          <p:nvPr>
            <p:ph sz="half" idx="1"/>
          </p:nvPr>
        </p:nvGraphicFramePr>
        <p:xfrm>
          <a:off x="0" y="2276475"/>
          <a:ext cx="5867400" cy="4521200"/>
        </p:xfrm>
        <a:graphic>
          <a:graphicData uri="http://schemas.openxmlformats.org/presentationml/2006/ole">
            <mc:AlternateContent xmlns:mc="http://schemas.openxmlformats.org/markup-compatibility/2006">
              <mc:Choice xmlns:v="urn:schemas-microsoft-com:vml" Requires="v">
                <p:oleObj spid="_x0000_s315428" name="Photo Editor 照片" r:id="rId4" imgW="24000000" imgH="18490606" progId="MSPhotoEd.3">
                  <p:embed/>
                </p:oleObj>
              </mc:Choice>
              <mc:Fallback>
                <p:oleObj name="Photo Editor 照片" r:id="rId4" imgW="24000000" imgH="18490606" progId="MSPhotoEd.3">
                  <p:embed/>
                  <p:pic>
                    <p:nvPicPr>
                      <p:cNvPr id="109571" name="Object 6">
                        <a:extLst>
                          <a:ext uri="{FF2B5EF4-FFF2-40B4-BE49-F238E27FC236}">
                            <a16:creationId xmlns:a16="http://schemas.microsoft.com/office/drawing/2014/main" id="{A53D7071-F99D-4FBD-A849-6C0AF7DC6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76475"/>
                        <a:ext cx="5867400" cy="452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2" name="Rectangle 2">
            <a:extLst>
              <a:ext uri="{FF2B5EF4-FFF2-40B4-BE49-F238E27FC236}">
                <a16:creationId xmlns:a16="http://schemas.microsoft.com/office/drawing/2014/main" id="{B2946BAE-D763-4796-B727-F94B67FF4D3F}"/>
              </a:ext>
            </a:extLst>
          </p:cNvPr>
          <p:cNvSpPr>
            <a:spLocks noGrp="1" noChangeArrowheads="1"/>
          </p:cNvSpPr>
          <p:nvPr>
            <p:ph type="title"/>
          </p:nvPr>
        </p:nvSpPr>
        <p:spPr>
          <a:xfrm>
            <a:off x="249396" y="65485"/>
            <a:ext cx="8640763" cy="914400"/>
          </a:xfrm>
        </p:spPr>
        <p:txBody>
          <a:bodyPr/>
          <a:lstStyle/>
          <a:p>
            <a:pPr eaLnBrk="1" hangingPunct="1"/>
            <a:r>
              <a:rPr lang="en-US" altLang="zh-CN" dirty="0"/>
              <a:t>DRAM</a:t>
            </a:r>
            <a:r>
              <a:rPr lang="zh-CN" altLang="en-US" dirty="0"/>
              <a:t>灵敏恢复</a:t>
            </a:r>
            <a:r>
              <a:rPr lang="en-US" altLang="zh-CN" dirty="0"/>
              <a:t>/</a:t>
            </a:r>
            <a:r>
              <a:rPr lang="zh-CN" altLang="en-US" dirty="0"/>
              <a:t>读出电路</a:t>
            </a:r>
          </a:p>
        </p:txBody>
      </p:sp>
      <p:sp>
        <p:nvSpPr>
          <p:cNvPr id="109573" name="Rectangle 5">
            <a:extLst>
              <a:ext uri="{FF2B5EF4-FFF2-40B4-BE49-F238E27FC236}">
                <a16:creationId xmlns:a16="http://schemas.microsoft.com/office/drawing/2014/main" id="{D0E03EDF-6622-48FA-9A56-EEA2288714CF}"/>
              </a:ext>
            </a:extLst>
          </p:cNvPr>
          <p:cNvSpPr>
            <a:spLocks noGrp="1" noChangeArrowheads="1"/>
          </p:cNvSpPr>
          <p:nvPr>
            <p:ph type="body" sz="half" idx="2"/>
          </p:nvPr>
        </p:nvSpPr>
        <p:spPr>
          <a:xfrm>
            <a:off x="5587206" y="1369973"/>
            <a:ext cx="3365500" cy="4495800"/>
          </a:xfrm>
        </p:spPr>
        <p:txBody>
          <a:bodyPr/>
          <a:lstStyle/>
          <a:p>
            <a:pPr marL="533400" indent="-533400" eaLnBrk="1" hangingPunct="1"/>
            <a:r>
              <a:rPr lang="zh-CN" altLang="en-US" sz="1800" dirty="0">
                <a:latin typeface="Times New Roman" panose="02020603050405020304" pitchFamily="18" charset="0"/>
              </a:rPr>
              <a:t>正脉冲</a:t>
            </a:r>
            <a:r>
              <a:rPr lang="en-US" altLang="zh-CN" sz="1800" i="1" dirty="0" err="1">
                <a:latin typeface="Times New Roman" panose="02020603050405020304" pitchFamily="18" charset="0"/>
              </a:rPr>
              <a:t>φ</a:t>
            </a:r>
            <a:r>
              <a:rPr lang="en-US" altLang="zh-CN" sz="1800" baseline="-25000" dirty="0" err="1">
                <a:latin typeface="Times New Roman" panose="02020603050405020304" pitchFamily="18" charset="0"/>
              </a:rPr>
              <a:t>F</a:t>
            </a:r>
            <a:r>
              <a:rPr lang="en-US" altLang="zh-CN" sz="1800" dirty="0">
                <a:latin typeface="Times New Roman" panose="02020603050405020304" pitchFamily="18" charset="0"/>
              </a:rPr>
              <a:t> </a:t>
            </a:r>
            <a:r>
              <a:rPr lang="en-US" altLang="zh-CN" sz="1800" i="1" dirty="0" err="1">
                <a:latin typeface="Times New Roman" panose="02020603050405020304" pitchFamily="18" charset="0"/>
              </a:rPr>
              <a:t>φ</a:t>
            </a:r>
            <a:r>
              <a:rPr lang="en-US" altLang="zh-CN" sz="1800" baseline="-25000" dirty="0" err="1">
                <a:latin typeface="Times New Roman" panose="02020603050405020304" pitchFamily="18" charset="0"/>
              </a:rPr>
              <a:t>R</a:t>
            </a:r>
            <a:r>
              <a:rPr lang="zh-CN" altLang="en-US" sz="1800" dirty="0">
                <a:latin typeface="Times New Roman" panose="02020603050405020304" pitchFamily="18" charset="0"/>
              </a:rPr>
              <a:t>，</a:t>
            </a:r>
            <a:r>
              <a:rPr lang="en-US" altLang="zh-CN" sz="1800" i="1" dirty="0">
                <a:latin typeface="Times New Roman" panose="02020603050405020304" pitchFamily="18" charset="0"/>
              </a:rPr>
              <a:t>B</a:t>
            </a:r>
            <a:r>
              <a:rPr lang="en-US" altLang="zh-CN" sz="1800" dirty="0">
                <a:latin typeface="Times New Roman" panose="02020603050405020304" pitchFamily="18" charset="0"/>
              </a:rPr>
              <a:t>, </a:t>
            </a:r>
            <a:r>
              <a:rPr lang="en-US" altLang="zh-CN" sz="1800" i="1" dirty="0">
                <a:latin typeface="Times New Roman" panose="02020603050405020304" pitchFamily="18" charset="0"/>
              </a:rPr>
              <a:t>B</a:t>
            </a:r>
            <a:r>
              <a:rPr lang="en-US" altLang="en-US" sz="1800" i="1" dirty="0"/>
              <a:t>'</a:t>
            </a:r>
            <a:r>
              <a:rPr lang="zh-CN" altLang="en-US" sz="1800" dirty="0">
                <a:latin typeface="Times New Roman" panose="02020603050405020304" pitchFamily="18" charset="0"/>
              </a:rPr>
              <a:t>（位线）和</a:t>
            </a:r>
            <a:r>
              <a:rPr lang="en-US" altLang="zh-CN" sz="1800" i="1" dirty="0">
                <a:latin typeface="Times New Roman" panose="02020603050405020304" pitchFamily="18" charset="0"/>
              </a:rPr>
              <a:t>C</a:t>
            </a:r>
            <a:r>
              <a:rPr lang="en-US" altLang="zh-CN" sz="1800" baseline="-25000" dirty="0">
                <a:latin typeface="Times New Roman" panose="02020603050405020304" pitchFamily="18" charset="0"/>
              </a:rPr>
              <a:t>F</a:t>
            </a:r>
            <a:r>
              <a:rPr lang="zh-CN" altLang="en-US" sz="1800" b="1" dirty="0">
                <a:solidFill>
                  <a:schemeClr val="accent2"/>
                </a:solidFill>
                <a:latin typeface="Times New Roman" panose="02020603050405020304" pitchFamily="18" charset="0"/>
              </a:rPr>
              <a:t>被预充电到参考电位</a:t>
            </a:r>
            <a:r>
              <a:rPr lang="en-US" altLang="zh-CN" sz="1800" i="1" dirty="0">
                <a:latin typeface="Times New Roman" panose="02020603050405020304" pitchFamily="18" charset="0"/>
              </a:rPr>
              <a:t>V</a:t>
            </a:r>
            <a:r>
              <a:rPr lang="en-US" altLang="zh-CN" sz="1800" i="1" baseline="-25000" dirty="0">
                <a:latin typeface="Times New Roman" panose="02020603050405020304" pitchFamily="18" charset="0"/>
              </a:rPr>
              <a:t>R</a:t>
            </a:r>
            <a:r>
              <a:rPr lang="zh-CN" altLang="en-US" sz="1800" dirty="0">
                <a:latin typeface="Times New Roman" panose="02020603050405020304" pitchFamily="18" charset="0"/>
              </a:rPr>
              <a:t>；</a:t>
            </a:r>
          </a:p>
          <a:p>
            <a:pPr marL="533400" indent="-533400" eaLnBrk="1" hangingPunct="1"/>
            <a:r>
              <a:rPr lang="zh-CN" altLang="en-US" sz="1800" dirty="0">
                <a:latin typeface="Times New Roman" panose="02020603050405020304" pitchFamily="18" charset="0"/>
              </a:rPr>
              <a:t>正反馈电路，对位线</a:t>
            </a:r>
            <a:r>
              <a:rPr lang="en-US" altLang="zh-CN" sz="1800" i="1" dirty="0">
                <a:latin typeface="Times New Roman" panose="02020603050405020304" pitchFamily="18" charset="0"/>
              </a:rPr>
              <a:t>B</a:t>
            </a:r>
            <a:r>
              <a:rPr lang="zh-CN" altLang="en-US" sz="1800" dirty="0">
                <a:latin typeface="Times New Roman" panose="02020603050405020304" pitchFamily="18" charset="0"/>
              </a:rPr>
              <a:t>和</a:t>
            </a:r>
            <a:r>
              <a:rPr lang="en-US" altLang="zh-CN" sz="1800" i="1" dirty="0">
                <a:latin typeface="Times New Roman" panose="02020603050405020304" pitchFamily="18" charset="0"/>
              </a:rPr>
              <a:t>B</a:t>
            </a:r>
            <a:r>
              <a:rPr lang="en-US" altLang="en-US" sz="1800" i="1" dirty="0"/>
              <a:t>'</a:t>
            </a:r>
            <a:r>
              <a:rPr lang="en-US" altLang="zh-CN" sz="1800" i="1" dirty="0">
                <a:latin typeface="Times New Roman" panose="02020603050405020304" pitchFamily="18" charset="0"/>
              </a:rPr>
              <a:t> </a:t>
            </a:r>
            <a:r>
              <a:rPr lang="zh-CN" altLang="en-US" sz="1800" dirty="0">
                <a:latin typeface="Times New Roman" panose="02020603050405020304" pitchFamily="18" charset="0"/>
              </a:rPr>
              <a:t>电位的</a:t>
            </a:r>
            <a:r>
              <a:rPr lang="zh-CN" altLang="en-US" sz="1800" b="1" dirty="0">
                <a:solidFill>
                  <a:schemeClr val="accent2"/>
                </a:solidFill>
                <a:latin typeface="Times New Roman" panose="02020603050405020304" pitchFamily="18" charset="0"/>
              </a:rPr>
              <a:t>微小差别进行放大</a:t>
            </a:r>
            <a:r>
              <a:rPr lang="zh-CN" altLang="en-US" sz="1800" dirty="0">
                <a:latin typeface="Times New Roman" panose="02020603050405020304" pitchFamily="18" charset="0"/>
              </a:rPr>
              <a:t>，形成正常的高低电平</a:t>
            </a:r>
          </a:p>
          <a:p>
            <a:pPr marL="533400" indent="-533400" eaLnBrk="1" hangingPunct="1"/>
            <a:r>
              <a:rPr lang="zh-CN" altLang="en-US" sz="1800" dirty="0">
                <a:latin typeface="Times New Roman" panose="02020603050405020304" pitchFamily="18" charset="0"/>
              </a:rPr>
              <a:t>如果电容</a:t>
            </a:r>
            <a:r>
              <a:rPr lang="en-US" altLang="zh-CN" sz="1800" i="1" dirty="0">
                <a:latin typeface="Times New Roman" panose="02020603050405020304" pitchFamily="18" charset="0"/>
              </a:rPr>
              <a:t>C</a:t>
            </a:r>
            <a:r>
              <a:rPr lang="en-US" altLang="zh-CN" sz="1800" baseline="-25000" dirty="0">
                <a:latin typeface="Times New Roman" panose="02020603050405020304" pitchFamily="18" charset="0"/>
              </a:rPr>
              <a:t>S</a:t>
            </a:r>
            <a:r>
              <a:rPr lang="zh-CN" altLang="en-US" sz="1800" dirty="0">
                <a:latin typeface="Times New Roman" panose="02020603050405020304" pitchFamily="18" charset="0"/>
              </a:rPr>
              <a:t>存储有电荷，将</a:t>
            </a:r>
            <a:r>
              <a:rPr lang="en-US" altLang="zh-CN" sz="1800" i="1" dirty="0">
                <a:latin typeface="Times New Roman" panose="02020603050405020304" pitchFamily="18" charset="0"/>
              </a:rPr>
              <a:t>B</a:t>
            </a:r>
            <a:r>
              <a:rPr lang="en-US" altLang="zh-CN" sz="1800" dirty="0">
                <a:latin typeface="Times New Roman" panose="02020603050405020304" pitchFamily="18" charset="0"/>
              </a:rPr>
              <a:t>(</a:t>
            </a:r>
            <a:r>
              <a:rPr lang="en-US" altLang="zh-CN" sz="1800" i="1" dirty="0">
                <a:latin typeface="Times New Roman" panose="02020603050405020304" pitchFamily="18" charset="0"/>
              </a:rPr>
              <a:t> B</a:t>
            </a:r>
            <a:r>
              <a:rPr lang="en-US" altLang="en-US" sz="1800" i="1" dirty="0"/>
              <a:t>‘</a:t>
            </a:r>
            <a:r>
              <a:rPr lang="en-US" altLang="zh-CN" sz="1800" i="1" dirty="0"/>
              <a:t> </a:t>
            </a:r>
            <a:r>
              <a:rPr lang="en-US" altLang="zh-CN" sz="1800" dirty="0">
                <a:latin typeface="Times New Roman" panose="02020603050405020304" pitchFamily="18" charset="0"/>
              </a:rPr>
              <a:t>)</a:t>
            </a:r>
            <a:r>
              <a:rPr lang="zh-CN" altLang="en-US" sz="1800" dirty="0">
                <a:latin typeface="Times New Roman" panose="02020603050405020304" pitchFamily="18" charset="0"/>
              </a:rPr>
              <a:t>置为正常的高电平</a:t>
            </a:r>
            <a:r>
              <a:rPr lang="en-US" altLang="zh-CN" sz="1800" dirty="0">
                <a:latin typeface="Times New Roman" panose="02020603050405020304" pitchFamily="18" charset="0"/>
              </a:rPr>
              <a:t>(</a:t>
            </a:r>
            <a:r>
              <a:rPr lang="zh-CN" altLang="en-US" sz="1800" dirty="0">
                <a:latin typeface="Times New Roman" panose="02020603050405020304" pitchFamily="18" charset="0"/>
              </a:rPr>
              <a:t>低电平</a:t>
            </a:r>
            <a:r>
              <a:rPr lang="en-US" altLang="zh-CN" sz="1800" dirty="0">
                <a:latin typeface="Times New Roman" panose="02020603050405020304" pitchFamily="18" charset="0"/>
              </a:rPr>
              <a:t>)</a:t>
            </a:r>
            <a:r>
              <a:rPr lang="zh-CN" altLang="en-US" sz="1800" dirty="0">
                <a:latin typeface="Times New Roman" panose="02020603050405020304" pitchFamily="18" charset="0"/>
              </a:rPr>
              <a:t>，同时为</a:t>
            </a:r>
            <a:r>
              <a:rPr lang="en-US" altLang="zh-CN" sz="1800" i="1" dirty="0">
                <a:latin typeface="Times New Roman" panose="02020603050405020304" pitchFamily="18" charset="0"/>
              </a:rPr>
              <a:t>C</a:t>
            </a:r>
            <a:r>
              <a:rPr lang="en-US" altLang="zh-CN" sz="1800" baseline="-25000" dirty="0">
                <a:latin typeface="Times New Roman" panose="02020603050405020304" pitchFamily="18" charset="0"/>
              </a:rPr>
              <a:t>S</a:t>
            </a:r>
            <a:r>
              <a:rPr lang="zh-CN" altLang="en-US" sz="1800" dirty="0">
                <a:latin typeface="Times New Roman" panose="02020603050405020304" pitchFamily="18" charset="0"/>
              </a:rPr>
              <a:t>恢复到高电平；</a:t>
            </a:r>
          </a:p>
          <a:p>
            <a:pPr marL="533400" indent="-533400" eaLnBrk="1" hangingPunct="1"/>
            <a:r>
              <a:rPr lang="zh-CN" altLang="en-US" sz="1800" dirty="0">
                <a:latin typeface="Times New Roman" panose="02020603050405020304" pitchFamily="18" charset="0"/>
              </a:rPr>
              <a:t>如果电容</a:t>
            </a:r>
            <a:r>
              <a:rPr lang="en-US" altLang="zh-CN" sz="1800" i="1" dirty="0">
                <a:latin typeface="Times New Roman" panose="02020603050405020304" pitchFamily="18" charset="0"/>
              </a:rPr>
              <a:t>C</a:t>
            </a:r>
            <a:r>
              <a:rPr lang="en-US" altLang="zh-CN" sz="1800" baseline="-25000" dirty="0">
                <a:latin typeface="Times New Roman" panose="02020603050405020304" pitchFamily="18" charset="0"/>
              </a:rPr>
              <a:t>S</a:t>
            </a:r>
            <a:r>
              <a:rPr lang="zh-CN" altLang="en-US" sz="1800" dirty="0">
                <a:latin typeface="Times New Roman" panose="02020603050405020304" pitchFamily="18" charset="0"/>
              </a:rPr>
              <a:t>没有存储电荷，则</a:t>
            </a:r>
            <a:r>
              <a:rPr lang="en-US" altLang="zh-CN" sz="1800" dirty="0">
                <a:latin typeface="Times New Roman" panose="02020603050405020304" pitchFamily="18" charset="0"/>
              </a:rPr>
              <a:t>…</a:t>
            </a:r>
          </a:p>
        </p:txBody>
      </p:sp>
      <p:sp>
        <p:nvSpPr>
          <p:cNvPr id="109574" name="Text Box 7">
            <a:extLst>
              <a:ext uri="{FF2B5EF4-FFF2-40B4-BE49-F238E27FC236}">
                <a16:creationId xmlns:a16="http://schemas.microsoft.com/office/drawing/2014/main" id="{364725A3-D8B6-476B-ABDA-875446ACD3F6}"/>
              </a:ext>
            </a:extLst>
          </p:cNvPr>
          <p:cNvSpPr txBox="1">
            <a:spLocks noChangeArrowheads="1"/>
          </p:cNvSpPr>
          <p:nvPr/>
        </p:nvSpPr>
        <p:spPr bwMode="auto">
          <a:xfrm>
            <a:off x="250825" y="1484313"/>
            <a:ext cx="510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chemeClr val="bg2"/>
                </a:solidFill>
                <a:ea typeface="黑体" panose="02010609060101010101" pitchFamily="49" charset="-122"/>
              </a:rPr>
              <a:t>读出操作在顺序产生的时钟信号控制下进行</a:t>
            </a:r>
          </a:p>
        </p:txBody>
      </p:sp>
      <p:sp>
        <p:nvSpPr>
          <p:cNvPr id="109575" name="Text Box 8">
            <a:extLst>
              <a:ext uri="{FF2B5EF4-FFF2-40B4-BE49-F238E27FC236}">
                <a16:creationId xmlns:a16="http://schemas.microsoft.com/office/drawing/2014/main" id="{99E192D5-69A0-4FBB-AA10-2CE098C3EBAF}"/>
              </a:ext>
            </a:extLst>
          </p:cNvPr>
          <p:cNvSpPr txBox="1">
            <a:spLocks noChangeArrowheads="1"/>
          </p:cNvSpPr>
          <p:nvPr/>
        </p:nvSpPr>
        <p:spPr bwMode="auto">
          <a:xfrm>
            <a:off x="250825" y="1844675"/>
            <a:ext cx="554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a:t>
            </a:r>
            <a:r>
              <a:rPr lang="en-US" altLang="zh-CN" i="1"/>
              <a:t>φ</a:t>
            </a:r>
            <a:r>
              <a:rPr lang="en-US" altLang="zh-CN" baseline="-25000"/>
              <a:t>F </a:t>
            </a:r>
            <a:r>
              <a:rPr lang="en-US" altLang="zh-CN" i="1"/>
              <a:t>φ</a:t>
            </a:r>
            <a:r>
              <a:rPr lang="en-US" altLang="zh-CN" i="1" baseline="-25000"/>
              <a:t>R</a:t>
            </a:r>
            <a:r>
              <a:rPr lang="en-US" altLang="zh-CN"/>
              <a:t>) </a:t>
            </a:r>
            <a:r>
              <a:rPr lang="en-US" altLang="zh-CN">
                <a:sym typeface="Wingdings" panose="05000000000000000000" pitchFamily="2" charset="2"/>
              </a:rPr>
              <a:t>(</a:t>
            </a:r>
            <a:r>
              <a:rPr lang="en-US" altLang="zh-CN" i="1"/>
              <a:t>φ</a:t>
            </a:r>
            <a:r>
              <a:rPr lang="en-US" altLang="zh-CN" baseline="-25000"/>
              <a:t>W</a:t>
            </a:r>
            <a:r>
              <a:rPr lang="en-US" altLang="zh-CN">
                <a:sym typeface="Wingdings" panose="05000000000000000000" pitchFamily="2" charset="2"/>
              </a:rPr>
              <a:t>)</a:t>
            </a:r>
            <a:r>
              <a:rPr lang="zh-CN" altLang="en-US" sz="2000">
                <a:ea typeface="黑体" panose="02010609060101010101" pitchFamily="49" charset="-122"/>
                <a:sym typeface="Wingdings" panose="05000000000000000000" pitchFamily="2" charset="2"/>
              </a:rPr>
              <a:t>时钟信号</a:t>
            </a:r>
            <a:r>
              <a:rPr lang="en-US" altLang="zh-CN">
                <a:sym typeface="Wingdings" panose="05000000000000000000" pitchFamily="2" charset="2"/>
              </a:rPr>
              <a:t>(</a:t>
            </a:r>
            <a:r>
              <a:rPr lang="en-US" altLang="zh-CN" i="1"/>
              <a:t>φ</a:t>
            </a:r>
            <a:r>
              <a:rPr lang="en-US" altLang="zh-CN" baseline="-25000"/>
              <a:t>S</a:t>
            </a:r>
            <a:r>
              <a:rPr lang="en-US" altLang="zh-CN">
                <a:sym typeface="Wingdings" panose="05000000000000000000" pitchFamily="2" charset="2"/>
              </a:rPr>
              <a:t>) </a:t>
            </a:r>
            <a:r>
              <a:rPr lang="en-US" altLang="zh-CN" i="1"/>
              <a:t>φ</a:t>
            </a:r>
            <a:r>
              <a:rPr lang="en-US" altLang="zh-CN" baseline="-25000"/>
              <a:t>L</a:t>
            </a:r>
          </a:p>
        </p:txBody>
      </p:sp>
      <p:grpSp>
        <p:nvGrpSpPr>
          <p:cNvPr id="150540" name="Group 12">
            <a:extLst>
              <a:ext uri="{FF2B5EF4-FFF2-40B4-BE49-F238E27FC236}">
                <a16:creationId xmlns:a16="http://schemas.microsoft.com/office/drawing/2014/main" id="{65B139B5-CAF2-42D4-B87F-5F606CCE290F}"/>
              </a:ext>
            </a:extLst>
          </p:cNvPr>
          <p:cNvGrpSpPr>
            <a:grpSpLocks/>
          </p:cNvGrpSpPr>
          <p:nvPr/>
        </p:nvGrpSpPr>
        <p:grpSpPr bwMode="auto">
          <a:xfrm>
            <a:off x="2555875" y="3070225"/>
            <a:ext cx="2232025" cy="1871663"/>
            <a:chOff x="1610" y="2024"/>
            <a:chExt cx="1406" cy="1179"/>
          </a:xfrm>
        </p:grpSpPr>
        <p:sp>
          <p:nvSpPr>
            <p:cNvPr id="109584" name="Oval 10">
              <a:extLst>
                <a:ext uri="{FF2B5EF4-FFF2-40B4-BE49-F238E27FC236}">
                  <a16:creationId xmlns:a16="http://schemas.microsoft.com/office/drawing/2014/main" id="{633942AD-27DB-4C5E-8B47-C1B6DDEA80D0}"/>
                </a:ext>
              </a:extLst>
            </p:cNvPr>
            <p:cNvSpPr>
              <a:spLocks noChangeArrowheads="1"/>
            </p:cNvSpPr>
            <p:nvPr/>
          </p:nvSpPr>
          <p:spPr bwMode="auto">
            <a:xfrm>
              <a:off x="2789" y="3067"/>
              <a:ext cx="227" cy="136"/>
            </a:xfrm>
            <a:prstGeom prst="ellipse">
              <a:avLst/>
            </a:prstGeom>
            <a:solidFill>
              <a:srgbClr val="FFFF99">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585" name="Oval 11">
              <a:extLst>
                <a:ext uri="{FF2B5EF4-FFF2-40B4-BE49-F238E27FC236}">
                  <a16:creationId xmlns:a16="http://schemas.microsoft.com/office/drawing/2014/main" id="{791BC9C1-EC80-4878-ACDF-B37EC240624C}"/>
                </a:ext>
              </a:extLst>
            </p:cNvPr>
            <p:cNvSpPr>
              <a:spLocks noChangeArrowheads="1"/>
            </p:cNvSpPr>
            <p:nvPr/>
          </p:nvSpPr>
          <p:spPr bwMode="auto">
            <a:xfrm>
              <a:off x="1610" y="2024"/>
              <a:ext cx="227" cy="136"/>
            </a:xfrm>
            <a:prstGeom prst="ellipse">
              <a:avLst/>
            </a:prstGeom>
            <a:solidFill>
              <a:srgbClr val="FFFF99">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50544" name="Group 16">
            <a:extLst>
              <a:ext uri="{FF2B5EF4-FFF2-40B4-BE49-F238E27FC236}">
                <a16:creationId xmlns:a16="http://schemas.microsoft.com/office/drawing/2014/main" id="{06E3FB4C-C704-4E68-AA48-CAE221DC27E5}"/>
              </a:ext>
            </a:extLst>
          </p:cNvPr>
          <p:cNvGrpSpPr>
            <a:grpSpLocks/>
          </p:cNvGrpSpPr>
          <p:nvPr/>
        </p:nvGrpSpPr>
        <p:grpSpPr bwMode="auto">
          <a:xfrm>
            <a:off x="1116013" y="4005263"/>
            <a:ext cx="3024187" cy="215900"/>
            <a:chOff x="703" y="2523"/>
            <a:chExt cx="1905" cy="136"/>
          </a:xfrm>
        </p:grpSpPr>
        <p:sp>
          <p:nvSpPr>
            <p:cNvPr id="109582" name="Oval 14">
              <a:extLst>
                <a:ext uri="{FF2B5EF4-FFF2-40B4-BE49-F238E27FC236}">
                  <a16:creationId xmlns:a16="http://schemas.microsoft.com/office/drawing/2014/main" id="{06C6F4ED-D1FC-4439-8267-F505889DD131}"/>
                </a:ext>
              </a:extLst>
            </p:cNvPr>
            <p:cNvSpPr>
              <a:spLocks noChangeArrowheads="1"/>
            </p:cNvSpPr>
            <p:nvPr/>
          </p:nvSpPr>
          <p:spPr bwMode="auto">
            <a:xfrm>
              <a:off x="2381" y="2523"/>
              <a:ext cx="227" cy="136"/>
            </a:xfrm>
            <a:prstGeom prst="ellipse">
              <a:avLst/>
            </a:prstGeom>
            <a:solidFill>
              <a:srgbClr val="FFFF99">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583" name="Oval 15">
              <a:extLst>
                <a:ext uri="{FF2B5EF4-FFF2-40B4-BE49-F238E27FC236}">
                  <a16:creationId xmlns:a16="http://schemas.microsoft.com/office/drawing/2014/main" id="{37CFA659-68D1-49FC-A0EC-09FB6A56223D}"/>
                </a:ext>
              </a:extLst>
            </p:cNvPr>
            <p:cNvSpPr>
              <a:spLocks noChangeArrowheads="1"/>
            </p:cNvSpPr>
            <p:nvPr/>
          </p:nvSpPr>
          <p:spPr bwMode="auto">
            <a:xfrm>
              <a:off x="703" y="2523"/>
              <a:ext cx="227" cy="136"/>
            </a:xfrm>
            <a:prstGeom prst="ellipse">
              <a:avLst/>
            </a:prstGeom>
            <a:solidFill>
              <a:srgbClr val="FFFF99">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50548" name="Group 20">
            <a:extLst>
              <a:ext uri="{FF2B5EF4-FFF2-40B4-BE49-F238E27FC236}">
                <a16:creationId xmlns:a16="http://schemas.microsoft.com/office/drawing/2014/main" id="{5A9F3AEA-CF8E-4408-B87B-9C19106E31BA}"/>
              </a:ext>
            </a:extLst>
          </p:cNvPr>
          <p:cNvGrpSpPr>
            <a:grpSpLocks/>
          </p:cNvGrpSpPr>
          <p:nvPr/>
        </p:nvGrpSpPr>
        <p:grpSpPr bwMode="auto">
          <a:xfrm>
            <a:off x="2195513" y="4005263"/>
            <a:ext cx="576262" cy="1584325"/>
            <a:chOff x="1383" y="2523"/>
            <a:chExt cx="363" cy="998"/>
          </a:xfrm>
        </p:grpSpPr>
        <p:sp>
          <p:nvSpPr>
            <p:cNvPr id="109580" name="Oval 18">
              <a:extLst>
                <a:ext uri="{FF2B5EF4-FFF2-40B4-BE49-F238E27FC236}">
                  <a16:creationId xmlns:a16="http://schemas.microsoft.com/office/drawing/2014/main" id="{8D4AFB87-AA81-4A92-9E0D-DC9EBB522688}"/>
                </a:ext>
              </a:extLst>
            </p:cNvPr>
            <p:cNvSpPr>
              <a:spLocks noChangeArrowheads="1"/>
            </p:cNvSpPr>
            <p:nvPr/>
          </p:nvSpPr>
          <p:spPr bwMode="auto">
            <a:xfrm>
              <a:off x="1519" y="2523"/>
              <a:ext cx="227" cy="136"/>
            </a:xfrm>
            <a:prstGeom prst="ellipse">
              <a:avLst/>
            </a:prstGeom>
            <a:solidFill>
              <a:srgbClr val="FFFF99">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581" name="Oval 19">
              <a:extLst>
                <a:ext uri="{FF2B5EF4-FFF2-40B4-BE49-F238E27FC236}">
                  <a16:creationId xmlns:a16="http://schemas.microsoft.com/office/drawing/2014/main" id="{773C3F90-AE24-4ACD-9E25-A7D9D5D29C52}"/>
                </a:ext>
              </a:extLst>
            </p:cNvPr>
            <p:cNvSpPr>
              <a:spLocks noChangeArrowheads="1"/>
            </p:cNvSpPr>
            <p:nvPr/>
          </p:nvSpPr>
          <p:spPr bwMode="auto">
            <a:xfrm rot="-5400000">
              <a:off x="1337" y="3340"/>
              <a:ext cx="227" cy="136"/>
            </a:xfrm>
            <a:prstGeom prst="ellipse">
              <a:avLst/>
            </a:prstGeom>
            <a:solidFill>
              <a:srgbClr val="FFFF99">
                <a:alpha val="4901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0540"/>
                                        </p:tgtEl>
                                        <p:attrNameLst>
                                          <p:attrName>style.visibility</p:attrName>
                                        </p:attrNameLst>
                                      </p:cBhvr>
                                      <p:to>
                                        <p:strVal val="visible"/>
                                      </p:to>
                                    </p:set>
                                    <p:animEffect transition="in" filter="fade">
                                      <p:cBhvr>
                                        <p:cTn id="7" dur="2000"/>
                                        <p:tgtEl>
                                          <p:spTgt spid="150540"/>
                                        </p:tgtEl>
                                      </p:cBhvr>
                                    </p:animEffect>
                                  </p:childTnLst>
                                  <p:subTnLst>
                                    <p:set>
                                      <p:cBhvr override="childStyle">
                                        <p:cTn dur="1" fill="hold" display="0" masterRel="nextClick" afterEffect="1"/>
                                        <p:tgtEl>
                                          <p:spTgt spid="150540"/>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0544"/>
                                        </p:tgtEl>
                                        <p:attrNameLst>
                                          <p:attrName>style.visibility</p:attrName>
                                        </p:attrNameLst>
                                      </p:cBhvr>
                                      <p:to>
                                        <p:strVal val="visible"/>
                                      </p:to>
                                    </p:set>
                                    <p:animEffect transition="in" filter="fade">
                                      <p:cBhvr>
                                        <p:cTn id="12" dur="2000"/>
                                        <p:tgtEl>
                                          <p:spTgt spid="150544"/>
                                        </p:tgtEl>
                                      </p:cBhvr>
                                    </p:animEffect>
                                  </p:childTnLst>
                                  <p:subTnLst>
                                    <p:set>
                                      <p:cBhvr override="childStyle">
                                        <p:cTn dur="1" fill="hold" display="0" masterRel="nextClick" afterEffect="1"/>
                                        <p:tgtEl>
                                          <p:spTgt spid="150544"/>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0548"/>
                                        </p:tgtEl>
                                        <p:attrNameLst>
                                          <p:attrName>style.visibility</p:attrName>
                                        </p:attrNameLst>
                                      </p:cBhvr>
                                      <p:to>
                                        <p:strVal val="visible"/>
                                      </p:to>
                                    </p:set>
                                    <p:animEffect transition="in" filter="fade">
                                      <p:cBhvr>
                                        <p:cTn id="17" dur="2000"/>
                                        <p:tgtEl>
                                          <p:spTgt spid="150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146" name="Rectangle 2"/>
          <p:cNvSpPr>
            <a:spLocks noGrp="1" noChangeArrowheads="1"/>
          </p:cNvSpPr>
          <p:nvPr>
            <p:ph type="title"/>
          </p:nvPr>
        </p:nvSpPr>
        <p:spPr>
          <a:xfrm>
            <a:off x="457200" y="152400"/>
            <a:ext cx="8077200" cy="736600"/>
          </a:xfrm>
        </p:spPr>
        <p:txBody>
          <a:bodyPr/>
          <a:lstStyle/>
          <a:p>
            <a:r>
              <a:rPr lang="zh-CN" altLang="en-US" dirty="0"/>
              <a:t>单管</a:t>
            </a:r>
            <a:r>
              <a:rPr lang="en-US" dirty="0"/>
              <a:t>DRAM [IBM]</a:t>
            </a:r>
          </a:p>
        </p:txBody>
      </p:sp>
      <p:pic>
        <p:nvPicPr>
          <p:cNvPr id="1414147" name="Picture 3"/>
          <p:cNvPicPr>
            <a:picLocks noChangeArrowheads="1"/>
          </p:cNvPicPr>
          <p:nvPr/>
        </p:nvPicPr>
        <p:blipFill>
          <a:blip r:embed="rId3"/>
          <a:srcRect/>
          <a:stretch>
            <a:fillRect/>
          </a:stretch>
        </p:blipFill>
        <p:spPr bwMode="auto">
          <a:xfrm>
            <a:off x="5704367" y="1840819"/>
            <a:ext cx="3429000" cy="4038600"/>
          </a:xfrm>
          <a:prstGeom prst="rect">
            <a:avLst/>
          </a:prstGeom>
          <a:noFill/>
          <a:ln w="9525">
            <a:noFill/>
            <a:miter lim="800000"/>
            <a:headEnd/>
            <a:tailEnd/>
          </a:ln>
          <a:effectLst/>
        </p:spPr>
      </p:pic>
      <p:grpSp>
        <p:nvGrpSpPr>
          <p:cNvPr id="1414148" name="Group 4"/>
          <p:cNvGrpSpPr>
            <a:grpSpLocks/>
          </p:cNvGrpSpPr>
          <p:nvPr/>
        </p:nvGrpSpPr>
        <p:grpSpPr bwMode="auto">
          <a:xfrm>
            <a:off x="2937913" y="2775752"/>
            <a:ext cx="2853287" cy="3962400"/>
            <a:chOff x="2574" y="1015"/>
            <a:chExt cx="1432" cy="2274"/>
          </a:xfrm>
        </p:grpSpPr>
        <p:sp>
          <p:nvSpPr>
            <p:cNvPr id="1414149" name="Rectangle 5"/>
            <p:cNvSpPr>
              <a:spLocks noChangeArrowheads="1"/>
            </p:cNvSpPr>
            <p:nvPr/>
          </p:nvSpPr>
          <p:spPr bwMode="auto">
            <a:xfrm>
              <a:off x="2694" y="1804"/>
              <a:ext cx="937" cy="450"/>
            </a:xfrm>
            <a:prstGeom prst="rect">
              <a:avLst/>
            </a:prstGeom>
            <a:solidFill>
              <a:srgbClr val="5F5F5F"/>
            </a:solidFill>
            <a:ln w="9525">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14150" name="Rectangle 6"/>
            <p:cNvSpPr>
              <a:spLocks noChangeArrowheads="1"/>
            </p:cNvSpPr>
            <p:nvPr/>
          </p:nvSpPr>
          <p:spPr bwMode="auto">
            <a:xfrm>
              <a:off x="3032" y="2141"/>
              <a:ext cx="262" cy="113"/>
            </a:xfrm>
            <a:prstGeom prst="rect">
              <a:avLst/>
            </a:prstGeom>
            <a:solidFill>
              <a:srgbClr val="CC0000"/>
            </a:solidFill>
            <a:ln w="9525">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14151" name="Rectangle 7"/>
            <p:cNvSpPr>
              <a:spLocks noChangeArrowheads="1"/>
            </p:cNvSpPr>
            <p:nvPr/>
          </p:nvSpPr>
          <p:spPr bwMode="auto">
            <a:xfrm>
              <a:off x="2694" y="2254"/>
              <a:ext cx="937" cy="300"/>
            </a:xfrm>
            <a:prstGeom prst="rect">
              <a:avLst/>
            </a:prstGeom>
            <a:solidFill>
              <a:srgbClr val="FF99FF"/>
            </a:solidFill>
            <a:ln w="9525">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14152" name="Freeform 8"/>
            <p:cNvSpPr>
              <a:spLocks/>
            </p:cNvSpPr>
            <p:nvPr/>
          </p:nvSpPr>
          <p:spPr bwMode="auto">
            <a:xfrm>
              <a:off x="2994" y="1466"/>
              <a:ext cx="451" cy="789"/>
            </a:xfrm>
            <a:custGeom>
              <a:avLst/>
              <a:gdLst/>
              <a:ahLst/>
              <a:cxnLst>
                <a:cxn ang="0">
                  <a:pos x="480" y="1008"/>
                </a:cxn>
                <a:cxn ang="0">
                  <a:pos x="432" y="432"/>
                </a:cxn>
                <a:cxn ang="0">
                  <a:pos x="0" y="432"/>
                </a:cxn>
                <a:cxn ang="0">
                  <a:pos x="0" y="0"/>
                </a:cxn>
                <a:cxn ang="0">
                  <a:pos x="96" y="0"/>
                </a:cxn>
                <a:cxn ang="0">
                  <a:pos x="96" y="336"/>
                </a:cxn>
                <a:cxn ang="0">
                  <a:pos x="480" y="336"/>
                </a:cxn>
                <a:cxn ang="0">
                  <a:pos x="480" y="0"/>
                </a:cxn>
                <a:cxn ang="0">
                  <a:pos x="576" y="0"/>
                </a:cxn>
                <a:cxn ang="0">
                  <a:pos x="576" y="1008"/>
                </a:cxn>
                <a:cxn ang="0">
                  <a:pos x="480" y="1008"/>
                </a:cxn>
              </a:cxnLst>
              <a:rect l="0" t="0" r="r" b="b"/>
              <a:pathLst>
                <a:path w="577" h="1009">
                  <a:moveTo>
                    <a:pt x="480" y="1008"/>
                  </a:moveTo>
                  <a:lnTo>
                    <a:pt x="432" y="432"/>
                  </a:lnTo>
                  <a:lnTo>
                    <a:pt x="0" y="432"/>
                  </a:lnTo>
                  <a:lnTo>
                    <a:pt x="0" y="0"/>
                  </a:lnTo>
                  <a:lnTo>
                    <a:pt x="96" y="0"/>
                  </a:lnTo>
                  <a:lnTo>
                    <a:pt x="96" y="336"/>
                  </a:lnTo>
                  <a:lnTo>
                    <a:pt x="480" y="336"/>
                  </a:lnTo>
                  <a:lnTo>
                    <a:pt x="480" y="0"/>
                  </a:lnTo>
                  <a:lnTo>
                    <a:pt x="576" y="0"/>
                  </a:lnTo>
                  <a:lnTo>
                    <a:pt x="576" y="1008"/>
                  </a:lnTo>
                  <a:lnTo>
                    <a:pt x="480" y="1008"/>
                  </a:lnTo>
                </a:path>
              </a:pathLst>
            </a:custGeom>
            <a:solidFill>
              <a:srgbClr val="66CCFF"/>
            </a:solidFill>
            <a:ln w="12700" cap="rnd" cmpd="sng">
              <a:solidFill>
                <a:srgbClr val="66CCFF"/>
              </a:solidFill>
              <a:prstDash val="solid"/>
              <a:round/>
              <a:headEnd/>
              <a:tailEnd/>
            </a:ln>
            <a:effectLst/>
          </p:spPr>
          <p:txBody>
            <a:bodyPr>
              <a:prstTxWarp prst="textNoShape">
                <a:avLst/>
              </a:prstTxWarp>
            </a:bodyPr>
            <a:lstStyle/>
            <a:p>
              <a:endParaRPr lang="en-US">
                <a:solidFill>
                  <a:srgbClr val="FC0128"/>
                </a:solidFill>
              </a:endParaRPr>
            </a:p>
          </p:txBody>
        </p:sp>
        <p:sp>
          <p:nvSpPr>
            <p:cNvPr id="1414153" name="Freeform 9"/>
            <p:cNvSpPr>
              <a:spLocks/>
            </p:cNvSpPr>
            <p:nvPr/>
          </p:nvSpPr>
          <p:spPr bwMode="auto">
            <a:xfrm>
              <a:off x="3294" y="2254"/>
              <a:ext cx="263" cy="113"/>
            </a:xfrm>
            <a:custGeom>
              <a:avLst/>
              <a:gdLst/>
              <a:ahLst/>
              <a:cxnLst>
                <a:cxn ang="0">
                  <a:pos x="0" y="0"/>
                </a:cxn>
                <a:cxn ang="0">
                  <a:pos x="48" y="144"/>
                </a:cxn>
                <a:cxn ang="0">
                  <a:pos x="288" y="144"/>
                </a:cxn>
                <a:cxn ang="0">
                  <a:pos x="336" y="0"/>
                </a:cxn>
                <a:cxn ang="0">
                  <a:pos x="0" y="0"/>
                </a:cxn>
              </a:cxnLst>
              <a:rect l="0" t="0" r="r" b="b"/>
              <a:pathLst>
                <a:path w="337" h="145">
                  <a:moveTo>
                    <a:pt x="0" y="0"/>
                  </a:moveTo>
                  <a:lnTo>
                    <a:pt x="48" y="144"/>
                  </a:lnTo>
                  <a:lnTo>
                    <a:pt x="288" y="144"/>
                  </a:lnTo>
                  <a:lnTo>
                    <a:pt x="336" y="0"/>
                  </a:lnTo>
                  <a:lnTo>
                    <a:pt x="0" y="0"/>
                  </a:lnTo>
                </a:path>
              </a:pathLst>
            </a:custGeom>
            <a:solidFill>
              <a:srgbClr val="00FFFF"/>
            </a:solidFill>
            <a:ln w="9525" cap="rnd">
              <a:noFill/>
              <a:round/>
              <a:headEnd/>
              <a:tailEnd/>
            </a:ln>
            <a:effectLst/>
          </p:spPr>
          <p:txBody>
            <a:bodyPr>
              <a:prstTxWarp prst="textNoShape">
                <a:avLst/>
              </a:prstTxWarp>
            </a:bodyPr>
            <a:lstStyle/>
            <a:p>
              <a:endParaRPr lang="en-US">
                <a:solidFill>
                  <a:srgbClr val="FC0128"/>
                </a:solidFill>
              </a:endParaRPr>
            </a:p>
          </p:txBody>
        </p:sp>
        <p:sp>
          <p:nvSpPr>
            <p:cNvPr id="1414154" name="Freeform 10"/>
            <p:cNvSpPr>
              <a:spLocks/>
            </p:cNvSpPr>
            <p:nvPr/>
          </p:nvSpPr>
          <p:spPr bwMode="auto">
            <a:xfrm>
              <a:off x="2769" y="2254"/>
              <a:ext cx="263" cy="113"/>
            </a:xfrm>
            <a:custGeom>
              <a:avLst/>
              <a:gdLst/>
              <a:ahLst/>
              <a:cxnLst>
                <a:cxn ang="0">
                  <a:pos x="0" y="0"/>
                </a:cxn>
                <a:cxn ang="0">
                  <a:pos x="48" y="144"/>
                </a:cxn>
                <a:cxn ang="0">
                  <a:pos x="288" y="144"/>
                </a:cxn>
                <a:cxn ang="0">
                  <a:pos x="336" y="0"/>
                </a:cxn>
                <a:cxn ang="0">
                  <a:pos x="0" y="0"/>
                </a:cxn>
              </a:cxnLst>
              <a:rect l="0" t="0" r="r" b="b"/>
              <a:pathLst>
                <a:path w="337" h="145">
                  <a:moveTo>
                    <a:pt x="0" y="0"/>
                  </a:moveTo>
                  <a:lnTo>
                    <a:pt x="48" y="144"/>
                  </a:lnTo>
                  <a:lnTo>
                    <a:pt x="288" y="144"/>
                  </a:lnTo>
                  <a:lnTo>
                    <a:pt x="336" y="0"/>
                  </a:lnTo>
                  <a:lnTo>
                    <a:pt x="0" y="0"/>
                  </a:lnTo>
                </a:path>
              </a:pathLst>
            </a:custGeom>
            <a:solidFill>
              <a:srgbClr val="00FFFF"/>
            </a:solidFill>
            <a:ln w="9525" cap="rnd">
              <a:noFill/>
              <a:round/>
              <a:headEnd/>
              <a:tailEnd/>
            </a:ln>
            <a:effectLst/>
          </p:spPr>
          <p:txBody>
            <a:bodyPr>
              <a:prstTxWarp prst="textNoShape">
                <a:avLst/>
              </a:prstTxWarp>
            </a:bodyPr>
            <a:lstStyle/>
            <a:p>
              <a:endParaRPr lang="en-US">
                <a:solidFill>
                  <a:srgbClr val="FC0128"/>
                </a:solidFill>
              </a:endParaRPr>
            </a:p>
          </p:txBody>
        </p:sp>
        <p:sp>
          <p:nvSpPr>
            <p:cNvPr id="1414155" name="Line 11"/>
            <p:cNvSpPr>
              <a:spLocks noChangeShapeType="1"/>
            </p:cNvSpPr>
            <p:nvPr/>
          </p:nvSpPr>
          <p:spPr bwMode="auto">
            <a:xfrm>
              <a:off x="3032" y="2254"/>
              <a:ext cx="262" cy="0"/>
            </a:xfrm>
            <a:prstGeom prst="line">
              <a:avLst/>
            </a:prstGeom>
            <a:noFill/>
            <a:ln w="50800">
              <a:solidFill>
                <a:srgbClr val="868686"/>
              </a:solidFill>
              <a:round/>
              <a:headEnd type="none" w="sm" len="sm"/>
              <a:tailEnd type="none" w="sm" len="sm"/>
            </a:ln>
            <a:effectLst/>
          </p:spPr>
          <p:txBody>
            <a:bodyPr>
              <a:prstTxWarp prst="textNoShape">
                <a:avLst/>
              </a:prstTxWarp>
            </a:bodyPr>
            <a:lstStyle/>
            <a:p>
              <a:endParaRPr lang="en-US">
                <a:solidFill>
                  <a:srgbClr val="FC0128"/>
                </a:solidFill>
              </a:endParaRPr>
            </a:p>
          </p:txBody>
        </p:sp>
        <p:sp>
          <p:nvSpPr>
            <p:cNvPr id="1414156" name="Freeform 12"/>
            <p:cNvSpPr>
              <a:spLocks/>
            </p:cNvSpPr>
            <p:nvPr/>
          </p:nvSpPr>
          <p:spPr bwMode="auto">
            <a:xfrm>
              <a:off x="2694" y="1466"/>
              <a:ext cx="938" cy="339"/>
            </a:xfrm>
            <a:custGeom>
              <a:avLst/>
              <a:gdLst/>
              <a:ahLst/>
              <a:cxnLst>
                <a:cxn ang="0">
                  <a:pos x="0" y="432"/>
                </a:cxn>
                <a:cxn ang="0">
                  <a:pos x="384" y="432"/>
                </a:cxn>
                <a:cxn ang="0">
                  <a:pos x="384" y="0"/>
                </a:cxn>
                <a:cxn ang="0">
                  <a:pos x="480" y="0"/>
                </a:cxn>
                <a:cxn ang="0">
                  <a:pos x="480" y="336"/>
                </a:cxn>
                <a:cxn ang="0">
                  <a:pos x="864" y="336"/>
                </a:cxn>
                <a:cxn ang="0">
                  <a:pos x="864" y="0"/>
                </a:cxn>
                <a:cxn ang="0">
                  <a:pos x="960" y="0"/>
                </a:cxn>
                <a:cxn ang="0">
                  <a:pos x="960" y="432"/>
                </a:cxn>
                <a:cxn ang="0">
                  <a:pos x="1200" y="432"/>
                </a:cxn>
              </a:cxnLst>
              <a:rect l="0" t="0" r="r" b="b"/>
              <a:pathLst>
                <a:path w="1201" h="433">
                  <a:moveTo>
                    <a:pt x="0" y="432"/>
                  </a:moveTo>
                  <a:lnTo>
                    <a:pt x="384" y="432"/>
                  </a:lnTo>
                  <a:lnTo>
                    <a:pt x="384" y="0"/>
                  </a:lnTo>
                  <a:lnTo>
                    <a:pt x="480" y="0"/>
                  </a:lnTo>
                  <a:lnTo>
                    <a:pt x="480" y="336"/>
                  </a:lnTo>
                  <a:lnTo>
                    <a:pt x="864" y="336"/>
                  </a:lnTo>
                  <a:lnTo>
                    <a:pt x="864" y="0"/>
                  </a:lnTo>
                  <a:lnTo>
                    <a:pt x="960" y="0"/>
                  </a:lnTo>
                  <a:lnTo>
                    <a:pt x="960" y="432"/>
                  </a:lnTo>
                  <a:lnTo>
                    <a:pt x="1200" y="432"/>
                  </a:lnTo>
                </a:path>
              </a:pathLst>
            </a:custGeom>
            <a:noFill/>
            <a:ln w="76200" cap="rnd" cmpd="sng">
              <a:solidFill>
                <a:srgbClr val="FF9900"/>
              </a:solidFill>
              <a:prstDash val="solid"/>
              <a:round/>
              <a:headEnd type="none" w="sm" len="sm"/>
              <a:tailEnd type="none" w="sm" len="sm"/>
            </a:ln>
            <a:effectLst/>
          </p:spPr>
          <p:txBody>
            <a:bodyPr>
              <a:prstTxWarp prst="textNoShape">
                <a:avLst/>
              </a:prstTxWarp>
            </a:bodyPr>
            <a:lstStyle/>
            <a:p>
              <a:endParaRPr lang="en-US">
                <a:solidFill>
                  <a:srgbClr val="FC0128"/>
                </a:solidFill>
              </a:endParaRPr>
            </a:p>
          </p:txBody>
        </p:sp>
        <p:sp>
          <p:nvSpPr>
            <p:cNvPr id="1414157" name="Freeform 13"/>
            <p:cNvSpPr>
              <a:spLocks/>
            </p:cNvSpPr>
            <p:nvPr/>
          </p:nvSpPr>
          <p:spPr bwMode="auto">
            <a:xfrm>
              <a:off x="2694" y="1429"/>
              <a:ext cx="938" cy="338"/>
            </a:xfrm>
            <a:custGeom>
              <a:avLst/>
              <a:gdLst/>
              <a:ahLst/>
              <a:cxnLst>
                <a:cxn ang="0">
                  <a:pos x="0" y="432"/>
                </a:cxn>
                <a:cxn ang="0">
                  <a:pos x="336" y="432"/>
                </a:cxn>
                <a:cxn ang="0">
                  <a:pos x="336" y="0"/>
                </a:cxn>
                <a:cxn ang="0">
                  <a:pos x="528" y="0"/>
                </a:cxn>
                <a:cxn ang="0">
                  <a:pos x="528" y="336"/>
                </a:cxn>
                <a:cxn ang="0">
                  <a:pos x="816" y="336"/>
                </a:cxn>
                <a:cxn ang="0">
                  <a:pos x="816" y="0"/>
                </a:cxn>
                <a:cxn ang="0">
                  <a:pos x="1008" y="0"/>
                </a:cxn>
                <a:cxn ang="0">
                  <a:pos x="1008" y="432"/>
                </a:cxn>
                <a:cxn ang="0">
                  <a:pos x="1200" y="432"/>
                </a:cxn>
              </a:cxnLst>
              <a:rect l="0" t="0" r="r" b="b"/>
              <a:pathLst>
                <a:path w="1201" h="433">
                  <a:moveTo>
                    <a:pt x="0" y="432"/>
                  </a:moveTo>
                  <a:lnTo>
                    <a:pt x="336" y="432"/>
                  </a:lnTo>
                  <a:lnTo>
                    <a:pt x="336" y="0"/>
                  </a:lnTo>
                  <a:lnTo>
                    <a:pt x="528" y="0"/>
                  </a:lnTo>
                  <a:lnTo>
                    <a:pt x="528" y="336"/>
                  </a:lnTo>
                  <a:lnTo>
                    <a:pt x="816" y="336"/>
                  </a:lnTo>
                  <a:lnTo>
                    <a:pt x="816" y="0"/>
                  </a:lnTo>
                  <a:lnTo>
                    <a:pt x="1008" y="0"/>
                  </a:lnTo>
                  <a:lnTo>
                    <a:pt x="1008" y="432"/>
                  </a:lnTo>
                  <a:lnTo>
                    <a:pt x="1200" y="432"/>
                  </a:lnTo>
                </a:path>
              </a:pathLst>
            </a:custGeom>
            <a:noFill/>
            <a:ln w="76200" cap="rnd" cmpd="sng">
              <a:solidFill>
                <a:srgbClr val="CC00FF"/>
              </a:solidFill>
              <a:prstDash val="solid"/>
              <a:round/>
              <a:headEnd type="none" w="sm" len="sm"/>
              <a:tailEnd type="none" w="sm" len="sm"/>
            </a:ln>
            <a:effectLst/>
          </p:spPr>
          <p:txBody>
            <a:bodyPr>
              <a:prstTxWarp prst="textNoShape">
                <a:avLst/>
              </a:prstTxWarp>
            </a:bodyPr>
            <a:lstStyle/>
            <a:p>
              <a:endParaRPr lang="en-US">
                <a:solidFill>
                  <a:srgbClr val="FC0128"/>
                </a:solidFill>
              </a:endParaRPr>
            </a:p>
          </p:txBody>
        </p:sp>
        <p:sp>
          <p:nvSpPr>
            <p:cNvPr id="1414158" name="Rectangle 14"/>
            <p:cNvSpPr>
              <a:spLocks noChangeArrowheads="1"/>
            </p:cNvSpPr>
            <p:nvPr/>
          </p:nvSpPr>
          <p:spPr bwMode="auto">
            <a:xfrm>
              <a:off x="2574" y="1015"/>
              <a:ext cx="1214" cy="199"/>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1800" b="1" dirty="0" err="1">
                  <a:solidFill>
                    <a:srgbClr val="CC00FF"/>
                  </a:solidFill>
                  <a:latin typeface="Calibri"/>
                  <a:cs typeface="Calibri"/>
                </a:rPr>
                <a:t>TiN</a:t>
              </a:r>
              <a:r>
                <a:rPr lang="en-US" sz="1800" b="1" dirty="0">
                  <a:solidFill>
                    <a:srgbClr val="CC00FF"/>
                  </a:solidFill>
                  <a:latin typeface="Calibri"/>
                  <a:cs typeface="Calibri"/>
                </a:rPr>
                <a:t> top electrode (V</a:t>
              </a:r>
              <a:r>
                <a:rPr lang="en-US" sz="1800" b="1" baseline="-25000" dirty="0">
                  <a:solidFill>
                    <a:srgbClr val="CC00FF"/>
                  </a:solidFill>
                  <a:latin typeface="Calibri"/>
                  <a:cs typeface="Calibri"/>
                </a:rPr>
                <a:t>REF</a:t>
              </a:r>
              <a:r>
                <a:rPr lang="en-US" sz="1800" b="1" dirty="0">
                  <a:solidFill>
                    <a:srgbClr val="CC00FF"/>
                  </a:solidFill>
                  <a:latin typeface="Calibri"/>
                  <a:cs typeface="Calibri"/>
                </a:rPr>
                <a:t>)</a:t>
              </a:r>
            </a:p>
          </p:txBody>
        </p:sp>
        <p:sp>
          <p:nvSpPr>
            <p:cNvPr id="1414159" name="Line 15"/>
            <p:cNvSpPr>
              <a:spLocks noChangeShapeType="1"/>
            </p:cNvSpPr>
            <p:nvPr/>
          </p:nvSpPr>
          <p:spPr bwMode="auto">
            <a:xfrm>
              <a:off x="2882" y="1167"/>
              <a:ext cx="112" cy="262"/>
            </a:xfrm>
            <a:prstGeom prst="line">
              <a:avLst/>
            </a:prstGeom>
            <a:noFill/>
            <a:ln w="12700">
              <a:solidFill>
                <a:schemeClr val="bg2"/>
              </a:solidFill>
              <a:round/>
              <a:headEnd type="none" w="sm" len="sm"/>
              <a:tailEnd type="stealth" w="med" len="med"/>
            </a:ln>
            <a:effectLst/>
          </p:spPr>
          <p:txBody>
            <a:bodyPr>
              <a:prstTxWarp prst="textNoShape">
                <a:avLst/>
              </a:prstTxWarp>
            </a:bodyPr>
            <a:lstStyle/>
            <a:p>
              <a:endParaRPr lang="en-US">
                <a:solidFill>
                  <a:srgbClr val="FC0128"/>
                </a:solidFill>
              </a:endParaRPr>
            </a:p>
          </p:txBody>
        </p:sp>
        <p:sp>
          <p:nvSpPr>
            <p:cNvPr id="1414160" name="Rectangle 16"/>
            <p:cNvSpPr>
              <a:spLocks noChangeArrowheads="1"/>
            </p:cNvSpPr>
            <p:nvPr/>
          </p:nvSpPr>
          <p:spPr bwMode="auto">
            <a:xfrm>
              <a:off x="3173" y="1192"/>
              <a:ext cx="833" cy="199"/>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1800" b="1">
                  <a:solidFill>
                    <a:srgbClr val="FF9900"/>
                  </a:solidFill>
                  <a:latin typeface="Calibri"/>
                  <a:cs typeface="Calibri"/>
                </a:rPr>
                <a:t>Ta</a:t>
              </a:r>
              <a:r>
                <a:rPr lang="en-US" sz="1800" b="1" baseline="-25000">
                  <a:solidFill>
                    <a:srgbClr val="FF9900"/>
                  </a:solidFill>
                  <a:latin typeface="Calibri"/>
                  <a:cs typeface="Calibri"/>
                </a:rPr>
                <a:t>2</a:t>
              </a:r>
              <a:r>
                <a:rPr lang="en-US" sz="1800" b="1">
                  <a:solidFill>
                    <a:srgbClr val="FF9900"/>
                  </a:solidFill>
                  <a:latin typeface="Calibri"/>
                  <a:cs typeface="Calibri"/>
                </a:rPr>
                <a:t>O</a:t>
              </a:r>
              <a:r>
                <a:rPr lang="en-US" sz="1800" b="1" baseline="-25000">
                  <a:solidFill>
                    <a:srgbClr val="FF9900"/>
                  </a:solidFill>
                  <a:latin typeface="Calibri"/>
                  <a:cs typeface="Calibri"/>
                </a:rPr>
                <a:t>5</a:t>
              </a:r>
              <a:r>
                <a:rPr lang="en-US" sz="1800" b="1">
                  <a:solidFill>
                    <a:srgbClr val="FF9900"/>
                  </a:solidFill>
                  <a:latin typeface="Calibri"/>
                  <a:cs typeface="Calibri"/>
                </a:rPr>
                <a:t> dielectric</a:t>
              </a:r>
            </a:p>
          </p:txBody>
        </p:sp>
        <p:sp>
          <p:nvSpPr>
            <p:cNvPr id="1414161" name="Line 17"/>
            <p:cNvSpPr>
              <a:spLocks noChangeShapeType="1"/>
            </p:cNvSpPr>
            <p:nvPr/>
          </p:nvSpPr>
          <p:spPr bwMode="auto">
            <a:xfrm flipH="1">
              <a:off x="3444" y="1354"/>
              <a:ext cx="262" cy="150"/>
            </a:xfrm>
            <a:prstGeom prst="line">
              <a:avLst/>
            </a:prstGeom>
            <a:noFill/>
            <a:ln w="12700">
              <a:solidFill>
                <a:schemeClr val="tx1"/>
              </a:solidFill>
              <a:round/>
              <a:headEnd type="none" w="sm" len="sm"/>
              <a:tailEnd type="stealth" w="med" len="med"/>
            </a:ln>
            <a:effectLst/>
          </p:spPr>
          <p:txBody>
            <a:bodyPr>
              <a:prstTxWarp prst="textNoShape">
                <a:avLst/>
              </a:prstTxWarp>
            </a:bodyPr>
            <a:lstStyle/>
            <a:p>
              <a:endParaRPr lang="en-US">
                <a:solidFill>
                  <a:srgbClr val="FC0128"/>
                </a:solidFill>
              </a:endParaRPr>
            </a:p>
          </p:txBody>
        </p:sp>
        <p:sp>
          <p:nvSpPr>
            <p:cNvPr id="1414162" name="Rectangle 18"/>
            <p:cNvSpPr>
              <a:spLocks noChangeArrowheads="1"/>
            </p:cNvSpPr>
            <p:nvPr/>
          </p:nvSpPr>
          <p:spPr bwMode="auto">
            <a:xfrm>
              <a:off x="3210" y="2611"/>
              <a:ext cx="581" cy="342"/>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1800" b="1">
                  <a:solidFill>
                    <a:srgbClr val="66CCFF"/>
                  </a:solidFill>
                  <a:latin typeface="Calibri"/>
                  <a:cs typeface="Calibri"/>
                </a:rPr>
                <a:t>W bottom</a:t>
              </a:r>
            </a:p>
            <a:p>
              <a:pPr>
                <a:lnSpc>
                  <a:spcPct val="90000"/>
                </a:lnSpc>
                <a:spcBef>
                  <a:spcPct val="0"/>
                </a:spcBef>
              </a:pPr>
              <a:r>
                <a:rPr lang="en-US" sz="1800" b="1">
                  <a:solidFill>
                    <a:srgbClr val="66CCFF"/>
                  </a:solidFill>
                  <a:latin typeface="Calibri"/>
                  <a:cs typeface="Calibri"/>
                </a:rPr>
                <a:t>electrode</a:t>
              </a:r>
            </a:p>
          </p:txBody>
        </p:sp>
        <p:sp>
          <p:nvSpPr>
            <p:cNvPr id="1414163" name="Line 19"/>
            <p:cNvSpPr>
              <a:spLocks noChangeShapeType="1"/>
            </p:cNvSpPr>
            <p:nvPr/>
          </p:nvSpPr>
          <p:spPr bwMode="auto">
            <a:xfrm flipH="1" flipV="1">
              <a:off x="3406" y="2066"/>
              <a:ext cx="113" cy="563"/>
            </a:xfrm>
            <a:prstGeom prst="line">
              <a:avLst/>
            </a:prstGeom>
            <a:noFill/>
            <a:ln w="12700">
              <a:solidFill>
                <a:schemeClr val="tx1"/>
              </a:solidFill>
              <a:round/>
              <a:headEnd type="none" w="sm" len="sm"/>
              <a:tailEnd type="stealth" w="med" len="med"/>
            </a:ln>
            <a:effectLst/>
          </p:spPr>
          <p:txBody>
            <a:bodyPr>
              <a:prstTxWarp prst="textNoShape">
                <a:avLst/>
              </a:prstTxWarp>
            </a:bodyPr>
            <a:lstStyle/>
            <a:p>
              <a:endParaRPr lang="en-US">
                <a:solidFill>
                  <a:srgbClr val="FC0128"/>
                </a:solidFill>
              </a:endParaRPr>
            </a:p>
          </p:txBody>
        </p:sp>
        <p:sp>
          <p:nvSpPr>
            <p:cNvPr id="1414164" name="Rectangle 20"/>
            <p:cNvSpPr>
              <a:spLocks noChangeArrowheads="1"/>
            </p:cNvSpPr>
            <p:nvPr/>
          </p:nvSpPr>
          <p:spPr bwMode="auto">
            <a:xfrm>
              <a:off x="2687" y="2618"/>
              <a:ext cx="345" cy="485"/>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1800" b="1" dirty="0">
                  <a:solidFill>
                    <a:srgbClr val="CC0000"/>
                  </a:solidFill>
                  <a:latin typeface="Calibri"/>
                  <a:cs typeface="Calibri"/>
                </a:rPr>
                <a:t>poly</a:t>
              </a:r>
            </a:p>
            <a:p>
              <a:pPr>
                <a:lnSpc>
                  <a:spcPct val="90000"/>
                </a:lnSpc>
                <a:spcBef>
                  <a:spcPct val="0"/>
                </a:spcBef>
              </a:pPr>
              <a:r>
                <a:rPr lang="en-US" sz="1800" b="1" dirty="0">
                  <a:solidFill>
                    <a:srgbClr val="CC0000"/>
                  </a:solidFill>
                  <a:latin typeface="Calibri"/>
                  <a:cs typeface="Calibri"/>
                </a:rPr>
                <a:t>word</a:t>
              </a:r>
            </a:p>
            <a:p>
              <a:pPr>
                <a:lnSpc>
                  <a:spcPct val="90000"/>
                </a:lnSpc>
                <a:spcBef>
                  <a:spcPct val="0"/>
                </a:spcBef>
              </a:pPr>
              <a:r>
                <a:rPr lang="en-US" sz="1800" b="1" dirty="0">
                  <a:solidFill>
                    <a:srgbClr val="CC0000"/>
                  </a:solidFill>
                  <a:latin typeface="Calibri"/>
                  <a:cs typeface="Calibri"/>
                </a:rPr>
                <a:t>line</a:t>
              </a:r>
            </a:p>
          </p:txBody>
        </p:sp>
        <p:sp>
          <p:nvSpPr>
            <p:cNvPr id="1414165" name="Line 21"/>
            <p:cNvSpPr>
              <a:spLocks noChangeShapeType="1"/>
            </p:cNvSpPr>
            <p:nvPr/>
          </p:nvSpPr>
          <p:spPr bwMode="auto">
            <a:xfrm flipV="1">
              <a:off x="2994" y="2216"/>
              <a:ext cx="112" cy="525"/>
            </a:xfrm>
            <a:prstGeom prst="line">
              <a:avLst/>
            </a:prstGeom>
            <a:noFill/>
            <a:ln w="12700">
              <a:solidFill>
                <a:schemeClr val="tx1"/>
              </a:solidFill>
              <a:round/>
              <a:headEnd type="none" w="sm" len="sm"/>
              <a:tailEnd type="stealth" w="med" len="med"/>
            </a:ln>
            <a:effectLst/>
          </p:spPr>
          <p:txBody>
            <a:bodyPr>
              <a:prstTxWarp prst="textNoShape">
                <a:avLst/>
              </a:prstTxWarp>
            </a:bodyPr>
            <a:lstStyle/>
            <a:p>
              <a:endParaRPr lang="en-US">
                <a:solidFill>
                  <a:srgbClr val="FC0128"/>
                </a:solidFill>
              </a:endParaRPr>
            </a:p>
          </p:txBody>
        </p:sp>
        <p:sp>
          <p:nvSpPr>
            <p:cNvPr id="1414166" name="Rectangle 22"/>
            <p:cNvSpPr>
              <a:spLocks noChangeArrowheads="1"/>
            </p:cNvSpPr>
            <p:nvPr/>
          </p:nvSpPr>
          <p:spPr bwMode="auto">
            <a:xfrm>
              <a:off x="3062" y="2954"/>
              <a:ext cx="790" cy="335"/>
            </a:xfrm>
            <a:prstGeom prst="rect">
              <a:avLst/>
            </a:prstGeom>
            <a:noFill/>
            <a:ln w="9525">
              <a:noFill/>
              <a:miter lim="800000"/>
              <a:headEnd/>
              <a:tailEnd/>
            </a:ln>
            <a:effectLst/>
          </p:spPr>
          <p:txBody>
            <a:bodyPr lIns="92075" tIns="46038" rIns="92075" bIns="46038">
              <a:prstTxWarp prst="textNoShape">
                <a:avLst/>
              </a:prstTxWarp>
            </a:bodyPr>
            <a:lstStyle/>
            <a:p>
              <a:pPr>
                <a:lnSpc>
                  <a:spcPct val="90000"/>
                </a:lnSpc>
                <a:spcBef>
                  <a:spcPct val="0"/>
                </a:spcBef>
              </a:pPr>
              <a:r>
                <a:rPr lang="en-US" sz="1400" b="1">
                  <a:solidFill>
                    <a:srgbClr val="000000"/>
                  </a:solidFill>
                  <a:latin typeface="Verdana" charset="0"/>
                </a:rPr>
                <a:t>access transistor</a:t>
              </a:r>
            </a:p>
          </p:txBody>
        </p:sp>
        <p:sp>
          <p:nvSpPr>
            <p:cNvPr id="1414167" name="Line 23"/>
            <p:cNvSpPr>
              <a:spLocks noChangeShapeType="1"/>
            </p:cNvSpPr>
            <p:nvPr/>
          </p:nvSpPr>
          <p:spPr bwMode="auto">
            <a:xfrm flipV="1">
              <a:off x="3181" y="2254"/>
              <a:ext cx="0" cy="712"/>
            </a:xfrm>
            <a:prstGeom prst="line">
              <a:avLst/>
            </a:prstGeom>
            <a:noFill/>
            <a:ln w="12700">
              <a:solidFill>
                <a:schemeClr val="tx1"/>
              </a:solidFill>
              <a:round/>
              <a:headEnd type="none" w="sm" len="sm"/>
              <a:tailEnd type="stealth" w="med" len="med"/>
            </a:ln>
            <a:effectLst/>
          </p:spPr>
          <p:txBody>
            <a:bodyPr>
              <a:prstTxWarp prst="textNoShape">
                <a:avLst/>
              </a:prstTxWarp>
            </a:bodyPr>
            <a:lstStyle/>
            <a:p>
              <a:endParaRPr lang="en-US">
                <a:solidFill>
                  <a:srgbClr val="FC0128"/>
                </a:solidFill>
              </a:endParaRPr>
            </a:p>
          </p:txBody>
        </p:sp>
      </p:grpSp>
      <p:grpSp>
        <p:nvGrpSpPr>
          <p:cNvPr id="4" name="Group 3"/>
          <p:cNvGrpSpPr/>
          <p:nvPr/>
        </p:nvGrpSpPr>
        <p:grpSpPr>
          <a:xfrm>
            <a:off x="93254" y="1465715"/>
            <a:ext cx="4751388" cy="3824701"/>
            <a:chOff x="304800" y="1052099"/>
            <a:chExt cx="4751388" cy="3824701"/>
          </a:xfrm>
        </p:grpSpPr>
        <p:sp>
          <p:nvSpPr>
            <p:cNvPr id="1414169" name="Rectangle 25"/>
            <p:cNvSpPr>
              <a:spLocks noChangeArrowheads="1"/>
            </p:cNvSpPr>
            <p:nvPr/>
          </p:nvSpPr>
          <p:spPr bwMode="auto">
            <a:xfrm>
              <a:off x="709613" y="1360488"/>
              <a:ext cx="2039937" cy="1595437"/>
            </a:xfrm>
            <a:prstGeom prst="rect">
              <a:avLst/>
            </a:prstGeom>
            <a:solidFill>
              <a:srgbClr val="DDDDDD"/>
            </a:solidFill>
            <a:ln w="9525">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52" name="Group 51"/>
            <p:cNvGrpSpPr/>
            <p:nvPr/>
          </p:nvGrpSpPr>
          <p:grpSpPr>
            <a:xfrm>
              <a:off x="304800" y="1052099"/>
              <a:ext cx="4751388" cy="3824701"/>
              <a:chOff x="304800" y="914400"/>
              <a:chExt cx="4751388" cy="3824701"/>
            </a:xfrm>
          </p:grpSpPr>
          <p:grpSp>
            <p:nvGrpSpPr>
              <p:cNvPr id="1414170" name="Group 26"/>
              <p:cNvGrpSpPr>
                <a:grpSpLocks/>
              </p:cNvGrpSpPr>
              <p:nvPr/>
            </p:nvGrpSpPr>
            <p:grpSpPr bwMode="auto">
              <a:xfrm>
                <a:off x="1450975" y="1671638"/>
                <a:ext cx="930275" cy="444500"/>
                <a:chOff x="2352" y="1224"/>
                <a:chExt cx="481" cy="241"/>
              </a:xfrm>
            </p:grpSpPr>
            <p:sp>
              <p:nvSpPr>
                <p:cNvPr id="1414171" name="Freeform 27"/>
                <p:cNvSpPr>
                  <a:spLocks/>
                </p:cNvSpPr>
                <p:nvPr/>
              </p:nvSpPr>
              <p:spPr bwMode="auto">
                <a:xfrm>
                  <a:off x="2352" y="1384"/>
                  <a:ext cx="481" cy="81"/>
                </a:xfrm>
                <a:custGeom>
                  <a:avLst/>
                  <a:gdLst/>
                  <a:ahLst/>
                  <a:cxnLst>
                    <a:cxn ang="0">
                      <a:pos x="480" y="80"/>
                    </a:cxn>
                    <a:cxn ang="0">
                      <a:pos x="320" y="80"/>
                    </a:cxn>
                    <a:cxn ang="0">
                      <a:pos x="320" y="0"/>
                    </a:cxn>
                    <a:cxn ang="0">
                      <a:pos x="160" y="0"/>
                    </a:cxn>
                    <a:cxn ang="0">
                      <a:pos x="160" y="80"/>
                    </a:cxn>
                    <a:cxn ang="0">
                      <a:pos x="0" y="80"/>
                    </a:cxn>
                  </a:cxnLst>
                  <a:rect l="0" t="0" r="r" b="b"/>
                  <a:pathLst>
                    <a:path w="481" h="81">
                      <a:moveTo>
                        <a:pt x="480" y="80"/>
                      </a:moveTo>
                      <a:lnTo>
                        <a:pt x="320" y="80"/>
                      </a:lnTo>
                      <a:lnTo>
                        <a:pt x="320" y="0"/>
                      </a:lnTo>
                      <a:lnTo>
                        <a:pt x="160" y="0"/>
                      </a:lnTo>
                      <a:lnTo>
                        <a:pt x="160" y="80"/>
                      </a:lnTo>
                      <a:lnTo>
                        <a:pt x="0" y="80"/>
                      </a:lnTo>
                    </a:path>
                  </a:pathLst>
                </a:custGeom>
                <a:noFill/>
                <a:ln w="12700" cap="rnd" cmpd="sng">
                  <a:solidFill>
                    <a:schemeClr val="tx1"/>
                  </a:solidFill>
                  <a:prstDash val="solid"/>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sp>
              <p:nvSpPr>
                <p:cNvPr id="1414172" name="Line 28"/>
                <p:cNvSpPr>
                  <a:spLocks noChangeShapeType="1"/>
                </p:cNvSpPr>
                <p:nvPr/>
              </p:nvSpPr>
              <p:spPr bwMode="auto">
                <a:xfrm flipH="1">
                  <a:off x="2512" y="1344"/>
                  <a:ext cx="160" cy="0"/>
                </a:xfrm>
                <a:prstGeom prst="line">
                  <a:avLst/>
                </a:prstGeom>
                <a:noFill/>
                <a:ln w="12700">
                  <a:solidFill>
                    <a:schemeClr val="tx1"/>
                  </a:solidFill>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sp>
              <p:nvSpPr>
                <p:cNvPr id="1414173" name="Line 29"/>
                <p:cNvSpPr>
                  <a:spLocks noChangeShapeType="1"/>
                </p:cNvSpPr>
                <p:nvPr/>
              </p:nvSpPr>
              <p:spPr bwMode="auto">
                <a:xfrm flipV="1">
                  <a:off x="2592" y="1224"/>
                  <a:ext cx="0" cy="120"/>
                </a:xfrm>
                <a:prstGeom prst="line">
                  <a:avLst/>
                </a:prstGeom>
                <a:noFill/>
                <a:ln w="12700">
                  <a:solidFill>
                    <a:schemeClr val="tx1"/>
                  </a:solidFill>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grpSp>
          <p:sp>
            <p:nvSpPr>
              <p:cNvPr id="1414174" name="Line 30"/>
              <p:cNvSpPr>
                <a:spLocks noChangeShapeType="1"/>
              </p:cNvSpPr>
              <p:nvPr/>
            </p:nvSpPr>
            <p:spPr bwMode="auto">
              <a:xfrm>
                <a:off x="1914525" y="1627188"/>
                <a:ext cx="0" cy="176212"/>
              </a:xfrm>
              <a:prstGeom prst="line">
                <a:avLst/>
              </a:prstGeom>
              <a:noFill/>
              <a:ln w="12700">
                <a:solidFill>
                  <a:schemeClr val="tx1"/>
                </a:solidFill>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sp>
            <p:nvSpPr>
              <p:cNvPr id="1414175" name="Oval 31"/>
              <p:cNvSpPr>
                <a:spLocks noChangeArrowheads="1"/>
              </p:cNvSpPr>
              <p:nvPr/>
            </p:nvSpPr>
            <p:spPr bwMode="auto">
              <a:xfrm>
                <a:off x="2339975" y="2076450"/>
                <a:ext cx="77788" cy="74613"/>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414176" name="Oval 32"/>
              <p:cNvSpPr>
                <a:spLocks noChangeArrowheads="1"/>
              </p:cNvSpPr>
              <p:nvPr/>
            </p:nvSpPr>
            <p:spPr bwMode="auto">
              <a:xfrm>
                <a:off x="1876425" y="1589088"/>
                <a:ext cx="77788" cy="74612"/>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414177" name="Line 33"/>
              <p:cNvSpPr>
                <a:spLocks noChangeShapeType="1"/>
              </p:cNvSpPr>
              <p:nvPr/>
            </p:nvSpPr>
            <p:spPr bwMode="auto">
              <a:xfrm>
                <a:off x="2378075" y="1273175"/>
                <a:ext cx="0" cy="2036763"/>
              </a:xfrm>
              <a:prstGeom prst="line">
                <a:avLst/>
              </a:prstGeom>
              <a:noFill/>
              <a:ln w="12700">
                <a:solidFill>
                  <a:schemeClr val="tx1"/>
                </a:solidFill>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sp>
            <p:nvSpPr>
              <p:cNvPr id="1414178" name="Line 34"/>
              <p:cNvSpPr>
                <a:spLocks noChangeShapeType="1"/>
              </p:cNvSpPr>
              <p:nvPr/>
            </p:nvSpPr>
            <p:spPr bwMode="auto">
              <a:xfrm>
                <a:off x="657225" y="1622425"/>
                <a:ext cx="2370138" cy="4763"/>
              </a:xfrm>
              <a:prstGeom prst="line">
                <a:avLst/>
              </a:prstGeom>
              <a:noFill/>
              <a:ln w="12700">
                <a:solidFill>
                  <a:schemeClr val="tx1"/>
                </a:solidFill>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sp>
            <p:nvSpPr>
              <p:cNvPr id="1414179" name="Rectangle 35"/>
              <p:cNvSpPr>
                <a:spLocks noChangeArrowheads="1"/>
              </p:cNvSpPr>
              <p:nvPr/>
            </p:nvSpPr>
            <p:spPr bwMode="auto">
              <a:xfrm>
                <a:off x="874713" y="914400"/>
                <a:ext cx="1682251" cy="375104"/>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a:solidFill>
                      <a:srgbClr val="000000"/>
                    </a:solidFill>
                    <a:latin typeface="Calibri"/>
                    <a:cs typeface="Calibri"/>
                  </a:rPr>
                  <a:t>1-T DRAM Cell</a:t>
                </a:r>
              </a:p>
            </p:txBody>
          </p:sp>
          <p:grpSp>
            <p:nvGrpSpPr>
              <p:cNvPr id="1414180" name="Group 36"/>
              <p:cNvGrpSpPr>
                <a:grpSpLocks/>
              </p:cNvGrpSpPr>
              <p:nvPr/>
            </p:nvGrpSpPr>
            <p:grpSpPr bwMode="auto">
              <a:xfrm>
                <a:off x="1265238" y="2098675"/>
                <a:ext cx="371475" cy="177800"/>
                <a:chOff x="2256" y="1456"/>
                <a:chExt cx="192" cy="96"/>
              </a:xfrm>
            </p:grpSpPr>
            <p:sp>
              <p:nvSpPr>
                <p:cNvPr id="1414181" name="Line 37"/>
                <p:cNvSpPr>
                  <a:spLocks noChangeShapeType="1"/>
                </p:cNvSpPr>
                <p:nvPr/>
              </p:nvSpPr>
              <p:spPr bwMode="auto">
                <a:xfrm>
                  <a:off x="2352" y="1456"/>
                  <a:ext cx="0" cy="96"/>
                </a:xfrm>
                <a:prstGeom prst="line">
                  <a:avLst/>
                </a:prstGeom>
                <a:noFill/>
                <a:ln w="12700">
                  <a:solidFill>
                    <a:schemeClr val="tx1"/>
                  </a:solidFill>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sp>
              <p:nvSpPr>
                <p:cNvPr id="1414182" name="Line 38"/>
                <p:cNvSpPr>
                  <a:spLocks noChangeShapeType="1"/>
                </p:cNvSpPr>
                <p:nvPr/>
              </p:nvSpPr>
              <p:spPr bwMode="auto">
                <a:xfrm>
                  <a:off x="2256" y="1552"/>
                  <a:ext cx="192" cy="0"/>
                </a:xfrm>
                <a:prstGeom prst="line">
                  <a:avLst/>
                </a:prstGeom>
                <a:noFill/>
                <a:ln w="12700">
                  <a:solidFill>
                    <a:schemeClr val="tx1"/>
                  </a:solidFill>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grpSp>
          <p:grpSp>
            <p:nvGrpSpPr>
              <p:cNvPr id="1414183" name="Group 39"/>
              <p:cNvGrpSpPr>
                <a:grpSpLocks/>
              </p:cNvGrpSpPr>
              <p:nvPr/>
            </p:nvGrpSpPr>
            <p:grpSpPr bwMode="auto">
              <a:xfrm>
                <a:off x="1265238" y="2365375"/>
                <a:ext cx="371475" cy="176213"/>
                <a:chOff x="2256" y="1600"/>
                <a:chExt cx="192" cy="96"/>
              </a:xfrm>
            </p:grpSpPr>
            <p:sp>
              <p:nvSpPr>
                <p:cNvPr id="1414184" name="Line 40"/>
                <p:cNvSpPr>
                  <a:spLocks noChangeShapeType="1"/>
                </p:cNvSpPr>
                <p:nvPr/>
              </p:nvSpPr>
              <p:spPr bwMode="auto">
                <a:xfrm flipV="1">
                  <a:off x="2352" y="1600"/>
                  <a:ext cx="0" cy="96"/>
                </a:xfrm>
                <a:prstGeom prst="line">
                  <a:avLst/>
                </a:prstGeom>
                <a:noFill/>
                <a:ln w="12700">
                  <a:solidFill>
                    <a:schemeClr val="tx1"/>
                  </a:solidFill>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sp>
              <p:nvSpPr>
                <p:cNvPr id="1414185" name="Line 41"/>
                <p:cNvSpPr>
                  <a:spLocks noChangeShapeType="1"/>
                </p:cNvSpPr>
                <p:nvPr/>
              </p:nvSpPr>
              <p:spPr bwMode="auto">
                <a:xfrm>
                  <a:off x="2256" y="1600"/>
                  <a:ext cx="192" cy="0"/>
                </a:xfrm>
                <a:prstGeom prst="line">
                  <a:avLst/>
                </a:prstGeom>
                <a:noFill/>
                <a:ln w="12700">
                  <a:solidFill>
                    <a:schemeClr val="tx1"/>
                  </a:solidFill>
                  <a:round/>
                  <a:headEnd type="none" w="sm" len="sm"/>
                  <a:tailEnd type="none" w="sm" len="sm"/>
                </a:ln>
                <a:effectLst/>
              </p:spPr>
              <p:txBody>
                <a:bodyPr>
                  <a:prstTxWarp prst="textNoShape">
                    <a:avLst/>
                  </a:prstTxWarp>
                </a:bodyPr>
                <a:lstStyle/>
                <a:p>
                  <a:endParaRPr lang="en-US" sz="1800">
                    <a:solidFill>
                      <a:srgbClr val="FC0128"/>
                    </a:solidFill>
                    <a:latin typeface="Calibri"/>
                    <a:cs typeface="Calibri"/>
                  </a:endParaRPr>
                </a:p>
              </p:txBody>
            </p:sp>
          </p:grpSp>
          <p:sp>
            <p:nvSpPr>
              <p:cNvPr id="1414186" name="Rectangle 42"/>
              <p:cNvSpPr>
                <a:spLocks noChangeArrowheads="1"/>
              </p:cNvSpPr>
              <p:nvPr/>
            </p:nvSpPr>
            <p:spPr bwMode="auto">
              <a:xfrm>
                <a:off x="2971800" y="1447800"/>
                <a:ext cx="728715" cy="375104"/>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a:solidFill>
                      <a:srgbClr val="000000"/>
                    </a:solidFill>
                    <a:latin typeface="Calibri"/>
                    <a:cs typeface="Calibri"/>
                  </a:rPr>
                  <a:t>word</a:t>
                </a:r>
              </a:p>
            </p:txBody>
          </p:sp>
          <p:sp>
            <p:nvSpPr>
              <p:cNvPr id="1414187" name="Rectangle 43"/>
              <p:cNvSpPr>
                <a:spLocks noChangeArrowheads="1"/>
              </p:cNvSpPr>
              <p:nvPr/>
            </p:nvSpPr>
            <p:spPr bwMode="auto">
              <a:xfrm>
                <a:off x="2081213" y="3306763"/>
                <a:ext cx="465472" cy="375104"/>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a:solidFill>
                      <a:srgbClr val="000000"/>
                    </a:solidFill>
                    <a:latin typeface="Calibri"/>
                    <a:cs typeface="Calibri"/>
                  </a:rPr>
                  <a:t>bit</a:t>
                </a:r>
              </a:p>
            </p:txBody>
          </p:sp>
          <p:sp>
            <p:nvSpPr>
              <p:cNvPr id="1414188" name="Rectangle 44"/>
              <p:cNvSpPr>
                <a:spLocks noChangeArrowheads="1"/>
              </p:cNvSpPr>
              <p:nvPr/>
            </p:nvSpPr>
            <p:spPr bwMode="auto">
              <a:xfrm>
                <a:off x="2971800" y="1905000"/>
                <a:ext cx="2084388" cy="409575"/>
              </a:xfrm>
              <a:prstGeom prst="rect">
                <a:avLst/>
              </a:prstGeom>
              <a:noFill/>
              <a:ln w="9525">
                <a:noFill/>
                <a:miter lim="800000"/>
                <a:headEnd/>
                <a:tailEnd/>
              </a:ln>
              <a:effectLst/>
            </p:spPr>
            <p:txBody>
              <a:bodyPr lIns="0" tIns="0" rIns="0" bIns="0">
                <a:prstTxWarp prst="textNoShape">
                  <a:avLst/>
                </a:prstTxWarp>
              </a:bodyPr>
              <a:lstStyle/>
              <a:p>
                <a:pPr>
                  <a:lnSpc>
                    <a:spcPct val="90000"/>
                  </a:lnSpc>
                  <a:spcBef>
                    <a:spcPct val="0"/>
                  </a:spcBef>
                </a:pPr>
                <a:r>
                  <a:rPr lang="en-US" sz="2000">
                    <a:solidFill>
                      <a:srgbClr val="000000"/>
                    </a:solidFill>
                    <a:latin typeface="Calibri"/>
                    <a:cs typeface="Calibri"/>
                  </a:rPr>
                  <a:t>access transistor</a:t>
                </a:r>
              </a:p>
            </p:txBody>
          </p:sp>
          <p:sp>
            <p:nvSpPr>
              <p:cNvPr id="1414189" name="Line 45"/>
              <p:cNvSpPr>
                <a:spLocks noChangeShapeType="1"/>
              </p:cNvSpPr>
              <p:nvPr/>
            </p:nvSpPr>
            <p:spPr bwMode="auto">
              <a:xfrm flipH="1" flipV="1">
                <a:off x="2100263" y="1889125"/>
                <a:ext cx="835025" cy="176213"/>
              </a:xfrm>
              <a:prstGeom prst="line">
                <a:avLst/>
              </a:prstGeom>
              <a:noFill/>
              <a:ln w="12700">
                <a:solidFill>
                  <a:schemeClr val="tx1"/>
                </a:solidFill>
                <a:round/>
                <a:headEnd type="none" w="sm" len="sm"/>
                <a:tailEnd type="stealth" w="med" len="med"/>
              </a:ln>
              <a:effectLst/>
            </p:spPr>
            <p:txBody>
              <a:bodyPr>
                <a:prstTxWarp prst="textNoShape">
                  <a:avLst/>
                </a:prstTxWarp>
              </a:bodyPr>
              <a:lstStyle/>
              <a:p>
                <a:endParaRPr lang="en-US" sz="1800">
                  <a:solidFill>
                    <a:srgbClr val="FC0128"/>
                  </a:solidFill>
                  <a:latin typeface="Calibri"/>
                  <a:cs typeface="Calibri"/>
                </a:endParaRPr>
              </a:p>
            </p:txBody>
          </p:sp>
          <p:sp>
            <p:nvSpPr>
              <p:cNvPr id="1414190" name="Rectangle 46"/>
              <p:cNvSpPr>
                <a:spLocks noChangeArrowheads="1"/>
              </p:cNvSpPr>
              <p:nvPr/>
            </p:nvSpPr>
            <p:spPr bwMode="auto">
              <a:xfrm>
                <a:off x="304800" y="3810000"/>
                <a:ext cx="2590800" cy="929101"/>
              </a:xfrm>
              <a:prstGeom prst="rect">
                <a:avLst/>
              </a:prstGeom>
              <a:noFill/>
              <a:ln w="9525">
                <a:noFill/>
                <a:miter lim="800000"/>
                <a:headEnd/>
                <a:tailEnd/>
              </a:ln>
              <a:effectLst/>
            </p:spPr>
            <p:txBody>
              <a:bodyPr lIns="92075" tIns="46038" rIns="92075" bIns="46038">
                <a:prstTxWarp prst="textNoShape">
                  <a:avLst/>
                </a:prstTxWarp>
                <a:spAutoFit/>
              </a:bodyPr>
              <a:lstStyle/>
              <a:p>
                <a:pPr>
                  <a:lnSpc>
                    <a:spcPct val="90000"/>
                  </a:lnSpc>
                  <a:spcBef>
                    <a:spcPct val="0"/>
                  </a:spcBef>
                </a:pPr>
                <a:r>
                  <a:rPr lang="en-US" sz="2000" dirty="0">
                    <a:solidFill>
                      <a:srgbClr val="000000"/>
                    </a:solidFill>
                    <a:latin typeface="Calibri"/>
                    <a:cs typeface="Calibri"/>
                  </a:rPr>
                  <a:t>Storage</a:t>
                </a:r>
              </a:p>
              <a:p>
                <a:pPr>
                  <a:lnSpc>
                    <a:spcPct val="90000"/>
                  </a:lnSpc>
                  <a:spcBef>
                    <a:spcPct val="0"/>
                  </a:spcBef>
                </a:pPr>
                <a:r>
                  <a:rPr lang="en-US" sz="2000" dirty="0">
                    <a:solidFill>
                      <a:srgbClr val="000000"/>
                    </a:solidFill>
                    <a:latin typeface="Calibri"/>
                    <a:cs typeface="Calibri"/>
                  </a:rPr>
                  <a:t>capacitor (FET gate, trench, stack)</a:t>
                </a:r>
              </a:p>
            </p:txBody>
          </p:sp>
          <p:sp>
            <p:nvSpPr>
              <p:cNvPr id="1414191" name="Line 47"/>
              <p:cNvSpPr>
                <a:spLocks noChangeShapeType="1"/>
              </p:cNvSpPr>
              <p:nvPr/>
            </p:nvSpPr>
            <p:spPr bwMode="auto">
              <a:xfrm flipV="1">
                <a:off x="987425" y="2424113"/>
                <a:ext cx="185738" cy="1325562"/>
              </a:xfrm>
              <a:prstGeom prst="line">
                <a:avLst/>
              </a:prstGeom>
              <a:noFill/>
              <a:ln w="12700">
                <a:solidFill>
                  <a:schemeClr val="tx1"/>
                </a:solidFill>
                <a:round/>
                <a:headEnd type="none" w="sm" len="sm"/>
                <a:tailEnd type="stealth" w="med" len="med"/>
              </a:ln>
              <a:effectLst/>
            </p:spPr>
            <p:txBody>
              <a:bodyPr>
                <a:prstTxWarp prst="textNoShape">
                  <a:avLst/>
                </a:prstTxWarp>
              </a:bodyPr>
              <a:lstStyle/>
              <a:p>
                <a:endParaRPr lang="en-US" sz="1800">
                  <a:solidFill>
                    <a:srgbClr val="FC0128"/>
                  </a:solidFill>
                  <a:latin typeface="Calibri"/>
                  <a:cs typeface="Calibri"/>
                </a:endParaRPr>
              </a:p>
            </p:txBody>
          </p:sp>
        </p:grpSp>
      </p:grpSp>
      <p:sp>
        <p:nvSpPr>
          <p:cNvPr id="1414192" name="Rectangle 48"/>
          <p:cNvSpPr>
            <a:spLocks noChangeArrowheads="1"/>
          </p:cNvSpPr>
          <p:nvPr/>
        </p:nvSpPr>
        <p:spPr bwMode="auto">
          <a:xfrm>
            <a:off x="1165618" y="3184059"/>
            <a:ext cx="588962" cy="312738"/>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dirty="0">
                <a:solidFill>
                  <a:srgbClr val="000000"/>
                </a:solidFill>
                <a:latin typeface="Verdana" charset="0"/>
              </a:rPr>
              <a:t>V</a:t>
            </a:r>
            <a:r>
              <a:rPr lang="en-US" baseline="-25000" dirty="0">
                <a:solidFill>
                  <a:srgbClr val="000000"/>
                </a:solidFill>
                <a:latin typeface="Verdana" charset="0"/>
              </a:rPr>
              <a:t>REF</a:t>
            </a:r>
          </a:p>
        </p:txBody>
      </p:sp>
    </p:spTree>
    <p:extLst>
      <p:ext uri="{BB962C8B-B14F-4D97-AF65-F5344CB8AC3E}">
        <p14:creationId xmlns:p14="http://schemas.microsoft.com/office/powerpoint/2010/main" val="12016225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1407" y="1844824"/>
            <a:ext cx="8221186" cy="4738104"/>
          </a:xfrm>
          <a:prstGeom prst="rect">
            <a:avLst/>
          </a:prstGeom>
        </p:spPr>
      </p:pic>
      <p:sp>
        <p:nvSpPr>
          <p:cNvPr id="2" name="Title 1"/>
          <p:cNvSpPr>
            <a:spLocks noGrp="1"/>
          </p:cNvSpPr>
          <p:nvPr>
            <p:ph type="title"/>
          </p:nvPr>
        </p:nvSpPr>
        <p:spPr>
          <a:xfrm>
            <a:off x="755576" y="242942"/>
            <a:ext cx="7292975" cy="736600"/>
          </a:xfrm>
        </p:spPr>
        <p:txBody>
          <a:bodyPr/>
          <a:lstStyle/>
          <a:p>
            <a:r>
              <a:rPr lang="zh-CN" altLang="en-US" dirty="0"/>
              <a:t>现代</a:t>
            </a:r>
            <a:r>
              <a:rPr lang="en-US" dirty="0"/>
              <a:t>DRAM</a:t>
            </a:r>
            <a:r>
              <a:rPr lang="zh-CN" altLang="en-US" dirty="0"/>
              <a:t>结构</a:t>
            </a:r>
            <a:endParaRPr lang="en-US" dirty="0"/>
          </a:p>
        </p:txBody>
      </p:sp>
      <p:sp>
        <p:nvSpPr>
          <p:cNvPr id="8" name="TextBox 7"/>
          <p:cNvSpPr txBox="1"/>
          <p:nvPr/>
        </p:nvSpPr>
        <p:spPr>
          <a:xfrm>
            <a:off x="5292080" y="6497326"/>
            <a:ext cx="3657600" cy="369332"/>
          </a:xfrm>
          <a:prstGeom prst="rect">
            <a:avLst/>
          </a:prstGeom>
          <a:noFill/>
        </p:spPr>
        <p:txBody>
          <a:bodyPr wrap="square" rtlCol="0">
            <a:spAutoFit/>
          </a:bodyPr>
          <a:lstStyle/>
          <a:p>
            <a:r>
              <a:rPr lang="en-US" sz="1800" dirty="0">
                <a:solidFill>
                  <a:srgbClr val="000000"/>
                </a:solidFill>
                <a:latin typeface="Calibri"/>
                <a:cs typeface="Calibri"/>
              </a:rPr>
              <a:t>[Samsung, sub-70nm DRAM]</a:t>
            </a:r>
          </a:p>
        </p:txBody>
      </p:sp>
      <p:sp>
        <p:nvSpPr>
          <p:cNvPr id="4" name="文本框 3">
            <a:extLst>
              <a:ext uri="{FF2B5EF4-FFF2-40B4-BE49-F238E27FC236}">
                <a16:creationId xmlns:a16="http://schemas.microsoft.com/office/drawing/2014/main" id="{AF00A9A1-B893-4670-A858-10DDF40D3CB4}"/>
              </a:ext>
            </a:extLst>
          </p:cNvPr>
          <p:cNvSpPr txBox="1"/>
          <p:nvPr/>
        </p:nvSpPr>
        <p:spPr>
          <a:xfrm>
            <a:off x="1477668" y="1561094"/>
            <a:ext cx="3791423" cy="523220"/>
          </a:xfrm>
          <a:prstGeom prst="rect">
            <a:avLst/>
          </a:prstGeom>
          <a:noFill/>
        </p:spPr>
        <p:txBody>
          <a:bodyPr wrap="none" rtlCol="0">
            <a:spAutoFit/>
          </a:bodyPr>
          <a:lstStyle/>
          <a:p>
            <a:r>
              <a:rPr lang="zh-CN" altLang="en-US" dirty="0">
                <a:solidFill>
                  <a:srgbClr val="0000FF"/>
                </a:solidFill>
              </a:rPr>
              <a:t>电容漏电，需刷新操作</a:t>
            </a:r>
          </a:p>
        </p:txBody>
      </p:sp>
    </p:spTree>
    <p:extLst>
      <p:ext uri="{BB962C8B-B14F-4D97-AF65-F5344CB8AC3E}">
        <p14:creationId xmlns:p14="http://schemas.microsoft.com/office/powerpoint/2010/main" val="18450053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28AC1-43CC-4B67-9513-9F9ED88247CC}"/>
              </a:ext>
            </a:extLst>
          </p:cNvPr>
          <p:cNvSpPr>
            <a:spLocks noGrp="1"/>
          </p:cNvSpPr>
          <p:nvPr>
            <p:ph type="title"/>
          </p:nvPr>
        </p:nvSpPr>
        <p:spPr/>
        <p:txBody>
          <a:bodyPr/>
          <a:lstStyle/>
          <a:p>
            <a:r>
              <a:rPr lang="en-US" altLang="zh-CN" dirty="0"/>
              <a:t>DDR (</a:t>
            </a:r>
            <a:r>
              <a:rPr lang="zh-CN" altLang="en-US" dirty="0"/>
              <a:t>双倍速率同步动态随机存储器</a:t>
            </a:r>
            <a:r>
              <a:rPr lang="en-US" altLang="zh-CN" dirty="0"/>
              <a:t>)</a:t>
            </a:r>
            <a:endParaRPr lang="zh-CN" altLang="en-US" dirty="0"/>
          </a:p>
        </p:txBody>
      </p:sp>
      <p:pic>
        <p:nvPicPr>
          <p:cNvPr id="136" name="Picture 2">
            <a:extLst>
              <a:ext uri="{FF2B5EF4-FFF2-40B4-BE49-F238E27FC236}">
                <a16:creationId xmlns:a16="http://schemas.microsoft.com/office/drawing/2014/main" id="{EBE71166-7510-4717-8767-37E3130236BF}"/>
              </a:ext>
            </a:extLst>
          </p:cNvPr>
          <p:cNvPicPr>
            <a:picLocks noChangeAspect="1"/>
          </p:cNvPicPr>
          <p:nvPr/>
        </p:nvPicPr>
        <p:blipFill rotWithShape="1">
          <a:blip r:embed="rId3"/>
          <a:srcRect r="52265"/>
          <a:stretch/>
        </p:blipFill>
        <p:spPr>
          <a:xfrm>
            <a:off x="98424" y="1829483"/>
            <a:ext cx="3929455" cy="3129249"/>
          </a:xfrm>
          <a:prstGeom prst="rect">
            <a:avLst/>
          </a:prstGeom>
        </p:spPr>
      </p:pic>
      <p:pic>
        <p:nvPicPr>
          <p:cNvPr id="312322" name="Picture 2">
            <a:extLst>
              <a:ext uri="{FF2B5EF4-FFF2-40B4-BE49-F238E27FC236}">
                <a16:creationId xmlns:a16="http://schemas.microsoft.com/office/drawing/2014/main" id="{44958223-672D-4FA4-A516-477EE3CBC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158" y="2113392"/>
            <a:ext cx="4686442" cy="2845340"/>
          </a:xfrm>
          <a:prstGeom prst="rect">
            <a:avLst/>
          </a:prstGeom>
          <a:noFill/>
          <a:extLst>
            <a:ext uri="{909E8E84-426E-40DD-AFC4-6F175D3DCCD1}">
              <a14:hiddenFill xmlns:a14="http://schemas.microsoft.com/office/drawing/2010/main">
                <a:solidFill>
                  <a:srgbClr val="FFFFFF"/>
                </a:solidFill>
              </a14:hiddenFill>
            </a:ext>
          </a:extLst>
        </p:spPr>
      </p:pic>
      <p:sp>
        <p:nvSpPr>
          <p:cNvPr id="312320" name="文本框 312319">
            <a:extLst>
              <a:ext uri="{FF2B5EF4-FFF2-40B4-BE49-F238E27FC236}">
                <a16:creationId xmlns:a16="http://schemas.microsoft.com/office/drawing/2014/main" id="{925C0256-9313-47E3-9678-6FA19B2765EC}"/>
              </a:ext>
            </a:extLst>
          </p:cNvPr>
          <p:cNvSpPr txBox="1"/>
          <p:nvPr/>
        </p:nvSpPr>
        <p:spPr>
          <a:xfrm>
            <a:off x="2873458" y="1220949"/>
            <a:ext cx="3397084" cy="954107"/>
          </a:xfrm>
          <a:prstGeom prst="rect">
            <a:avLst/>
          </a:prstGeom>
          <a:noFill/>
        </p:spPr>
        <p:txBody>
          <a:bodyPr wrap="none" rtlCol="0">
            <a:spAutoFit/>
          </a:bodyPr>
          <a:lstStyle/>
          <a:p>
            <a:r>
              <a:rPr lang="en-US" altLang="zh-CN" b="0" dirty="0"/>
              <a:t>DRAM</a:t>
            </a:r>
            <a:r>
              <a:rPr lang="zh-CN" altLang="en-US" b="0" dirty="0"/>
              <a:t>数据传输标准</a:t>
            </a:r>
            <a:endParaRPr lang="en-US" altLang="zh-CN" b="0" dirty="0"/>
          </a:p>
          <a:p>
            <a:endParaRPr lang="zh-CN" altLang="en-US" b="0" dirty="0"/>
          </a:p>
        </p:txBody>
      </p:sp>
      <p:sp>
        <p:nvSpPr>
          <p:cNvPr id="140" name="文本框 139">
            <a:extLst>
              <a:ext uri="{FF2B5EF4-FFF2-40B4-BE49-F238E27FC236}">
                <a16:creationId xmlns:a16="http://schemas.microsoft.com/office/drawing/2014/main" id="{DB809C5D-713F-43E9-9F94-CCC1650F4F28}"/>
              </a:ext>
            </a:extLst>
          </p:cNvPr>
          <p:cNvSpPr txBox="1"/>
          <p:nvPr/>
        </p:nvSpPr>
        <p:spPr>
          <a:xfrm>
            <a:off x="611559" y="5567266"/>
            <a:ext cx="3416320" cy="523220"/>
          </a:xfrm>
          <a:prstGeom prst="rect">
            <a:avLst/>
          </a:prstGeom>
          <a:noFill/>
        </p:spPr>
        <p:txBody>
          <a:bodyPr wrap="none" rtlCol="0">
            <a:spAutoFit/>
          </a:bodyPr>
          <a:lstStyle/>
          <a:p>
            <a:r>
              <a:rPr lang="zh-CN" altLang="en-US" b="0" dirty="0">
                <a:solidFill>
                  <a:srgbClr val="FF0000"/>
                </a:solidFill>
              </a:rPr>
              <a:t>为什么叫双倍速率？</a:t>
            </a:r>
          </a:p>
        </p:txBody>
      </p:sp>
      <p:pic>
        <p:nvPicPr>
          <p:cNvPr id="312326" name="Picture 6">
            <a:extLst>
              <a:ext uri="{FF2B5EF4-FFF2-40B4-BE49-F238E27FC236}">
                <a16:creationId xmlns:a16="http://schemas.microsoft.com/office/drawing/2014/main" id="{B19E19DC-FC06-4886-8F4A-ADFEF635AE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7479"/>
          <a:stretch/>
        </p:blipFill>
        <p:spPr bwMode="auto">
          <a:xfrm>
            <a:off x="4438650" y="5055622"/>
            <a:ext cx="4552950" cy="160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7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2326"/>
                                        </p:tgtEl>
                                        <p:attrNameLst>
                                          <p:attrName>style.visibility</p:attrName>
                                        </p:attrNameLst>
                                      </p:cBhvr>
                                      <p:to>
                                        <p:strVal val="visible"/>
                                      </p:to>
                                    </p:set>
                                    <p:animEffect transition="in" filter="fade">
                                      <p:cBhvr>
                                        <p:cTn id="12" dur="500"/>
                                        <p:tgtEl>
                                          <p:spTgt spid="312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4">
            <a:extLst>
              <a:ext uri="{FF2B5EF4-FFF2-40B4-BE49-F238E27FC236}">
                <a16:creationId xmlns:a16="http://schemas.microsoft.com/office/drawing/2014/main" id="{5F682B5C-D5EA-42AF-8717-56CD44BB44E7}"/>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3</a:t>
            </a:fld>
            <a:endParaRPr kumimoji="0" lang="en-US" altLang="zh-CN" sz="2000">
              <a:solidFill>
                <a:schemeClr val="tx2"/>
              </a:solidFill>
              <a:latin typeface="Arial" panose="020B0604020202020204" pitchFamily="34" charset="0"/>
            </a:endParaRPr>
          </a:p>
        </p:txBody>
      </p:sp>
      <p:sp>
        <p:nvSpPr>
          <p:cNvPr id="7171" name="Rectangle 2">
            <a:extLst>
              <a:ext uri="{FF2B5EF4-FFF2-40B4-BE49-F238E27FC236}">
                <a16:creationId xmlns:a16="http://schemas.microsoft.com/office/drawing/2014/main" id="{502C7F78-9084-4C68-B7FB-86F36492E9FC}"/>
              </a:ext>
            </a:extLst>
          </p:cNvPr>
          <p:cNvSpPr>
            <a:spLocks noGrp="1" noChangeArrowheads="1"/>
          </p:cNvSpPr>
          <p:nvPr>
            <p:ph type="title"/>
          </p:nvPr>
        </p:nvSpPr>
        <p:spPr/>
        <p:txBody>
          <a:bodyPr/>
          <a:lstStyle/>
          <a:p>
            <a:pPr eaLnBrk="1" hangingPunct="1"/>
            <a:r>
              <a:rPr lang="zh-CN" altLang="en-US"/>
              <a:t>概述</a:t>
            </a:r>
          </a:p>
        </p:txBody>
      </p:sp>
      <p:sp>
        <p:nvSpPr>
          <p:cNvPr id="7172" name="Rectangle 3">
            <a:extLst>
              <a:ext uri="{FF2B5EF4-FFF2-40B4-BE49-F238E27FC236}">
                <a16:creationId xmlns:a16="http://schemas.microsoft.com/office/drawing/2014/main" id="{80633A00-3ADA-4B00-A69A-DBC1355D7F65}"/>
              </a:ext>
            </a:extLst>
          </p:cNvPr>
          <p:cNvSpPr>
            <a:spLocks noGrp="1" noChangeArrowheads="1"/>
          </p:cNvSpPr>
          <p:nvPr>
            <p:ph type="body" idx="1"/>
          </p:nvPr>
        </p:nvSpPr>
        <p:spPr>
          <a:xfrm>
            <a:off x="480218" y="1066800"/>
            <a:ext cx="8335963" cy="4724400"/>
          </a:xfrm>
        </p:spPr>
        <p:txBody>
          <a:bodyPr/>
          <a:lstStyle/>
          <a:p>
            <a:pPr eaLnBrk="1" hangingPunct="1"/>
            <a:r>
              <a:rPr lang="zh-CN" altLang="en-US" dirty="0"/>
              <a:t>存储器与寄存器（触发器）的不同之处</a:t>
            </a:r>
          </a:p>
          <a:p>
            <a:pPr lvl="1" eaLnBrk="1" hangingPunct="1"/>
            <a:r>
              <a:rPr lang="zh-CN" altLang="en-US" dirty="0"/>
              <a:t>用途（相同）</a:t>
            </a:r>
            <a:r>
              <a:rPr lang="en-US" altLang="zh-CN" dirty="0"/>
              <a:t>——</a:t>
            </a:r>
            <a:r>
              <a:rPr lang="zh-CN" altLang="en-US" dirty="0"/>
              <a:t>存储电路的历史状态</a:t>
            </a:r>
          </a:p>
          <a:p>
            <a:pPr lvl="1" eaLnBrk="1" hangingPunct="1"/>
            <a:r>
              <a:rPr lang="zh-CN" altLang="en-US" dirty="0"/>
              <a:t>电路功能不同（寄存器直接跟</a:t>
            </a:r>
            <a:r>
              <a:rPr lang="en-US" altLang="zh-CN" dirty="0"/>
              <a:t>CPU</a:t>
            </a:r>
            <a:r>
              <a:rPr lang="zh-CN" altLang="en-US" dirty="0"/>
              <a:t>交互，存储器需要通过寄存器才能与</a:t>
            </a:r>
            <a:r>
              <a:rPr lang="en-US" altLang="zh-CN" dirty="0"/>
              <a:t>CPU</a:t>
            </a:r>
            <a:r>
              <a:rPr lang="zh-CN" altLang="en-US" dirty="0"/>
              <a:t>交互）</a:t>
            </a:r>
            <a:endParaRPr lang="en-US" altLang="zh-CN" dirty="0"/>
          </a:p>
          <a:p>
            <a:pPr lvl="1" eaLnBrk="1" hangingPunct="1"/>
            <a:r>
              <a:rPr lang="zh-CN" altLang="en-US" dirty="0"/>
              <a:t>器件结构不同</a:t>
            </a:r>
          </a:p>
          <a:p>
            <a:pPr lvl="2" eaLnBrk="1" hangingPunct="1"/>
            <a:endParaRPr lang="zh-CN" altLang="en-US" dirty="0"/>
          </a:p>
          <a:p>
            <a:pPr lvl="2" eaLnBrk="1" hangingPunct="1"/>
            <a:endParaRPr lang="zh-CN" altLang="en-US" dirty="0"/>
          </a:p>
          <a:p>
            <a:pPr lvl="1" eaLnBrk="1" hangingPunct="1"/>
            <a:endParaRPr lang="zh-CN" altLang="en-US"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185A0-563A-4959-B605-131CC8A034EE}"/>
              </a:ext>
            </a:extLst>
          </p:cNvPr>
          <p:cNvSpPr>
            <a:spLocks noGrp="1"/>
          </p:cNvSpPr>
          <p:nvPr>
            <p:ph type="title"/>
          </p:nvPr>
        </p:nvSpPr>
        <p:spPr/>
        <p:txBody>
          <a:bodyPr/>
          <a:lstStyle/>
          <a:p>
            <a:r>
              <a:rPr lang="en-US" altLang="zh-CN" dirty="0"/>
              <a:t>DDR </a:t>
            </a:r>
            <a:r>
              <a:rPr lang="zh-CN" altLang="en-US" dirty="0"/>
              <a:t>操作（三步）</a:t>
            </a:r>
            <a:endParaRPr lang="en-US" altLang="zh-CN" dirty="0"/>
          </a:p>
        </p:txBody>
      </p:sp>
      <p:pic>
        <p:nvPicPr>
          <p:cNvPr id="31" name="图片 30">
            <a:extLst>
              <a:ext uri="{FF2B5EF4-FFF2-40B4-BE49-F238E27FC236}">
                <a16:creationId xmlns:a16="http://schemas.microsoft.com/office/drawing/2014/main" id="{CB84FED3-1D07-4162-986C-3FEB8863A068}"/>
              </a:ext>
            </a:extLst>
          </p:cNvPr>
          <p:cNvPicPr>
            <a:picLocks noChangeAspect="1"/>
          </p:cNvPicPr>
          <p:nvPr/>
        </p:nvPicPr>
        <p:blipFill>
          <a:blip r:embed="rId3"/>
          <a:stretch>
            <a:fillRect/>
          </a:stretch>
        </p:blipFill>
        <p:spPr>
          <a:xfrm>
            <a:off x="132252" y="1196752"/>
            <a:ext cx="8722047" cy="5615716"/>
          </a:xfrm>
          <a:prstGeom prst="rect">
            <a:avLst/>
          </a:prstGeom>
        </p:spPr>
      </p:pic>
    </p:spTree>
    <p:extLst>
      <p:ext uri="{BB962C8B-B14F-4D97-AF65-F5344CB8AC3E}">
        <p14:creationId xmlns:p14="http://schemas.microsoft.com/office/powerpoint/2010/main" val="40435290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28AC1-43CC-4B67-9513-9F9ED88247CC}"/>
              </a:ext>
            </a:extLst>
          </p:cNvPr>
          <p:cNvSpPr>
            <a:spLocks noGrp="1"/>
          </p:cNvSpPr>
          <p:nvPr>
            <p:ph type="title"/>
          </p:nvPr>
        </p:nvSpPr>
        <p:spPr/>
        <p:txBody>
          <a:bodyPr/>
          <a:lstStyle/>
          <a:p>
            <a:r>
              <a:rPr lang="en-US" altLang="zh-CN" dirty="0"/>
              <a:t>DRAM</a:t>
            </a:r>
            <a:r>
              <a:rPr lang="zh-CN" altLang="en-US" dirty="0"/>
              <a:t>存储阵列</a:t>
            </a:r>
          </a:p>
        </p:txBody>
      </p:sp>
      <p:grpSp>
        <p:nvGrpSpPr>
          <p:cNvPr id="3" name="Group 3">
            <a:extLst>
              <a:ext uri="{FF2B5EF4-FFF2-40B4-BE49-F238E27FC236}">
                <a16:creationId xmlns:a16="http://schemas.microsoft.com/office/drawing/2014/main" id="{82444575-B096-4140-A05A-97B4167ADEAB}"/>
              </a:ext>
            </a:extLst>
          </p:cNvPr>
          <p:cNvGrpSpPr>
            <a:grpSpLocks/>
          </p:cNvGrpSpPr>
          <p:nvPr/>
        </p:nvGrpSpPr>
        <p:grpSpPr bwMode="auto">
          <a:xfrm>
            <a:off x="323528" y="1412776"/>
            <a:ext cx="7128792" cy="4176464"/>
            <a:chOff x="800" y="624"/>
            <a:chExt cx="3916" cy="2539"/>
          </a:xfrm>
        </p:grpSpPr>
        <p:sp useBgFill="1">
          <p:nvSpPr>
            <p:cNvPr id="4" name="Rectangle 4">
              <a:extLst>
                <a:ext uri="{FF2B5EF4-FFF2-40B4-BE49-F238E27FC236}">
                  <a16:creationId xmlns:a16="http://schemas.microsoft.com/office/drawing/2014/main" id="{200641FB-91F0-405C-9F77-212E079ED146}"/>
                </a:ext>
              </a:extLst>
            </p:cNvPr>
            <p:cNvSpPr>
              <a:spLocks noChangeArrowheads="1"/>
            </p:cNvSpPr>
            <p:nvPr/>
          </p:nvSpPr>
          <p:spPr bwMode="auto">
            <a:xfrm>
              <a:off x="1712" y="1123"/>
              <a:ext cx="407" cy="110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5" name="Rectangle 5">
              <a:extLst>
                <a:ext uri="{FF2B5EF4-FFF2-40B4-BE49-F238E27FC236}">
                  <a16:creationId xmlns:a16="http://schemas.microsoft.com/office/drawing/2014/main" id="{9CAE5E7B-A8DD-4F56-BB0A-6E8314C15B5D}"/>
                </a:ext>
              </a:extLst>
            </p:cNvPr>
            <p:cNvSpPr>
              <a:spLocks noChangeArrowheads="1"/>
            </p:cNvSpPr>
            <p:nvPr/>
          </p:nvSpPr>
          <p:spPr bwMode="auto">
            <a:xfrm rot="16200000">
              <a:off x="1357" y="1444"/>
              <a:ext cx="1123" cy="411"/>
            </a:xfrm>
            <a:prstGeom prst="rect">
              <a:avLst/>
            </a:prstGeom>
            <a:noFill/>
            <a:ln w="9525">
              <a:noFill/>
              <a:miter lim="800000"/>
              <a:headEnd/>
              <a:tailEnd/>
            </a:ln>
            <a:effectLst/>
          </p:spPr>
          <p:txBody>
            <a:bodyPr lIns="92075" tIns="46038" rIns="92075" bIns="46038">
              <a:prstTxWarp prst="textNoShape">
                <a:avLst/>
              </a:prstTxWarp>
              <a:spAutoFit/>
            </a:bodyPr>
            <a:lstStyle/>
            <a:p>
              <a:pPr>
                <a:lnSpc>
                  <a:spcPct val="90000"/>
                </a:lnSpc>
                <a:spcBef>
                  <a:spcPct val="0"/>
                </a:spcBef>
              </a:pPr>
              <a:r>
                <a:rPr lang="en-US" sz="2000" dirty="0">
                  <a:solidFill>
                    <a:srgbClr val="56127A"/>
                  </a:solidFill>
                  <a:latin typeface="Calibri"/>
                  <a:cs typeface="Calibri"/>
                </a:rPr>
                <a:t>Row Address Decoder</a:t>
              </a:r>
            </a:p>
          </p:txBody>
        </p:sp>
        <p:sp>
          <p:nvSpPr>
            <p:cNvPr id="6" name="Line 6">
              <a:extLst>
                <a:ext uri="{FF2B5EF4-FFF2-40B4-BE49-F238E27FC236}">
                  <a16:creationId xmlns:a16="http://schemas.microsoft.com/office/drawing/2014/main" id="{192791C3-45CF-4E0C-B2ED-079F9FCBF1BD}"/>
                </a:ext>
              </a:extLst>
            </p:cNvPr>
            <p:cNvSpPr>
              <a:spLocks noChangeShapeType="1"/>
            </p:cNvSpPr>
            <p:nvPr/>
          </p:nvSpPr>
          <p:spPr bwMode="auto">
            <a:xfrm>
              <a:off x="2123" y="1239"/>
              <a:ext cx="1631" cy="0"/>
            </a:xfrm>
            <a:prstGeom prst="line">
              <a:avLst/>
            </a:prstGeom>
            <a:noFill/>
            <a:ln w="28575">
              <a:solidFill>
                <a:srgbClr val="FF00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7" name="Line 7">
              <a:extLst>
                <a:ext uri="{FF2B5EF4-FFF2-40B4-BE49-F238E27FC236}">
                  <a16:creationId xmlns:a16="http://schemas.microsoft.com/office/drawing/2014/main" id="{D725EFDB-036B-4947-B847-CCB92D93A966}"/>
                </a:ext>
              </a:extLst>
            </p:cNvPr>
            <p:cNvSpPr>
              <a:spLocks noChangeShapeType="1"/>
            </p:cNvSpPr>
            <p:nvPr/>
          </p:nvSpPr>
          <p:spPr bwMode="auto">
            <a:xfrm>
              <a:off x="2123" y="1478"/>
              <a:ext cx="1631" cy="0"/>
            </a:xfrm>
            <a:prstGeom prst="line">
              <a:avLst/>
            </a:prstGeom>
            <a:noFill/>
            <a:ln w="28575">
              <a:solidFill>
                <a:srgbClr val="FF00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nvGrpSpPr>
            <p:cNvPr id="8" name="Group 8">
              <a:extLst>
                <a:ext uri="{FF2B5EF4-FFF2-40B4-BE49-F238E27FC236}">
                  <a16:creationId xmlns:a16="http://schemas.microsoft.com/office/drawing/2014/main" id="{3C4057F7-B16F-47FC-8C17-1B7134343A28}"/>
                </a:ext>
              </a:extLst>
            </p:cNvPr>
            <p:cNvGrpSpPr>
              <a:grpSpLocks/>
            </p:cNvGrpSpPr>
            <p:nvPr/>
          </p:nvGrpSpPr>
          <p:grpSpPr bwMode="auto">
            <a:xfrm>
              <a:off x="2282" y="1239"/>
              <a:ext cx="155" cy="156"/>
              <a:chOff x="1776" y="1584"/>
              <a:chExt cx="188" cy="188"/>
            </a:xfrm>
          </p:grpSpPr>
          <p:sp useBgFill="1">
            <p:nvSpPr>
              <p:cNvPr id="132" name="Rectangle 9">
                <a:extLst>
                  <a:ext uri="{FF2B5EF4-FFF2-40B4-BE49-F238E27FC236}">
                    <a16:creationId xmlns:a16="http://schemas.microsoft.com/office/drawing/2014/main" id="{B3E2E90C-2F32-49B1-A4C7-1F1878676994}"/>
                  </a:ext>
                </a:extLst>
              </p:cNvPr>
              <p:cNvSpPr>
                <a:spLocks noChangeArrowheads="1"/>
              </p:cNvSpPr>
              <p:nvPr/>
            </p:nvSpPr>
            <p:spPr bwMode="auto">
              <a:xfrm>
                <a:off x="1876" y="1684"/>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33" name="Line 10">
                <a:extLst>
                  <a:ext uri="{FF2B5EF4-FFF2-40B4-BE49-F238E27FC236}">
                    <a16:creationId xmlns:a16="http://schemas.microsoft.com/office/drawing/2014/main" id="{D2D15C3D-0582-4421-B3A5-FDF90BE4E951}"/>
                  </a:ext>
                </a:extLst>
              </p:cNvPr>
              <p:cNvSpPr>
                <a:spLocks noChangeShapeType="1"/>
              </p:cNvSpPr>
              <p:nvPr/>
            </p:nvSpPr>
            <p:spPr bwMode="auto">
              <a:xfrm flipV="1">
                <a:off x="1920" y="1584"/>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34" name="Line 11">
                <a:extLst>
                  <a:ext uri="{FF2B5EF4-FFF2-40B4-BE49-F238E27FC236}">
                    <a16:creationId xmlns:a16="http://schemas.microsoft.com/office/drawing/2014/main" id="{99A39305-59ED-4824-AEC6-CBE0EC75B1AE}"/>
                  </a:ext>
                </a:extLst>
              </p:cNvPr>
              <p:cNvSpPr>
                <a:spLocks noChangeShapeType="1"/>
              </p:cNvSpPr>
              <p:nvPr/>
            </p:nvSpPr>
            <p:spPr bwMode="auto">
              <a:xfrm flipH="1">
                <a:off x="1776" y="1728"/>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sp>
          <p:nvSpPr>
            <p:cNvPr id="9" name="Line 12">
              <a:extLst>
                <a:ext uri="{FF2B5EF4-FFF2-40B4-BE49-F238E27FC236}">
                  <a16:creationId xmlns:a16="http://schemas.microsoft.com/office/drawing/2014/main" id="{9F5A336C-34F8-4D6B-8132-581FC4BCA25E}"/>
                </a:ext>
              </a:extLst>
            </p:cNvPr>
            <p:cNvSpPr>
              <a:spLocks noChangeShapeType="1"/>
            </p:cNvSpPr>
            <p:nvPr/>
          </p:nvSpPr>
          <p:spPr bwMode="auto">
            <a:xfrm>
              <a:off x="2282" y="1080"/>
              <a:ext cx="0" cy="1353"/>
            </a:xfrm>
            <a:prstGeom prst="line">
              <a:avLst/>
            </a:prstGeom>
            <a:noFill/>
            <a:ln w="28575">
              <a:solidFill>
                <a:srgbClr val="0099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0" name="Line 13">
              <a:extLst>
                <a:ext uri="{FF2B5EF4-FFF2-40B4-BE49-F238E27FC236}">
                  <a16:creationId xmlns:a16="http://schemas.microsoft.com/office/drawing/2014/main" id="{5D41613B-1CB4-45B8-A7B1-FEB6CE74372B}"/>
                </a:ext>
              </a:extLst>
            </p:cNvPr>
            <p:cNvSpPr>
              <a:spLocks noChangeShapeType="1"/>
            </p:cNvSpPr>
            <p:nvPr/>
          </p:nvSpPr>
          <p:spPr bwMode="auto">
            <a:xfrm>
              <a:off x="2520" y="1080"/>
              <a:ext cx="0" cy="1353"/>
            </a:xfrm>
            <a:prstGeom prst="line">
              <a:avLst/>
            </a:prstGeom>
            <a:noFill/>
            <a:ln w="28575">
              <a:solidFill>
                <a:srgbClr val="0099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1" name="Line 14">
              <a:extLst>
                <a:ext uri="{FF2B5EF4-FFF2-40B4-BE49-F238E27FC236}">
                  <a16:creationId xmlns:a16="http://schemas.microsoft.com/office/drawing/2014/main" id="{1B419730-D502-4E3A-81C0-A05CCC41931E}"/>
                </a:ext>
              </a:extLst>
            </p:cNvPr>
            <p:cNvSpPr>
              <a:spLocks noChangeShapeType="1"/>
            </p:cNvSpPr>
            <p:nvPr/>
          </p:nvSpPr>
          <p:spPr bwMode="auto">
            <a:xfrm>
              <a:off x="2759" y="1080"/>
              <a:ext cx="0" cy="1353"/>
            </a:xfrm>
            <a:prstGeom prst="line">
              <a:avLst/>
            </a:prstGeom>
            <a:noFill/>
            <a:ln w="28575">
              <a:solidFill>
                <a:srgbClr val="0099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2" name="Line 15">
              <a:extLst>
                <a:ext uri="{FF2B5EF4-FFF2-40B4-BE49-F238E27FC236}">
                  <a16:creationId xmlns:a16="http://schemas.microsoft.com/office/drawing/2014/main" id="{CCF2A2D5-4B33-4CBC-BD7D-E8CB148907F3}"/>
                </a:ext>
              </a:extLst>
            </p:cNvPr>
            <p:cNvSpPr>
              <a:spLocks noChangeShapeType="1"/>
            </p:cNvSpPr>
            <p:nvPr/>
          </p:nvSpPr>
          <p:spPr bwMode="auto">
            <a:xfrm>
              <a:off x="2998" y="1080"/>
              <a:ext cx="0" cy="1353"/>
            </a:xfrm>
            <a:prstGeom prst="line">
              <a:avLst/>
            </a:prstGeom>
            <a:noFill/>
            <a:ln w="28575">
              <a:solidFill>
                <a:srgbClr val="0099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3" name="Line 16">
              <a:extLst>
                <a:ext uri="{FF2B5EF4-FFF2-40B4-BE49-F238E27FC236}">
                  <a16:creationId xmlns:a16="http://schemas.microsoft.com/office/drawing/2014/main" id="{FFE9A41F-9AA4-4299-98BE-E3CEBBC4F1A9}"/>
                </a:ext>
              </a:extLst>
            </p:cNvPr>
            <p:cNvSpPr>
              <a:spLocks noChangeShapeType="1"/>
            </p:cNvSpPr>
            <p:nvPr/>
          </p:nvSpPr>
          <p:spPr bwMode="auto">
            <a:xfrm>
              <a:off x="3237" y="1080"/>
              <a:ext cx="0" cy="1353"/>
            </a:xfrm>
            <a:prstGeom prst="line">
              <a:avLst/>
            </a:prstGeom>
            <a:noFill/>
            <a:ln w="28575">
              <a:solidFill>
                <a:srgbClr val="0099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4" name="Line 17">
              <a:extLst>
                <a:ext uri="{FF2B5EF4-FFF2-40B4-BE49-F238E27FC236}">
                  <a16:creationId xmlns:a16="http://schemas.microsoft.com/office/drawing/2014/main" id="{C3F3E21C-8471-4D9E-829E-51EFA5793120}"/>
                </a:ext>
              </a:extLst>
            </p:cNvPr>
            <p:cNvSpPr>
              <a:spLocks noChangeShapeType="1"/>
            </p:cNvSpPr>
            <p:nvPr/>
          </p:nvSpPr>
          <p:spPr bwMode="auto">
            <a:xfrm>
              <a:off x="3475" y="1080"/>
              <a:ext cx="0" cy="1353"/>
            </a:xfrm>
            <a:prstGeom prst="line">
              <a:avLst/>
            </a:prstGeom>
            <a:noFill/>
            <a:ln w="28575">
              <a:solidFill>
                <a:srgbClr val="0099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5" name="Line 18">
              <a:extLst>
                <a:ext uri="{FF2B5EF4-FFF2-40B4-BE49-F238E27FC236}">
                  <a16:creationId xmlns:a16="http://schemas.microsoft.com/office/drawing/2014/main" id="{02177641-9AB5-4F95-9173-57F70F336DE9}"/>
                </a:ext>
              </a:extLst>
            </p:cNvPr>
            <p:cNvSpPr>
              <a:spLocks noChangeShapeType="1"/>
            </p:cNvSpPr>
            <p:nvPr/>
          </p:nvSpPr>
          <p:spPr bwMode="auto">
            <a:xfrm>
              <a:off x="2123" y="1717"/>
              <a:ext cx="1631" cy="0"/>
            </a:xfrm>
            <a:prstGeom prst="line">
              <a:avLst/>
            </a:prstGeom>
            <a:noFill/>
            <a:ln w="28575">
              <a:solidFill>
                <a:srgbClr val="FF00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nvGrpSpPr>
            <p:cNvPr id="16" name="Group 19">
              <a:extLst>
                <a:ext uri="{FF2B5EF4-FFF2-40B4-BE49-F238E27FC236}">
                  <a16:creationId xmlns:a16="http://schemas.microsoft.com/office/drawing/2014/main" id="{66B9EE5B-7113-44DF-8503-DB34FF3C8A82}"/>
                </a:ext>
              </a:extLst>
            </p:cNvPr>
            <p:cNvGrpSpPr>
              <a:grpSpLocks/>
            </p:cNvGrpSpPr>
            <p:nvPr/>
          </p:nvGrpSpPr>
          <p:grpSpPr bwMode="auto">
            <a:xfrm>
              <a:off x="2282" y="1478"/>
              <a:ext cx="155" cy="156"/>
              <a:chOff x="1776" y="1872"/>
              <a:chExt cx="188" cy="188"/>
            </a:xfrm>
          </p:grpSpPr>
          <p:sp useBgFill="1">
            <p:nvSpPr>
              <p:cNvPr id="129" name="Rectangle 20">
                <a:extLst>
                  <a:ext uri="{FF2B5EF4-FFF2-40B4-BE49-F238E27FC236}">
                    <a16:creationId xmlns:a16="http://schemas.microsoft.com/office/drawing/2014/main" id="{7527946B-9CEB-4387-BFDE-183224A77865}"/>
                  </a:ext>
                </a:extLst>
              </p:cNvPr>
              <p:cNvSpPr>
                <a:spLocks noChangeArrowheads="1"/>
              </p:cNvSpPr>
              <p:nvPr/>
            </p:nvSpPr>
            <p:spPr bwMode="auto">
              <a:xfrm>
                <a:off x="1876" y="1972"/>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30" name="Line 21">
                <a:extLst>
                  <a:ext uri="{FF2B5EF4-FFF2-40B4-BE49-F238E27FC236}">
                    <a16:creationId xmlns:a16="http://schemas.microsoft.com/office/drawing/2014/main" id="{08411615-C9F0-4735-9B8B-224C69B8AFD4}"/>
                  </a:ext>
                </a:extLst>
              </p:cNvPr>
              <p:cNvSpPr>
                <a:spLocks noChangeShapeType="1"/>
              </p:cNvSpPr>
              <p:nvPr/>
            </p:nvSpPr>
            <p:spPr bwMode="auto">
              <a:xfrm flipV="1">
                <a:off x="1920" y="1872"/>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31" name="Line 22">
                <a:extLst>
                  <a:ext uri="{FF2B5EF4-FFF2-40B4-BE49-F238E27FC236}">
                    <a16:creationId xmlns:a16="http://schemas.microsoft.com/office/drawing/2014/main" id="{DA945342-6307-424D-95F3-C77EF0A4CF6D}"/>
                  </a:ext>
                </a:extLst>
              </p:cNvPr>
              <p:cNvSpPr>
                <a:spLocks noChangeShapeType="1"/>
              </p:cNvSpPr>
              <p:nvPr/>
            </p:nvSpPr>
            <p:spPr bwMode="auto">
              <a:xfrm flipH="1">
                <a:off x="1776" y="2016"/>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17" name="Group 23">
              <a:extLst>
                <a:ext uri="{FF2B5EF4-FFF2-40B4-BE49-F238E27FC236}">
                  <a16:creationId xmlns:a16="http://schemas.microsoft.com/office/drawing/2014/main" id="{B4B570E0-1947-445B-97F8-D3B968AD917E}"/>
                </a:ext>
              </a:extLst>
            </p:cNvPr>
            <p:cNvGrpSpPr>
              <a:grpSpLocks/>
            </p:cNvGrpSpPr>
            <p:nvPr/>
          </p:nvGrpSpPr>
          <p:grpSpPr bwMode="auto">
            <a:xfrm>
              <a:off x="2282" y="1717"/>
              <a:ext cx="155" cy="156"/>
              <a:chOff x="1776" y="2160"/>
              <a:chExt cx="188" cy="188"/>
            </a:xfrm>
          </p:grpSpPr>
          <p:sp useBgFill="1">
            <p:nvSpPr>
              <p:cNvPr id="126" name="Rectangle 24">
                <a:extLst>
                  <a:ext uri="{FF2B5EF4-FFF2-40B4-BE49-F238E27FC236}">
                    <a16:creationId xmlns:a16="http://schemas.microsoft.com/office/drawing/2014/main" id="{BE56290C-AC10-4517-B6D7-6D8ED6A98FCB}"/>
                  </a:ext>
                </a:extLst>
              </p:cNvPr>
              <p:cNvSpPr>
                <a:spLocks noChangeArrowheads="1"/>
              </p:cNvSpPr>
              <p:nvPr/>
            </p:nvSpPr>
            <p:spPr bwMode="auto">
              <a:xfrm>
                <a:off x="1876" y="2260"/>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27" name="Line 25">
                <a:extLst>
                  <a:ext uri="{FF2B5EF4-FFF2-40B4-BE49-F238E27FC236}">
                    <a16:creationId xmlns:a16="http://schemas.microsoft.com/office/drawing/2014/main" id="{6CCBF00A-199A-4982-B437-D63D3762A748}"/>
                  </a:ext>
                </a:extLst>
              </p:cNvPr>
              <p:cNvSpPr>
                <a:spLocks noChangeShapeType="1"/>
              </p:cNvSpPr>
              <p:nvPr/>
            </p:nvSpPr>
            <p:spPr bwMode="auto">
              <a:xfrm flipV="1">
                <a:off x="1920" y="2160"/>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28" name="Line 26">
                <a:extLst>
                  <a:ext uri="{FF2B5EF4-FFF2-40B4-BE49-F238E27FC236}">
                    <a16:creationId xmlns:a16="http://schemas.microsoft.com/office/drawing/2014/main" id="{772D74DE-0AD6-4826-BFBB-B90A31E46424}"/>
                  </a:ext>
                </a:extLst>
              </p:cNvPr>
              <p:cNvSpPr>
                <a:spLocks noChangeShapeType="1"/>
              </p:cNvSpPr>
              <p:nvPr/>
            </p:nvSpPr>
            <p:spPr bwMode="auto">
              <a:xfrm flipH="1">
                <a:off x="1776" y="2304"/>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18" name="Group 27">
              <a:extLst>
                <a:ext uri="{FF2B5EF4-FFF2-40B4-BE49-F238E27FC236}">
                  <a16:creationId xmlns:a16="http://schemas.microsoft.com/office/drawing/2014/main" id="{66D131D4-2F7E-420B-90CB-6D0AB397221D}"/>
                </a:ext>
              </a:extLst>
            </p:cNvPr>
            <p:cNvGrpSpPr>
              <a:grpSpLocks/>
            </p:cNvGrpSpPr>
            <p:nvPr/>
          </p:nvGrpSpPr>
          <p:grpSpPr bwMode="auto">
            <a:xfrm>
              <a:off x="2282" y="1955"/>
              <a:ext cx="155" cy="156"/>
              <a:chOff x="1776" y="2448"/>
              <a:chExt cx="188" cy="188"/>
            </a:xfrm>
          </p:grpSpPr>
          <p:sp useBgFill="1">
            <p:nvSpPr>
              <p:cNvPr id="123" name="Rectangle 28">
                <a:extLst>
                  <a:ext uri="{FF2B5EF4-FFF2-40B4-BE49-F238E27FC236}">
                    <a16:creationId xmlns:a16="http://schemas.microsoft.com/office/drawing/2014/main" id="{3FBB8296-A9F9-4943-A308-B2A8704EB14D}"/>
                  </a:ext>
                </a:extLst>
              </p:cNvPr>
              <p:cNvSpPr>
                <a:spLocks noChangeArrowheads="1"/>
              </p:cNvSpPr>
              <p:nvPr/>
            </p:nvSpPr>
            <p:spPr bwMode="auto">
              <a:xfrm>
                <a:off x="1876" y="2548"/>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24" name="Line 29">
                <a:extLst>
                  <a:ext uri="{FF2B5EF4-FFF2-40B4-BE49-F238E27FC236}">
                    <a16:creationId xmlns:a16="http://schemas.microsoft.com/office/drawing/2014/main" id="{1096F086-5E32-45EC-BD11-00908A1A3B8A}"/>
                  </a:ext>
                </a:extLst>
              </p:cNvPr>
              <p:cNvSpPr>
                <a:spLocks noChangeShapeType="1"/>
              </p:cNvSpPr>
              <p:nvPr/>
            </p:nvSpPr>
            <p:spPr bwMode="auto">
              <a:xfrm flipV="1">
                <a:off x="1920" y="2448"/>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25" name="Line 30">
                <a:extLst>
                  <a:ext uri="{FF2B5EF4-FFF2-40B4-BE49-F238E27FC236}">
                    <a16:creationId xmlns:a16="http://schemas.microsoft.com/office/drawing/2014/main" id="{08700477-F89F-4A12-BD1D-38447AAEA0C8}"/>
                  </a:ext>
                </a:extLst>
              </p:cNvPr>
              <p:cNvSpPr>
                <a:spLocks noChangeShapeType="1"/>
              </p:cNvSpPr>
              <p:nvPr/>
            </p:nvSpPr>
            <p:spPr bwMode="auto">
              <a:xfrm flipH="1">
                <a:off x="1776" y="2592"/>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19" name="Group 31">
              <a:extLst>
                <a:ext uri="{FF2B5EF4-FFF2-40B4-BE49-F238E27FC236}">
                  <a16:creationId xmlns:a16="http://schemas.microsoft.com/office/drawing/2014/main" id="{6080D893-26F7-46F5-9AD1-F3406A3C30DF}"/>
                </a:ext>
              </a:extLst>
            </p:cNvPr>
            <p:cNvGrpSpPr>
              <a:grpSpLocks/>
            </p:cNvGrpSpPr>
            <p:nvPr/>
          </p:nvGrpSpPr>
          <p:grpSpPr bwMode="auto">
            <a:xfrm>
              <a:off x="2520" y="1239"/>
              <a:ext cx="156" cy="156"/>
              <a:chOff x="2064" y="1584"/>
              <a:chExt cx="188" cy="188"/>
            </a:xfrm>
          </p:grpSpPr>
          <p:sp useBgFill="1">
            <p:nvSpPr>
              <p:cNvPr id="120" name="Rectangle 32">
                <a:extLst>
                  <a:ext uri="{FF2B5EF4-FFF2-40B4-BE49-F238E27FC236}">
                    <a16:creationId xmlns:a16="http://schemas.microsoft.com/office/drawing/2014/main" id="{B11313D5-F6AA-41A0-B3CF-08209C02FABC}"/>
                  </a:ext>
                </a:extLst>
              </p:cNvPr>
              <p:cNvSpPr>
                <a:spLocks noChangeArrowheads="1"/>
              </p:cNvSpPr>
              <p:nvPr/>
            </p:nvSpPr>
            <p:spPr bwMode="auto">
              <a:xfrm>
                <a:off x="2164" y="1684"/>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21" name="Line 33">
                <a:extLst>
                  <a:ext uri="{FF2B5EF4-FFF2-40B4-BE49-F238E27FC236}">
                    <a16:creationId xmlns:a16="http://schemas.microsoft.com/office/drawing/2014/main" id="{4EC64DE1-0979-4CED-AA41-7E2B34669037}"/>
                  </a:ext>
                </a:extLst>
              </p:cNvPr>
              <p:cNvSpPr>
                <a:spLocks noChangeShapeType="1"/>
              </p:cNvSpPr>
              <p:nvPr/>
            </p:nvSpPr>
            <p:spPr bwMode="auto">
              <a:xfrm flipV="1">
                <a:off x="2208" y="1584"/>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22" name="Line 34">
                <a:extLst>
                  <a:ext uri="{FF2B5EF4-FFF2-40B4-BE49-F238E27FC236}">
                    <a16:creationId xmlns:a16="http://schemas.microsoft.com/office/drawing/2014/main" id="{D4FADB59-DEF3-47E0-BD0A-6ACC67DFF0D9}"/>
                  </a:ext>
                </a:extLst>
              </p:cNvPr>
              <p:cNvSpPr>
                <a:spLocks noChangeShapeType="1"/>
              </p:cNvSpPr>
              <p:nvPr/>
            </p:nvSpPr>
            <p:spPr bwMode="auto">
              <a:xfrm flipH="1">
                <a:off x="2064" y="1728"/>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0" name="Group 35">
              <a:extLst>
                <a:ext uri="{FF2B5EF4-FFF2-40B4-BE49-F238E27FC236}">
                  <a16:creationId xmlns:a16="http://schemas.microsoft.com/office/drawing/2014/main" id="{9E77A219-7AA3-42AF-A1F9-74C4BC0E5BD9}"/>
                </a:ext>
              </a:extLst>
            </p:cNvPr>
            <p:cNvGrpSpPr>
              <a:grpSpLocks/>
            </p:cNvGrpSpPr>
            <p:nvPr/>
          </p:nvGrpSpPr>
          <p:grpSpPr bwMode="auto">
            <a:xfrm>
              <a:off x="2520" y="1478"/>
              <a:ext cx="156" cy="156"/>
              <a:chOff x="2064" y="1872"/>
              <a:chExt cx="188" cy="188"/>
            </a:xfrm>
          </p:grpSpPr>
          <p:sp useBgFill="1">
            <p:nvSpPr>
              <p:cNvPr id="117" name="Rectangle 36">
                <a:extLst>
                  <a:ext uri="{FF2B5EF4-FFF2-40B4-BE49-F238E27FC236}">
                    <a16:creationId xmlns:a16="http://schemas.microsoft.com/office/drawing/2014/main" id="{6B767C52-A23E-4848-9E92-B2C8B606B427}"/>
                  </a:ext>
                </a:extLst>
              </p:cNvPr>
              <p:cNvSpPr>
                <a:spLocks noChangeArrowheads="1"/>
              </p:cNvSpPr>
              <p:nvPr/>
            </p:nvSpPr>
            <p:spPr bwMode="auto">
              <a:xfrm>
                <a:off x="2164" y="1972"/>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18" name="Line 37">
                <a:extLst>
                  <a:ext uri="{FF2B5EF4-FFF2-40B4-BE49-F238E27FC236}">
                    <a16:creationId xmlns:a16="http://schemas.microsoft.com/office/drawing/2014/main" id="{34DDEECC-717B-4CE3-87D8-BDEC3FE2C8CC}"/>
                  </a:ext>
                </a:extLst>
              </p:cNvPr>
              <p:cNvSpPr>
                <a:spLocks noChangeShapeType="1"/>
              </p:cNvSpPr>
              <p:nvPr/>
            </p:nvSpPr>
            <p:spPr bwMode="auto">
              <a:xfrm flipV="1">
                <a:off x="2208" y="1872"/>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19" name="Line 38">
                <a:extLst>
                  <a:ext uri="{FF2B5EF4-FFF2-40B4-BE49-F238E27FC236}">
                    <a16:creationId xmlns:a16="http://schemas.microsoft.com/office/drawing/2014/main" id="{C368307C-DB08-4FDE-9E06-7BD722E199FC}"/>
                  </a:ext>
                </a:extLst>
              </p:cNvPr>
              <p:cNvSpPr>
                <a:spLocks noChangeShapeType="1"/>
              </p:cNvSpPr>
              <p:nvPr/>
            </p:nvSpPr>
            <p:spPr bwMode="auto">
              <a:xfrm flipH="1">
                <a:off x="2064" y="2016"/>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1" name="Group 39">
              <a:extLst>
                <a:ext uri="{FF2B5EF4-FFF2-40B4-BE49-F238E27FC236}">
                  <a16:creationId xmlns:a16="http://schemas.microsoft.com/office/drawing/2014/main" id="{07D43142-6532-4CEC-9C17-0583F15A339A}"/>
                </a:ext>
              </a:extLst>
            </p:cNvPr>
            <p:cNvGrpSpPr>
              <a:grpSpLocks/>
            </p:cNvGrpSpPr>
            <p:nvPr/>
          </p:nvGrpSpPr>
          <p:grpSpPr bwMode="auto">
            <a:xfrm>
              <a:off x="2520" y="1717"/>
              <a:ext cx="156" cy="156"/>
              <a:chOff x="2064" y="2160"/>
              <a:chExt cx="188" cy="188"/>
            </a:xfrm>
          </p:grpSpPr>
          <p:sp useBgFill="1">
            <p:nvSpPr>
              <p:cNvPr id="114" name="Rectangle 40">
                <a:extLst>
                  <a:ext uri="{FF2B5EF4-FFF2-40B4-BE49-F238E27FC236}">
                    <a16:creationId xmlns:a16="http://schemas.microsoft.com/office/drawing/2014/main" id="{79140F6D-7765-40FA-8F10-0C41E6A2A934}"/>
                  </a:ext>
                </a:extLst>
              </p:cNvPr>
              <p:cNvSpPr>
                <a:spLocks noChangeArrowheads="1"/>
              </p:cNvSpPr>
              <p:nvPr/>
            </p:nvSpPr>
            <p:spPr bwMode="auto">
              <a:xfrm>
                <a:off x="2164" y="2260"/>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15" name="Line 41">
                <a:extLst>
                  <a:ext uri="{FF2B5EF4-FFF2-40B4-BE49-F238E27FC236}">
                    <a16:creationId xmlns:a16="http://schemas.microsoft.com/office/drawing/2014/main" id="{DD8117ED-04D1-4136-A9A3-C33342F2A101}"/>
                  </a:ext>
                </a:extLst>
              </p:cNvPr>
              <p:cNvSpPr>
                <a:spLocks noChangeShapeType="1"/>
              </p:cNvSpPr>
              <p:nvPr/>
            </p:nvSpPr>
            <p:spPr bwMode="auto">
              <a:xfrm flipV="1">
                <a:off x="2208" y="2160"/>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16" name="Line 42">
                <a:extLst>
                  <a:ext uri="{FF2B5EF4-FFF2-40B4-BE49-F238E27FC236}">
                    <a16:creationId xmlns:a16="http://schemas.microsoft.com/office/drawing/2014/main" id="{D158E648-DCC2-4D50-B20F-8CD1E5455C1A}"/>
                  </a:ext>
                </a:extLst>
              </p:cNvPr>
              <p:cNvSpPr>
                <a:spLocks noChangeShapeType="1"/>
              </p:cNvSpPr>
              <p:nvPr/>
            </p:nvSpPr>
            <p:spPr bwMode="auto">
              <a:xfrm flipH="1">
                <a:off x="2064" y="2304"/>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2" name="Group 43">
              <a:extLst>
                <a:ext uri="{FF2B5EF4-FFF2-40B4-BE49-F238E27FC236}">
                  <a16:creationId xmlns:a16="http://schemas.microsoft.com/office/drawing/2014/main" id="{D8947E9E-8D3C-4F8A-A3F6-827B92E691F7}"/>
                </a:ext>
              </a:extLst>
            </p:cNvPr>
            <p:cNvGrpSpPr>
              <a:grpSpLocks/>
            </p:cNvGrpSpPr>
            <p:nvPr/>
          </p:nvGrpSpPr>
          <p:grpSpPr bwMode="auto">
            <a:xfrm>
              <a:off x="2520" y="1955"/>
              <a:ext cx="156" cy="156"/>
              <a:chOff x="2064" y="2448"/>
              <a:chExt cx="188" cy="188"/>
            </a:xfrm>
          </p:grpSpPr>
          <p:sp useBgFill="1">
            <p:nvSpPr>
              <p:cNvPr id="111" name="Rectangle 44">
                <a:extLst>
                  <a:ext uri="{FF2B5EF4-FFF2-40B4-BE49-F238E27FC236}">
                    <a16:creationId xmlns:a16="http://schemas.microsoft.com/office/drawing/2014/main" id="{4D5A94CB-2F2B-46D1-AE59-A86AF541C178}"/>
                  </a:ext>
                </a:extLst>
              </p:cNvPr>
              <p:cNvSpPr>
                <a:spLocks noChangeArrowheads="1"/>
              </p:cNvSpPr>
              <p:nvPr/>
            </p:nvSpPr>
            <p:spPr bwMode="auto">
              <a:xfrm>
                <a:off x="2164" y="2548"/>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12" name="Line 45">
                <a:extLst>
                  <a:ext uri="{FF2B5EF4-FFF2-40B4-BE49-F238E27FC236}">
                    <a16:creationId xmlns:a16="http://schemas.microsoft.com/office/drawing/2014/main" id="{2BFDABC7-CC28-43AD-9D07-3A240A58A331}"/>
                  </a:ext>
                </a:extLst>
              </p:cNvPr>
              <p:cNvSpPr>
                <a:spLocks noChangeShapeType="1"/>
              </p:cNvSpPr>
              <p:nvPr/>
            </p:nvSpPr>
            <p:spPr bwMode="auto">
              <a:xfrm flipV="1">
                <a:off x="2208" y="2448"/>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13" name="Line 46">
                <a:extLst>
                  <a:ext uri="{FF2B5EF4-FFF2-40B4-BE49-F238E27FC236}">
                    <a16:creationId xmlns:a16="http://schemas.microsoft.com/office/drawing/2014/main" id="{33A678C2-AA71-4370-9E9E-CA24751FC273}"/>
                  </a:ext>
                </a:extLst>
              </p:cNvPr>
              <p:cNvSpPr>
                <a:spLocks noChangeShapeType="1"/>
              </p:cNvSpPr>
              <p:nvPr/>
            </p:nvSpPr>
            <p:spPr bwMode="auto">
              <a:xfrm flipH="1">
                <a:off x="2064" y="2592"/>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3" name="Group 47">
              <a:extLst>
                <a:ext uri="{FF2B5EF4-FFF2-40B4-BE49-F238E27FC236}">
                  <a16:creationId xmlns:a16="http://schemas.microsoft.com/office/drawing/2014/main" id="{7185DA5A-8991-408B-AE83-2D93F181697C}"/>
                </a:ext>
              </a:extLst>
            </p:cNvPr>
            <p:cNvGrpSpPr>
              <a:grpSpLocks/>
            </p:cNvGrpSpPr>
            <p:nvPr/>
          </p:nvGrpSpPr>
          <p:grpSpPr bwMode="auto">
            <a:xfrm>
              <a:off x="2759" y="1239"/>
              <a:ext cx="156" cy="156"/>
              <a:chOff x="2352" y="1584"/>
              <a:chExt cx="188" cy="188"/>
            </a:xfrm>
          </p:grpSpPr>
          <p:sp useBgFill="1">
            <p:nvSpPr>
              <p:cNvPr id="108" name="Rectangle 48">
                <a:extLst>
                  <a:ext uri="{FF2B5EF4-FFF2-40B4-BE49-F238E27FC236}">
                    <a16:creationId xmlns:a16="http://schemas.microsoft.com/office/drawing/2014/main" id="{A4C711F7-31FC-4450-9F33-BB5D34172D6B}"/>
                  </a:ext>
                </a:extLst>
              </p:cNvPr>
              <p:cNvSpPr>
                <a:spLocks noChangeArrowheads="1"/>
              </p:cNvSpPr>
              <p:nvPr/>
            </p:nvSpPr>
            <p:spPr bwMode="auto">
              <a:xfrm>
                <a:off x="2452" y="1684"/>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09" name="Line 49">
                <a:extLst>
                  <a:ext uri="{FF2B5EF4-FFF2-40B4-BE49-F238E27FC236}">
                    <a16:creationId xmlns:a16="http://schemas.microsoft.com/office/drawing/2014/main" id="{EE256398-A5D1-409F-B8CA-6BEE5CAEFC24}"/>
                  </a:ext>
                </a:extLst>
              </p:cNvPr>
              <p:cNvSpPr>
                <a:spLocks noChangeShapeType="1"/>
              </p:cNvSpPr>
              <p:nvPr/>
            </p:nvSpPr>
            <p:spPr bwMode="auto">
              <a:xfrm flipV="1">
                <a:off x="2496" y="1584"/>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10" name="Line 50">
                <a:extLst>
                  <a:ext uri="{FF2B5EF4-FFF2-40B4-BE49-F238E27FC236}">
                    <a16:creationId xmlns:a16="http://schemas.microsoft.com/office/drawing/2014/main" id="{CB437549-2034-4EA8-A339-51A0FF631536}"/>
                  </a:ext>
                </a:extLst>
              </p:cNvPr>
              <p:cNvSpPr>
                <a:spLocks noChangeShapeType="1"/>
              </p:cNvSpPr>
              <p:nvPr/>
            </p:nvSpPr>
            <p:spPr bwMode="auto">
              <a:xfrm flipH="1">
                <a:off x="2352" y="1728"/>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4" name="Group 51">
              <a:extLst>
                <a:ext uri="{FF2B5EF4-FFF2-40B4-BE49-F238E27FC236}">
                  <a16:creationId xmlns:a16="http://schemas.microsoft.com/office/drawing/2014/main" id="{C763D586-E2B3-4E78-9123-03BC8C72C22B}"/>
                </a:ext>
              </a:extLst>
            </p:cNvPr>
            <p:cNvGrpSpPr>
              <a:grpSpLocks/>
            </p:cNvGrpSpPr>
            <p:nvPr/>
          </p:nvGrpSpPr>
          <p:grpSpPr bwMode="auto">
            <a:xfrm>
              <a:off x="2759" y="1478"/>
              <a:ext cx="156" cy="156"/>
              <a:chOff x="2352" y="1872"/>
              <a:chExt cx="188" cy="188"/>
            </a:xfrm>
          </p:grpSpPr>
          <p:sp useBgFill="1">
            <p:nvSpPr>
              <p:cNvPr id="105" name="Rectangle 52">
                <a:extLst>
                  <a:ext uri="{FF2B5EF4-FFF2-40B4-BE49-F238E27FC236}">
                    <a16:creationId xmlns:a16="http://schemas.microsoft.com/office/drawing/2014/main" id="{A2BA71EA-2B28-4C22-A99F-AAF07120B511}"/>
                  </a:ext>
                </a:extLst>
              </p:cNvPr>
              <p:cNvSpPr>
                <a:spLocks noChangeArrowheads="1"/>
              </p:cNvSpPr>
              <p:nvPr/>
            </p:nvSpPr>
            <p:spPr bwMode="auto">
              <a:xfrm>
                <a:off x="2452" y="1972"/>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06" name="Line 53">
                <a:extLst>
                  <a:ext uri="{FF2B5EF4-FFF2-40B4-BE49-F238E27FC236}">
                    <a16:creationId xmlns:a16="http://schemas.microsoft.com/office/drawing/2014/main" id="{062510AF-7BA9-4ECD-AD83-12D7CD455E49}"/>
                  </a:ext>
                </a:extLst>
              </p:cNvPr>
              <p:cNvSpPr>
                <a:spLocks noChangeShapeType="1"/>
              </p:cNvSpPr>
              <p:nvPr/>
            </p:nvSpPr>
            <p:spPr bwMode="auto">
              <a:xfrm flipV="1">
                <a:off x="2496" y="1872"/>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07" name="Line 54">
                <a:extLst>
                  <a:ext uri="{FF2B5EF4-FFF2-40B4-BE49-F238E27FC236}">
                    <a16:creationId xmlns:a16="http://schemas.microsoft.com/office/drawing/2014/main" id="{F542FC54-7DA6-4615-B844-0AD4F65010B1}"/>
                  </a:ext>
                </a:extLst>
              </p:cNvPr>
              <p:cNvSpPr>
                <a:spLocks noChangeShapeType="1"/>
              </p:cNvSpPr>
              <p:nvPr/>
            </p:nvSpPr>
            <p:spPr bwMode="auto">
              <a:xfrm flipH="1">
                <a:off x="2352" y="2016"/>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5" name="Group 55">
              <a:extLst>
                <a:ext uri="{FF2B5EF4-FFF2-40B4-BE49-F238E27FC236}">
                  <a16:creationId xmlns:a16="http://schemas.microsoft.com/office/drawing/2014/main" id="{1CFF09C6-5583-4183-B3D4-AE34C4ADDEBE}"/>
                </a:ext>
              </a:extLst>
            </p:cNvPr>
            <p:cNvGrpSpPr>
              <a:grpSpLocks/>
            </p:cNvGrpSpPr>
            <p:nvPr/>
          </p:nvGrpSpPr>
          <p:grpSpPr bwMode="auto">
            <a:xfrm>
              <a:off x="2759" y="1717"/>
              <a:ext cx="156" cy="156"/>
              <a:chOff x="2352" y="2160"/>
              <a:chExt cx="188" cy="188"/>
            </a:xfrm>
          </p:grpSpPr>
          <p:sp useBgFill="1">
            <p:nvSpPr>
              <p:cNvPr id="102" name="Rectangle 56">
                <a:extLst>
                  <a:ext uri="{FF2B5EF4-FFF2-40B4-BE49-F238E27FC236}">
                    <a16:creationId xmlns:a16="http://schemas.microsoft.com/office/drawing/2014/main" id="{5A571197-0F67-4B09-988E-D4E7D77D266C}"/>
                  </a:ext>
                </a:extLst>
              </p:cNvPr>
              <p:cNvSpPr>
                <a:spLocks noChangeArrowheads="1"/>
              </p:cNvSpPr>
              <p:nvPr/>
            </p:nvSpPr>
            <p:spPr bwMode="auto">
              <a:xfrm>
                <a:off x="2452" y="2260"/>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03" name="Line 57">
                <a:extLst>
                  <a:ext uri="{FF2B5EF4-FFF2-40B4-BE49-F238E27FC236}">
                    <a16:creationId xmlns:a16="http://schemas.microsoft.com/office/drawing/2014/main" id="{98AF6DC3-6177-4965-93F8-DF4C001B4D1C}"/>
                  </a:ext>
                </a:extLst>
              </p:cNvPr>
              <p:cNvSpPr>
                <a:spLocks noChangeShapeType="1"/>
              </p:cNvSpPr>
              <p:nvPr/>
            </p:nvSpPr>
            <p:spPr bwMode="auto">
              <a:xfrm flipV="1">
                <a:off x="2496" y="2160"/>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04" name="Line 58">
                <a:extLst>
                  <a:ext uri="{FF2B5EF4-FFF2-40B4-BE49-F238E27FC236}">
                    <a16:creationId xmlns:a16="http://schemas.microsoft.com/office/drawing/2014/main" id="{D0EFF655-16DE-4CCC-8499-E78FE3E971C4}"/>
                  </a:ext>
                </a:extLst>
              </p:cNvPr>
              <p:cNvSpPr>
                <a:spLocks noChangeShapeType="1"/>
              </p:cNvSpPr>
              <p:nvPr/>
            </p:nvSpPr>
            <p:spPr bwMode="auto">
              <a:xfrm flipH="1">
                <a:off x="2352" y="2304"/>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6" name="Group 59">
              <a:extLst>
                <a:ext uri="{FF2B5EF4-FFF2-40B4-BE49-F238E27FC236}">
                  <a16:creationId xmlns:a16="http://schemas.microsoft.com/office/drawing/2014/main" id="{F85864A9-0BD4-4C61-B693-8EEF9354EAC3}"/>
                </a:ext>
              </a:extLst>
            </p:cNvPr>
            <p:cNvGrpSpPr>
              <a:grpSpLocks/>
            </p:cNvGrpSpPr>
            <p:nvPr/>
          </p:nvGrpSpPr>
          <p:grpSpPr bwMode="auto">
            <a:xfrm>
              <a:off x="2759" y="1955"/>
              <a:ext cx="156" cy="156"/>
              <a:chOff x="2352" y="2448"/>
              <a:chExt cx="188" cy="188"/>
            </a:xfrm>
          </p:grpSpPr>
          <p:sp useBgFill="1">
            <p:nvSpPr>
              <p:cNvPr id="99" name="Rectangle 60">
                <a:extLst>
                  <a:ext uri="{FF2B5EF4-FFF2-40B4-BE49-F238E27FC236}">
                    <a16:creationId xmlns:a16="http://schemas.microsoft.com/office/drawing/2014/main" id="{CA3F8036-930D-45F3-8A19-B0C4F2D3A568}"/>
                  </a:ext>
                </a:extLst>
              </p:cNvPr>
              <p:cNvSpPr>
                <a:spLocks noChangeArrowheads="1"/>
              </p:cNvSpPr>
              <p:nvPr/>
            </p:nvSpPr>
            <p:spPr bwMode="auto">
              <a:xfrm>
                <a:off x="2452" y="2548"/>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00" name="Line 61">
                <a:extLst>
                  <a:ext uri="{FF2B5EF4-FFF2-40B4-BE49-F238E27FC236}">
                    <a16:creationId xmlns:a16="http://schemas.microsoft.com/office/drawing/2014/main" id="{A2AB9B2B-A253-48B0-9D0D-1BF56551804A}"/>
                  </a:ext>
                </a:extLst>
              </p:cNvPr>
              <p:cNvSpPr>
                <a:spLocks noChangeShapeType="1"/>
              </p:cNvSpPr>
              <p:nvPr/>
            </p:nvSpPr>
            <p:spPr bwMode="auto">
              <a:xfrm flipV="1">
                <a:off x="2496" y="2448"/>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101" name="Line 62">
                <a:extLst>
                  <a:ext uri="{FF2B5EF4-FFF2-40B4-BE49-F238E27FC236}">
                    <a16:creationId xmlns:a16="http://schemas.microsoft.com/office/drawing/2014/main" id="{271004C0-8483-4799-B5F0-EE11EFC0524A}"/>
                  </a:ext>
                </a:extLst>
              </p:cNvPr>
              <p:cNvSpPr>
                <a:spLocks noChangeShapeType="1"/>
              </p:cNvSpPr>
              <p:nvPr/>
            </p:nvSpPr>
            <p:spPr bwMode="auto">
              <a:xfrm flipH="1">
                <a:off x="2352" y="2592"/>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7" name="Group 63">
              <a:extLst>
                <a:ext uri="{FF2B5EF4-FFF2-40B4-BE49-F238E27FC236}">
                  <a16:creationId xmlns:a16="http://schemas.microsoft.com/office/drawing/2014/main" id="{554C493A-E9FD-4AA6-9000-139BA447251A}"/>
                </a:ext>
              </a:extLst>
            </p:cNvPr>
            <p:cNvGrpSpPr>
              <a:grpSpLocks/>
            </p:cNvGrpSpPr>
            <p:nvPr/>
          </p:nvGrpSpPr>
          <p:grpSpPr bwMode="auto">
            <a:xfrm>
              <a:off x="2998" y="1239"/>
              <a:ext cx="156" cy="156"/>
              <a:chOff x="2640" y="1584"/>
              <a:chExt cx="188" cy="188"/>
            </a:xfrm>
          </p:grpSpPr>
          <p:sp useBgFill="1">
            <p:nvSpPr>
              <p:cNvPr id="96" name="Rectangle 64">
                <a:extLst>
                  <a:ext uri="{FF2B5EF4-FFF2-40B4-BE49-F238E27FC236}">
                    <a16:creationId xmlns:a16="http://schemas.microsoft.com/office/drawing/2014/main" id="{7D2D3A00-D755-4FEE-9BEF-278C227AB9BA}"/>
                  </a:ext>
                </a:extLst>
              </p:cNvPr>
              <p:cNvSpPr>
                <a:spLocks noChangeArrowheads="1"/>
              </p:cNvSpPr>
              <p:nvPr/>
            </p:nvSpPr>
            <p:spPr bwMode="auto">
              <a:xfrm>
                <a:off x="2740" y="1684"/>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97" name="Line 65">
                <a:extLst>
                  <a:ext uri="{FF2B5EF4-FFF2-40B4-BE49-F238E27FC236}">
                    <a16:creationId xmlns:a16="http://schemas.microsoft.com/office/drawing/2014/main" id="{0FC1CF19-2E1C-44EA-A49B-7CC4822AF8A6}"/>
                  </a:ext>
                </a:extLst>
              </p:cNvPr>
              <p:cNvSpPr>
                <a:spLocks noChangeShapeType="1"/>
              </p:cNvSpPr>
              <p:nvPr/>
            </p:nvSpPr>
            <p:spPr bwMode="auto">
              <a:xfrm flipV="1">
                <a:off x="2784" y="1584"/>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98" name="Line 66">
                <a:extLst>
                  <a:ext uri="{FF2B5EF4-FFF2-40B4-BE49-F238E27FC236}">
                    <a16:creationId xmlns:a16="http://schemas.microsoft.com/office/drawing/2014/main" id="{BD9964EE-AB4B-4137-8DE1-D7212F937D80}"/>
                  </a:ext>
                </a:extLst>
              </p:cNvPr>
              <p:cNvSpPr>
                <a:spLocks noChangeShapeType="1"/>
              </p:cNvSpPr>
              <p:nvPr/>
            </p:nvSpPr>
            <p:spPr bwMode="auto">
              <a:xfrm flipH="1">
                <a:off x="2640" y="1728"/>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8" name="Group 67">
              <a:extLst>
                <a:ext uri="{FF2B5EF4-FFF2-40B4-BE49-F238E27FC236}">
                  <a16:creationId xmlns:a16="http://schemas.microsoft.com/office/drawing/2014/main" id="{6D1123BD-1A0F-4BDE-96B8-E655C4AE2937}"/>
                </a:ext>
              </a:extLst>
            </p:cNvPr>
            <p:cNvGrpSpPr>
              <a:grpSpLocks/>
            </p:cNvGrpSpPr>
            <p:nvPr/>
          </p:nvGrpSpPr>
          <p:grpSpPr bwMode="auto">
            <a:xfrm>
              <a:off x="2998" y="1478"/>
              <a:ext cx="156" cy="156"/>
              <a:chOff x="2640" y="1872"/>
              <a:chExt cx="188" cy="188"/>
            </a:xfrm>
          </p:grpSpPr>
          <p:sp useBgFill="1">
            <p:nvSpPr>
              <p:cNvPr id="93" name="Rectangle 68">
                <a:extLst>
                  <a:ext uri="{FF2B5EF4-FFF2-40B4-BE49-F238E27FC236}">
                    <a16:creationId xmlns:a16="http://schemas.microsoft.com/office/drawing/2014/main" id="{69E49C90-9748-40F7-A4E8-9EA2C1BB1F7D}"/>
                  </a:ext>
                </a:extLst>
              </p:cNvPr>
              <p:cNvSpPr>
                <a:spLocks noChangeArrowheads="1"/>
              </p:cNvSpPr>
              <p:nvPr/>
            </p:nvSpPr>
            <p:spPr bwMode="auto">
              <a:xfrm>
                <a:off x="2740" y="1972"/>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94" name="Line 69">
                <a:extLst>
                  <a:ext uri="{FF2B5EF4-FFF2-40B4-BE49-F238E27FC236}">
                    <a16:creationId xmlns:a16="http://schemas.microsoft.com/office/drawing/2014/main" id="{06EFE9F6-0E4A-4A30-8962-5716E4EFCFEA}"/>
                  </a:ext>
                </a:extLst>
              </p:cNvPr>
              <p:cNvSpPr>
                <a:spLocks noChangeShapeType="1"/>
              </p:cNvSpPr>
              <p:nvPr/>
            </p:nvSpPr>
            <p:spPr bwMode="auto">
              <a:xfrm flipV="1">
                <a:off x="2784" y="1872"/>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95" name="Line 70">
                <a:extLst>
                  <a:ext uri="{FF2B5EF4-FFF2-40B4-BE49-F238E27FC236}">
                    <a16:creationId xmlns:a16="http://schemas.microsoft.com/office/drawing/2014/main" id="{7E3960F2-45A7-434E-B500-AD40C36A11B2}"/>
                  </a:ext>
                </a:extLst>
              </p:cNvPr>
              <p:cNvSpPr>
                <a:spLocks noChangeShapeType="1"/>
              </p:cNvSpPr>
              <p:nvPr/>
            </p:nvSpPr>
            <p:spPr bwMode="auto">
              <a:xfrm flipH="1">
                <a:off x="2640" y="2016"/>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29" name="Group 71">
              <a:extLst>
                <a:ext uri="{FF2B5EF4-FFF2-40B4-BE49-F238E27FC236}">
                  <a16:creationId xmlns:a16="http://schemas.microsoft.com/office/drawing/2014/main" id="{128BDDD5-858F-4A5F-900F-8D23DC84D5AC}"/>
                </a:ext>
              </a:extLst>
            </p:cNvPr>
            <p:cNvGrpSpPr>
              <a:grpSpLocks/>
            </p:cNvGrpSpPr>
            <p:nvPr/>
          </p:nvGrpSpPr>
          <p:grpSpPr bwMode="auto">
            <a:xfrm>
              <a:off x="2998" y="1717"/>
              <a:ext cx="156" cy="156"/>
              <a:chOff x="2640" y="2160"/>
              <a:chExt cx="188" cy="188"/>
            </a:xfrm>
          </p:grpSpPr>
          <p:sp useBgFill="1">
            <p:nvSpPr>
              <p:cNvPr id="90" name="Rectangle 72">
                <a:extLst>
                  <a:ext uri="{FF2B5EF4-FFF2-40B4-BE49-F238E27FC236}">
                    <a16:creationId xmlns:a16="http://schemas.microsoft.com/office/drawing/2014/main" id="{DCD83598-127C-46D2-AA94-F803F188932A}"/>
                  </a:ext>
                </a:extLst>
              </p:cNvPr>
              <p:cNvSpPr>
                <a:spLocks noChangeArrowheads="1"/>
              </p:cNvSpPr>
              <p:nvPr/>
            </p:nvSpPr>
            <p:spPr bwMode="auto">
              <a:xfrm>
                <a:off x="2740" y="2260"/>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91" name="Line 73">
                <a:extLst>
                  <a:ext uri="{FF2B5EF4-FFF2-40B4-BE49-F238E27FC236}">
                    <a16:creationId xmlns:a16="http://schemas.microsoft.com/office/drawing/2014/main" id="{AFF32516-0617-4F49-9362-86050ACFFB39}"/>
                  </a:ext>
                </a:extLst>
              </p:cNvPr>
              <p:cNvSpPr>
                <a:spLocks noChangeShapeType="1"/>
              </p:cNvSpPr>
              <p:nvPr/>
            </p:nvSpPr>
            <p:spPr bwMode="auto">
              <a:xfrm flipV="1">
                <a:off x="2784" y="2160"/>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92" name="Line 74">
                <a:extLst>
                  <a:ext uri="{FF2B5EF4-FFF2-40B4-BE49-F238E27FC236}">
                    <a16:creationId xmlns:a16="http://schemas.microsoft.com/office/drawing/2014/main" id="{B70B9D42-8CDB-4AA8-BBD7-82FD73C0A715}"/>
                  </a:ext>
                </a:extLst>
              </p:cNvPr>
              <p:cNvSpPr>
                <a:spLocks noChangeShapeType="1"/>
              </p:cNvSpPr>
              <p:nvPr/>
            </p:nvSpPr>
            <p:spPr bwMode="auto">
              <a:xfrm flipH="1">
                <a:off x="2640" y="2304"/>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30" name="Group 75">
              <a:extLst>
                <a:ext uri="{FF2B5EF4-FFF2-40B4-BE49-F238E27FC236}">
                  <a16:creationId xmlns:a16="http://schemas.microsoft.com/office/drawing/2014/main" id="{01CD0AC5-2667-45F3-A97D-D0F35E3B974A}"/>
                </a:ext>
              </a:extLst>
            </p:cNvPr>
            <p:cNvGrpSpPr>
              <a:grpSpLocks/>
            </p:cNvGrpSpPr>
            <p:nvPr/>
          </p:nvGrpSpPr>
          <p:grpSpPr bwMode="auto">
            <a:xfrm>
              <a:off x="2998" y="1955"/>
              <a:ext cx="156" cy="156"/>
              <a:chOff x="2640" y="2448"/>
              <a:chExt cx="188" cy="188"/>
            </a:xfrm>
          </p:grpSpPr>
          <p:sp useBgFill="1">
            <p:nvSpPr>
              <p:cNvPr id="87" name="Rectangle 76">
                <a:extLst>
                  <a:ext uri="{FF2B5EF4-FFF2-40B4-BE49-F238E27FC236}">
                    <a16:creationId xmlns:a16="http://schemas.microsoft.com/office/drawing/2014/main" id="{54A8CD1C-D204-4128-B7E4-D2F5B00AF8BA}"/>
                  </a:ext>
                </a:extLst>
              </p:cNvPr>
              <p:cNvSpPr>
                <a:spLocks noChangeArrowheads="1"/>
              </p:cNvSpPr>
              <p:nvPr/>
            </p:nvSpPr>
            <p:spPr bwMode="auto">
              <a:xfrm>
                <a:off x="2740" y="2548"/>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88" name="Line 77">
                <a:extLst>
                  <a:ext uri="{FF2B5EF4-FFF2-40B4-BE49-F238E27FC236}">
                    <a16:creationId xmlns:a16="http://schemas.microsoft.com/office/drawing/2014/main" id="{79EF979F-D4C8-4A1C-BC10-02E715D0D2E6}"/>
                  </a:ext>
                </a:extLst>
              </p:cNvPr>
              <p:cNvSpPr>
                <a:spLocks noChangeShapeType="1"/>
              </p:cNvSpPr>
              <p:nvPr/>
            </p:nvSpPr>
            <p:spPr bwMode="auto">
              <a:xfrm flipV="1">
                <a:off x="2784" y="2448"/>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89" name="Line 78">
                <a:extLst>
                  <a:ext uri="{FF2B5EF4-FFF2-40B4-BE49-F238E27FC236}">
                    <a16:creationId xmlns:a16="http://schemas.microsoft.com/office/drawing/2014/main" id="{7F5A41CB-4B94-4D4E-AFAC-3CAA892E878C}"/>
                  </a:ext>
                </a:extLst>
              </p:cNvPr>
              <p:cNvSpPr>
                <a:spLocks noChangeShapeType="1"/>
              </p:cNvSpPr>
              <p:nvPr/>
            </p:nvSpPr>
            <p:spPr bwMode="auto">
              <a:xfrm flipH="1">
                <a:off x="2640" y="2592"/>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31" name="Group 79">
              <a:extLst>
                <a:ext uri="{FF2B5EF4-FFF2-40B4-BE49-F238E27FC236}">
                  <a16:creationId xmlns:a16="http://schemas.microsoft.com/office/drawing/2014/main" id="{5A5151B9-710C-460F-A41E-69D97AFA34BD}"/>
                </a:ext>
              </a:extLst>
            </p:cNvPr>
            <p:cNvGrpSpPr>
              <a:grpSpLocks/>
            </p:cNvGrpSpPr>
            <p:nvPr/>
          </p:nvGrpSpPr>
          <p:grpSpPr bwMode="auto">
            <a:xfrm>
              <a:off x="3237" y="1239"/>
              <a:ext cx="155" cy="156"/>
              <a:chOff x="2928" y="1584"/>
              <a:chExt cx="188" cy="188"/>
            </a:xfrm>
          </p:grpSpPr>
          <p:sp useBgFill="1">
            <p:nvSpPr>
              <p:cNvPr id="84" name="Rectangle 80">
                <a:extLst>
                  <a:ext uri="{FF2B5EF4-FFF2-40B4-BE49-F238E27FC236}">
                    <a16:creationId xmlns:a16="http://schemas.microsoft.com/office/drawing/2014/main" id="{B9654BC3-1DD2-4885-BEDF-B42CB5750CA5}"/>
                  </a:ext>
                </a:extLst>
              </p:cNvPr>
              <p:cNvSpPr>
                <a:spLocks noChangeArrowheads="1"/>
              </p:cNvSpPr>
              <p:nvPr/>
            </p:nvSpPr>
            <p:spPr bwMode="auto">
              <a:xfrm>
                <a:off x="3028" y="1684"/>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85" name="Line 81">
                <a:extLst>
                  <a:ext uri="{FF2B5EF4-FFF2-40B4-BE49-F238E27FC236}">
                    <a16:creationId xmlns:a16="http://schemas.microsoft.com/office/drawing/2014/main" id="{F819CC92-49AD-4D42-8958-A05E3A907905}"/>
                  </a:ext>
                </a:extLst>
              </p:cNvPr>
              <p:cNvSpPr>
                <a:spLocks noChangeShapeType="1"/>
              </p:cNvSpPr>
              <p:nvPr/>
            </p:nvSpPr>
            <p:spPr bwMode="auto">
              <a:xfrm flipV="1">
                <a:off x="3072" y="1584"/>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86" name="Line 82">
                <a:extLst>
                  <a:ext uri="{FF2B5EF4-FFF2-40B4-BE49-F238E27FC236}">
                    <a16:creationId xmlns:a16="http://schemas.microsoft.com/office/drawing/2014/main" id="{1D062CD8-2C21-422C-8BAC-4DF3C4DC288F}"/>
                  </a:ext>
                </a:extLst>
              </p:cNvPr>
              <p:cNvSpPr>
                <a:spLocks noChangeShapeType="1"/>
              </p:cNvSpPr>
              <p:nvPr/>
            </p:nvSpPr>
            <p:spPr bwMode="auto">
              <a:xfrm flipH="1">
                <a:off x="2928" y="1728"/>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32" name="Group 83">
              <a:extLst>
                <a:ext uri="{FF2B5EF4-FFF2-40B4-BE49-F238E27FC236}">
                  <a16:creationId xmlns:a16="http://schemas.microsoft.com/office/drawing/2014/main" id="{B60537ED-F9E3-4FB0-B6EC-7F7E8AB01429}"/>
                </a:ext>
              </a:extLst>
            </p:cNvPr>
            <p:cNvGrpSpPr>
              <a:grpSpLocks/>
            </p:cNvGrpSpPr>
            <p:nvPr/>
          </p:nvGrpSpPr>
          <p:grpSpPr bwMode="auto">
            <a:xfrm>
              <a:off x="3237" y="1478"/>
              <a:ext cx="155" cy="156"/>
              <a:chOff x="2928" y="1872"/>
              <a:chExt cx="188" cy="188"/>
            </a:xfrm>
          </p:grpSpPr>
          <p:sp useBgFill="1">
            <p:nvSpPr>
              <p:cNvPr id="81" name="Rectangle 84">
                <a:extLst>
                  <a:ext uri="{FF2B5EF4-FFF2-40B4-BE49-F238E27FC236}">
                    <a16:creationId xmlns:a16="http://schemas.microsoft.com/office/drawing/2014/main" id="{D528AC2D-7A5E-43B8-9D4F-558BB4B55200}"/>
                  </a:ext>
                </a:extLst>
              </p:cNvPr>
              <p:cNvSpPr>
                <a:spLocks noChangeArrowheads="1"/>
              </p:cNvSpPr>
              <p:nvPr/>
            </p:nvSpPr>
            <p:spPr bwMode="auto">
              <a:xfrm>
                <a:off x="3028" y="1972"/>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82" name="Line 85">
                <a:extLst>
                  <a:ext uri="{FF2B5EF4-FFF2-40B4-BE49-F238E27FC236}">
                    <a16:creationId xmlns:a16="http://schemas.microsoft.com/office/drawing/2014/main" id="{056DEBAD-D6C3-4B1B-A409-A77426DDA4E8}"/>
                  </a:ext>
                </a:extLst>
              </p:cNvPr>
              <p:cNvSpPr>
                <a:spLocks noChangeShapeType="1"/>
              </p:cNvSpPr>
              <p:nvPr/>
            </p:nvSpPr>
            <p:spPr bwMode="auto">
              <a:xfrm flipV="1">
                <a:off x="3072" y="1872"/>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83" name="Line 86">
                <a:extLst>
                  <a:ext uri="{FF2B5EF4-FFF2-40B4-BE49-F238E27FC236}">
                    <a16:creationId xmlns:a16="http://schemas.microsoft.com/office/drawing/2014/main" id="{57D209EB-9FAC-4F6B-950A-0D1B28C4CCCF}"/>
                  </a:ext>
                </a:extLst>
              </p:cNvPr>
              <p:cNvSpPr>
                <a:spLocks noChangeShapeType="1"/>
              </p:cNvSpPr>
              <p:nvPr/>
            </p:nvSpPr>
            <p:spPr bwMode="auto">
              <a:xfrm flipH="1">
                <a:off x="2928" y="2016"/>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33" name="Group 87">
              <a:extLst>
                <a:ext uri="{FF2B5EF4-FFF2-40B4-BE49-F238E27FC236}">
                  <a16:creationId xmlns:a16="http://schemas.microsoft.com/office/drawing/2014/main" id="{82EB73C7-A958-4741-9A88-EDACF9CD236A}"/>
                </a:ext>
              </a:extLst>
            </p:cNvPr>
            <p:cNvGrpSpPr>
              <a:grpSpLocks/>
            </p:cNvGrpSpPr>
            <p:nvPr/>
          </p:nvGrpSpPr>
          <p:grpSpPr bwMode="auto">
            <a:xfrm>
              <a:off x="3237" y="1717"/>
              <a:ext cx="155" cy="156"/>
              <a:chOff x="2928" y="2160"/>
              <a:chExt cx="188" cy="188"/>
            </a:xfrm>
          </p:grpSpPr>
          <p:sp useBgFill="1">
            <p:nvSpPr>
              <p:cNvPr id="78" name="Rectangle 88">
                <a:extLst>
                  <a:ext uri="{FF2B5EF4-FFF2-40B4-BE49-F238E27FC236}">
                    <a16:creationId xmlns:a16="http://schemas.microsoft.com/office/drawing/2014/main" id="{3825415A-2614-45DF-A703-B0EF901D13CB}"/>
                  </a:ext>
                </a:extLst>
              </p:cNvPr>
              <p:cNvSpPr>
                <a:spLocks noChangeArrowheads="1"/>
              </p:cNvSpPr>
              <p:nvPr/>
            </p:nvSpPr>
            <p:spPr bwMode="auto">
              <a:xfrm>
                <a:off x="3028" y="2260"/>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79" name="Line 89">
                <a:extLst>
                  <a:ext uri="{FF2B5EF4-FFF2-40B4-BE49-F238E27FC236}">
                    <a16:creationId xmlns:a16="http://schemas.microsoft.com/office/drawing/2014/main" id="{B9D0945D-057D-4247-81C2-1EA4C4690FAA}"/>
                  </a:ext>
                </a:extLst>
              </p:cNvPr>
              <p:cNvSpPr>
                <a:spLocks noChangeShapeType="1"/>
              </p:cNvSpPr>
              <p:nvPr/>
            </p:nvSpPr>
            <p:spPr bwMode="auto">
              <a:xfrm flipV="1">
                <a:off x="3072" y="2160"/>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80" name="Line 90">
                <a:extLst>
                  <a:ext uri="{FF2B5EF4-FFF2-40B4-BE49-F238E27FC236}">
                    <a16:creationId xmlns:a16="http://schemas.microsoft.com/office/drawing/2014/main" id="{39AC5712-09ED-4963-A8CD-052EA5B780C5}"/>
                  </a:ext>
                </a:extLst>
              </p:cNvPr>
              <p:cNvSpPr>
                <a:spLocks noChangeShapeType="1"/>
              </p:cNvSpPr>
              <p:nvPr/>
            </p:nvSpPr>
            <p:spPr bwMode="auto">
              <a:xfrm flipH="1">
                <a:off x="2928" y="2304"/>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34" name="Group 91">
              <a:extLst>
                <a:ext uri="{FF2B5EF4-FFF2-40B4-BE49-F238E27FC236}">
                  <a16:creationId xmlns:a16="http://schemas.microsoft.com/office/drawing/2014/main" id="{A55FB021-0F22-4C39-ADA3-34C8BBAB5839}"/>
                </a:ext>
              </a:extLst>
            </p:cNvPr>
            <p:cNvGrpSpPr>
              <a:grpSpLocks/>
            </p:cNvGrpSpPr>
            <p:nvPr/>
          </p:nvGrpSpPr>
          <p:grpSpPr bwMode="auto">
            <a:xfrm>
              <a:off x="3237" y="1955"/>
              <a:ext cx="155" cy="156"/>
              <a:chOff x="2928" y="2448"/>
              <a:chExt cx="188" cy="188"/>
            </a:xfrm>
          </p:grpSpPr>
          <p:sp useBgFill="1">
            <p:nvSpPr>
              <p:cNvPr id="75" name="Rectangle 92">
                <a:extLst>
                  <a:ext uri="{FF2B5EF4-FFF2-40B4-BE49-F238E27FC236}">
                    <a16:creationId xmlns:a16="http://schemas.microsoft.com/office/drawing/2014/main" id="{33D7FEB8-083E-4D18-A47D-8008192FDFD7}"/>
                  </a:ext>
                </a:extLst>
              </p:cNvPr>
              <p:cNvSpPr>
                <a:spLocks noChangeArrowheads="1"/>
              </p:cNvSpPr>
              <p:nvPr/>
            </p:nvSpPr>
            <p:spPr bwMode="auto">
              <a:xfrm>
                <a:off x="3028" y="2548"/>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76" name="Line 93">
                <a:extLst>
                  <a:ext uri="{FF2B5EF4-FFF2-40B4-BE49-F238E27FC236}">
                    <a16:creationId xmlns:a16="http://schemas.microsoft.com/office/drawing/2014/main" id="{8C5BDD57-200A-437A-838B-50926FDFAB3E}"/>
                  </a:ext>
                </a:extLst>
              </p:cNvPr>
              <p:cNvSpPr>
                <a:spLocks noChangeShapeType="1"/>
              </p:cNvSpPr>
              <p:nvPr/>
            </p:nvSpPr>
            <p:spPr bwMode="auto">
              <a:xfrm flipV="1">
                <a:off x="3072" y="2448"/>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77" name="Line 94">
                <a:extLst>
                  <a:ext uri="{FF2B5EF4-FFF2-40B4-BE49-F238E27FC236}">
                    <a16:creationId xmlns:a16="http://schemas.microsoft.com/office/drawing/2014/main" id="{4410779F-E6D6-4425-882A-4C78D222B9C0}"/>
                  </a:ext>
                </a:extLst>
              </p:cNvPr>
              <p:cNvSpPr>
                <a:spLocks noChangeShapeType="1"/>
              </p:cNvSpPr>
              <p:nvPr/>
            </p:nvSpPr>
            <p:spPr bwMode="auto">
              <a:xfrm flipH="1">
                <a:off x="2928" y="2592"/>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35" name="Group 95">
              <a:extLst>
                <a:ext uri="{FF2B5EF4-FFF2-40B4-BE49-F238E27FC236}">
                  <a16:creationId xmlns:a16="http://schemas.microsoft.com/office/drawing/2014/main" id="{8813B437-55C0-4AA5-98A6-ECB5EB039079}"/>
                </a:ext>
              </a:extLst>
            </p:cNvPr>
            <p:cNvGrpSpPr>
              <a:grpSpLocks/>
            </p:cNvGrpSpPr>
            <p:nvPr/>
          </p:nvGrpSpPr>
          <p:grpSpPr bwMode="auto">
            <a:xfrm>
              <a:off x="3475" y="1239"/>
              <a:ext cx="156" cy="156"/>
              <a:chOff x="3216" y="1584"/>
              <a:chExt cx="188" cy="188"/>
            </a:xfrm>
          </p:grpSpPr>
          <p:sp useBgFill="1">
            <p:nvSpPr>
              <p:cNvPr id="72" name="Rectangle 96">
                <a:extLst>
                  <a:ext uri="{FF2B5EF4-FFF2-40B4-BE49-F238E27FC236}">
                    <a16:creationId xmlns:a16="http://schemas.microsoft.com/office/drawing/2014/main" id="{5746F77F-6EEC-45F9-A620-AACFE017B320}"/>
                  </a:ext>
                </a:extLst>
              </p:cNvPr>
              <p:cNvSpPr>
                <a:spLocks noChangeArrowheads="1"/>
              </p:cNvSpPr>
              <p:nvPr/>
            </p:nvSpPr>
            <p:spPr bwMode="auto">
              <a:xfrm>
                <a:off x="3316" y="1684"/>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73" name="Line 97">
                <a:extLst>
                  <a:ext uri="{FF2B5EF4-FFF2-40B4-BE49-F238E27FC236}">
                    <a16:creationId xmlns:a16="http://schemas.microsoft.com/office/drawing/2014/main" id="{3C9DF86B-E3C2-43B9-AA18-E644181B410E}"/>
                  </a:ext>
                </a:extLst>
              </p:cNvPr>
              <p:cNvSpPr>
                <a:spLocks noChangeShapeType="1"/>
              </p:cNvSpPr>
              <p:nvPr/>
            </p:nvSpPr>
            <p:spPr bwMode="auto">
              <a:xfrm flipV="1">
                <a:off x="3360" y="1584"/>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74" name="Line 98">
                <a:extLst>
                  <a:ext uri="{FF2B5EF4-FFF2-40B4-BE49-F238E27FC236}">
                    <a16:creationId xmlns:a16="http://schemas.microsoft.com/office/drawing/2014/main" id="{412ED0CE-2A44-4353-896D-94772DF9E8CD}"/>
                  </a:ext>
                </a:extLst>
              </p:cNvPr>
              <p:cNvSpPr>
                <a:spLocks noChangeShapeType="1"/>
              </p:cNvSpPr>
              <p:nvPr/>
            </p:nvSpPr>
            <p:spPr bwMode="auto">
              <a:xfrm flipH="1">
                <a:off x="3216" y="1728"/>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36" name="Group 99">
              <a:extLst>
                <a:ext uri="{FF2B5EF4-FFF2-40B4-BE49-F238E27FC236}">
                  <a16:creationId xmlns:a16="http://schemas.microsoft.com/office/drawing/2014/main" id="{8A81B001-9520-45AE-A7D5-1C534F4F7122}"/>
                </a:ext>
              </a:extLst>
            </p:cNvPr>
            <p:cNvGrpSpPr>
              <a:grpSpLocks/>
            </p:cNvGrpSpPr>
            <p:nvPr/>
          </p:nvGrpSpPr>
          <p:grpSpPr bwMode="auto">
            <a:xfrm>
              <a:off x="3475" y="1478"/>
              <a:ext cx="156" cy="156"/>
              <a:chOff x="3216" y="1872"/>
              <a:chExt cx="188" cy="188"/>
            </a:xfrm>
          </p:grpSpPr>
          <p:sp useBgFill="1">
            <p:nvSpPr>
              <p:cNvPr id="69" name="Rectangle 100">
                <a:extLst>
                  <a:ext uri="{FF2B5EF4-FFF2-40B4-BE49-F238E27FC236}">
                    <a16:creationId xmlns:a16="http://schemas.microsoft.com/office/drawing/2014/main" id="{AF5126EF-B6DE-49AF-980F-59E9961159B2}"/>
                  </a:ext>
                </a:extLst>
              </p:cNvPr>
              <p:cNvSpPr>
                <a:spLocks noChangeArrowheads="1"/>
              </p:cNvSpPr>
              <p:nvPr/>
            </p:nvSpPr>
            <p:spPr bwMode="auto">
              <a:xfrm>
                <a:off x="3316" y="1972"/>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70" name="Line 101">
                <a:extLst>
                  <a:ext uri="{FF2B5EF4-FFF2-40B4-BE49-F238E27FC236}">
                    <a16:creationId xmlns:a16="http://schemas.microsoft.com/office/drawing/2014/main" id="{E95C3582-EF9A-420A-815A-3EB70820D70D}"/>
                  </a:ext>
                </a:extLst>
              </p:cNvPr>
              <p:cNvSpPr>
                <a:spLocks noChangeShapeType="1"/>
              </p:cNvSpPr>
              <p:nvPr/>
            </p:nvSpPr>
            <p:spPr bwMode="auto">
              <a:xfrm flipV="1">
                <a:off x="3360" y="1872"/>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71" name="Line 102">
                <a:extLst>
                  <a:ext uri="{FF2B5EF4-FFF2-40B4-BE49-F238E27FC236}">
                    <a16:creationId xmlns:a16="http://schemas.microsoft.com/office/drawing/2014/main" id="{30D8005C-BAB5-4B46-9349-671304E7F8BD}"/>
                  </a:ext>
                </a:extLst>
              </p:cNvPr>
              <p:cNvSpPr>
                <a:spLocks noChangeShapeType="1"/>
              </p:cNvSpPr>
              <p:nvPr/>
            </p:nvSpPr>
            <p:spPr bwMode="auto">
              <a:xfrm flipH="1">
                <a:off x="3216" y="2016"/>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37" name="Group 103">
              <a:extLst>
                <a:ext uri="{FF2B5EF4-FFF2-40B4-BE49-F238E27FC236}">
                  <a16:creationId xmlns:a16="http://schemas.microsoft.com/office/drawing/2014/main" id="{251B6C5A-79F0-4EBF-9231-CF61D729073B}"/>
                </a:ext>
              </a:extLst>
            </p:cNvPr>
            <p:cNvGrpSpPr>
              <a:grpSpLocks/>
            </p:cNvGrpSpPr>
            <p:nvPr/>
          </p:nvGrpSpPr>
          <p:grpSpPr bwMode="auto">
            <a:xfrm>
              <a:off x="3475" y="1717"/>
              <a:ext cx="156" cy="156"/>
              <a:chOff x="3216" y="2160"/>
              <a:chExt cx="188" cy="188"/>
            </a:xfrm>
          </p:grpSpPr>
          <p:sp useBgFill="1">
            <p:nvSpPr>
              <p:cNvPr id="66" name="Rectangle 104">
                <a:extLst>
                  <a:ext uri="{FF2B5EF4-FFF2-40B4-BE49-F238E27FC236}">
                    <a16:creationId xmlns:a16="http://schemas.microsoft.com/office/drawing/2014/main" id="{305A6C2B-31F9-4850-A272-B7AD63026378}"/>
                  </a:ext>
                </a:extLst>
              </p:cNvPr>
              <p:cNvSpPr>
                <a:spLocks noChangeArrowheads="1"/>
              </p:cNvSpPr>
              <p:nvPr/>
            </p:nvSpPr>
            <p:spPr bwMode="auto">
              <a:xfrm>
                <a:off x="3316" y="2260"/>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67" name="Line 105">
                <a:extLst>
                  <a:ext uri="{FF2B5EF4-FFF2-40B4-BE49-F238E27FC236}">
                    <a16:creationId xmlns:a16="http://schemas.microsoft.com/office/drawing/2014/main" id="{617A4452-B7B9-4F5A-A270-7B26B9ED9065}"/>
                  </a:ext>
                </a:extLst>
              </p:cNvPr>
              <p:cNvSpPr>
                <a:spLocks noChangeShapeType="1"/>
              </p:cNvSpPr>
              <p:nvPr/>
            </p:nvSpPr>
            <p:spPr bwMode="auto">
              <a:xfrm flipV="1">
                <a:off x="3360" y="2160"/>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68" name="Line 106">
                <a:extLst>
                  <a:ext uri="{FF2B5EF4-FFF2-40B4-BE49-F238E27FC236}">
                    <a16:creationId xmlns:a16="http://schemas.microsoft.com/office/drawing/2014/main" id="{E3DC4D25-5753-44C7-99C3-C8B41BC4EA6B}"/>
                  </a:ext>
                </a:extLst>
              </p:cNvPr>
              <p:cNvSpPr>
                <a:spLocks noChangeShapeType="1"/>
              </p:cNvSpPr>
              <p:nvPr/>
            </p:nvSpPr>
            <p:spPr bwMode="auto">
              <a:xfrm flipH="1">
                <a:off x="3216" y="2304"/>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grpSp>
          <p:nvGrpSpPr>
            <p:cNvPr id="38" name="Group 107">
              <a:extLst>
                <a:ext uri="{FF2B5EF4-FFF2-40B4-BE49-F238E27FC236}">
                  <a16:creationId xmlns:a16="http://schemas.microsoft.com/office/drawing/2014/main" id="{F9A073EC-85E2-4C62-95CE-54BD2C5E8402}"/>
                </a:ext>
              </a:extLst>
            </p:cNvPr>
            <p:cNvGrpSpPr>
              <a:grpSpLocks/>
            </p:cNvGrpSpPr>
            <p:nvPr/>
          </p:nvGrpSpPr>
          <p:grpSpPr bwMode="auto">
            <a:xfrm>
              <a:off x="3475" y="1955"/>
              <a:ext cx="156" cy="156"/>
              <a:chOff x="3216" y="2448"/>
              <a:chExt cx="188" cy="188"/>
            </a:xfrm>
          </p:grpSpPr>
          <p:sp useBgFill="1">
            <p:nvSpPr>
              <p:cNvPr id="63" name="Rectangle 108">
                <a:extLst>
                  <a:ext uri="{FF2B5EF4-FFF2-40B4-BE49-F238E27FC236}">
                    <a16:creationId xmlns:a16="http://schemas.microsoft.com/office/drawing/2014/main" id="{F91FC053-917C-4BF8-B8DC-6107ACB7844E}"/>
                  </a:ext>
                </a:extLst>
              </p:cNvPr>
              <p:cNvSpPr>
                <a:spLocks noChangeArrowheads="1"/>
              </p:cNvSpPr>
              <p:nvPr/>
            </p:nvSpPr>
            <p:spPr bwMode="auto">
              <a:xfrm>
                <a:off x="3316" y="2548"/>
                <a:ext cx="88" cy="88"/>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64" name="Line 109">
                <a:extLst>
                  <a:ext uri="{FF2B5EF4-FFF2-40B4-BE49-F238E27FC236}">
                    <a16:creationId xmlns:a16="http://schemas.microsoft.com/office/drawing/2014/main" id="{1911C277-6776-429D-B5C3-434C32C80506}"/>
                  </a:ext>
                </a:extLst>
              </p:cNvPr>
              <p:cNvSpPr>
                <a:spLocks noChangeShapeType="1"/>
              </p:cNvSpPr>
              <p:nvPr/>
            </p:nvSpPr>
            <p:spPr bwMode="auto">
              <a:xfrm flipV="1">
                <a:off x="3360" y="2448"/>
                <a:ext cx="0" cy="96"/>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65" name="Line 110">
                <a:extLst>
                  <a:ext uri="{FF2B5EF4-FFF2-40B4-BE49-F238E27FC236}">
                    <a16:creationId xmlns:a16="http://schemas.microsoft.com/office/drawing/2014/main" id="{7AE47DCC-F51B-480E-97A8-C2391B5F99A2}"/>
                  </a:ext>
                </a:extLst>
              </p:cNvPr>
              <p:cNvSpPr>
                <a:spLocks noChangeShapeType="1"/>
              </p:cNvSpPr>
              <p:nvPr/>
            </p:nvSpPr>
            <p:spPr bwMode="auto">
              <a:xfrm flipH="1">
                <a:off x="3216" y="2592"/>
                <a:ext cx="96" cy="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grpSp>
        <p:sp>
          <p:nvSpPr>
            <p:cNvPr id="39" name="Line 111">
              <a:extLst>
                <a:ext uri="{FF2B5EF4-FFF2-40B4-BE49-F238E27FC236}">
                  <a16:creationId xmlns:a16="http://schemas.microsoft.com/office/drawing/2014/main" id="{69907559-3A00-428E-AF4F-D916475FBDB7}"/>
                </a:ext>
              </a:extLst>
            </p:cNvPr>
            <p:cNvSpPr>
              <a:spLocks noChangeShapeType="1"/>
            </p:cNvSpPr>
            <p:nvPr/>
          </p:nvSpPr>
          <p:spPr bwMode="auto">
            <a:xfrm>
              <a:off x="2123" y="1955"/>
              <a:ext cx="1631" cy="0"/>
            </a:xfrm>
            <a:prstGeom prst="line">
              <a:avLst/>
            </a:prstGeom>
            <a:noFill/>
            <a:ln w="28575">
              <a:solidFill>
                <a:srgbClr val="FF0000"/>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40" name="Rectangle 112">
              <a:extLst>
                <a:ext uri="{FF2B5EF4-FFF2-40B4-BE49-F238E27FC236}">
                  <a16:creationId xmlns:a16="http://schemas.microsoft.com/office/drawing/2014/main" id="{A7DDDC05-C2EA-40A2-A624-A507747C10FC}"/>
                </a:ext>
              </a:extLst>
            </p:cNvPr>
            <p:cNvSpPr>
              <a:spLocks noChangeArrowheads="1"/>
            </p:cNvSpPr>
            <p:nvPr/>
          </p:nvSpPr>
          <p:spPr bwMode="auto">
            <a:xfrm>
              <a:off x="2048" y="720"/>
              <a:ext cx="464" cy="411"/>
            </a:xfrm>
            <a:prstGeom prst="rect">
              <a:avLst/>
            </a:prstGeom>
            <a:noFill/>
            <a:ln w="9525">
              <a:noFill/>
              <a:miter lim="800000"/>
              <a:headEnd/>
              <a:tailEnd/>
            </a:ln>
            <a:effectLst/>
          </p:spPr>
          <p:txBody>
            <a:bodyPr wrap="square" lIns="92075" tIns="46038" rIns="92075" bIns="46038">
              <a:prstTxWarp prst="textNoShape">
                <a:avLst/>
              </a:prstTxWarp>
              <a:spAutoFit/>
            </a:bodyPr>
            <a:lstStyle/>
            <a:p>
              <a:pPr algn="ctr">
                <a:lnSpc>
                  <a:spcPct val="90000"/>
                </a:lnSpc>
                <a:spcBef>
                  <a:spcPct val="0"/>
                </a:spcBef>
              </a:pPr>
              <a:r>
                <a:rPr lang="en-US" sz="2000" dirty="0">
                  <a:solidFill>
                    <a:srgbClr val="000000"/>
                  </a:solidFill>
                  <a:latin typeface="Calibri"/>
                  <a:cs typeface="Calibri"/>
                </a:rPr>
                <a:t>Col.</a:t>
              </a:r>
            </a:p>
            <a:p>
              <a:pPr algn="ctr">
                <a:lnSpc>
                  <a:spcPct val="90000"/>
                </a:lnSpc>
                <a:spcBef>
                  <a:spcPct val="0"/>
                </a:spcBef>
              </a:pPr>
              <a:r>
                <a:rPr lang="en-US" sz="2000" dirty="0">
                  <a:solidFill>
                    <a:srgbClr val="000000"/>
                  </a:solidFill>
                  <a:latin typeface="Calibri"/>
                  <a:cs typeface="Calibri"/>
                </a:rPr>
                <a:t>1</a:t>
              </a:r>
            </a:p>
          </p:txBody>
        </p:sp>
        <p:sp>
          <p:nvSpPr>
            <p:cNvPr id="41" name="Rectangle 113">
              <a:extLst>
                <a:ext uri="{FF2B5EF4-FFF2-40B4-BE49-F238E27FC236}">
                  <a16:creationId xmlns:a16="http://schemas.microsoft.com/office/drawing/2014/main" id="{8865DC54-DECA-413C-9A18-6D0E3C388D20}"/>
                </a:ext>
              </a:extLst>
            </p:cNvPr>
            <p:cNvSpPr>
              <a:spLocks noChangeArrowheads="1"/>
            </p:cNvSpPr>
            <p:nvPr/>
          </p:nvSpPr>
          <p:spPr bwMode="auto">
            <a:xfrm>
              <a:off x="3344" y="720"/>
              <a:ext cx="366" cy="411"/>
            </a:xfrm>
            <a:prstGeom prst="rect">
              <a:avLst/>
            </a:prstGeom>
            <a:noFill/>
            <a:ln w="9525">
              <a:noFill/>
              <a:miter lim="800000"/>
              <a:headEnd/>
              <a:tailEnd/>
            </a:ln>
            <a:effectLst/>
          </p:spPr>
          <p:txBody>
            <a:bodyPr wrap="none" lIns="92075" tIns="46038" rIns="92075" bIns="46038">
              <a:prstTxWarp prst="textNoShape">
                <a:avLst/>
              </a:prstTxWarp>
              <a:spAutoFit/>
            </a:bodyPr>
            <a:lstStyle/>
            <a:p>
              <a:pPr algn="ctr">
                <a:lnSpc>
                  <a:spcPct val="90000"/>
                </a:lnSpc>
                <a:spcBef>
                  <a:spcPct val="0"/>
                </a:spcBef>
              </a:pPr>
              <a:r>
                <a:rPr lang="en-US" sz="2000" dirty="0">
                  <a:solidFill>
                    <a:srgbClr val="000000"/>
                  </a:solidFill>
                  <a:latin typeface="Calibri"/>
                  <a:cs typeface="Calibri"/>
                </a:rPr>
                <a:t>Col.</a:t>
              </a:r>
              <a:br>
                <a:rPr lang="en-US" sz="2000" dirty="0">
                  <a:solidFill>
                    <a:srgbClr val="000000"/>
                  </a:solidFill>
                  <a:latin typeface="Calibri"/>
                  <a:cs typeface="Calibri"/>
                </a:rPr>
              </a:br>
              <a:r>
                <a:rPr lang="en-US" sz="2000" dirty="0">
                  <a:solidFill>
                    <a:srgbClr val="000000"/>
                  </a:solidFill>
                  <a:latin typeface="Calibri"/>
                  <a:cs typeface="Calibri"/>
                </a:rPr>
                <a:t>2</a:t>
              </a:r>
              <a:r>
                <a:rPr lang="en-US" sz="2000" baseline="30000" dirty="0">
                  <a:solidFill>
                    <a:srgbClr val="000000"/>
                  </a:solidFill>
                  <a:latin typeface="Calibri"/>
                  <a:cs typeface="Calibri"/>
                </a:rPr>
                <a:t>M</a:t>
              </a:r>
            </a:p>
          </p:txBody>
        </p:sp>
        <p:sp>
          <p:nvSpPr>
            <p:cNvPr id="42" name="Rectangle 114">
              <a:extLst>
                <a:ext uri="{FF2B5EF4-FFF2-40B4-BE49-F238E27FC236}">
                  <a16:creationId xmlns:a16="http://schemas.microsoft.com/office/drawing/2014/main" id="{FD9DDBF5-D730-4400-898D-8BBDFE28EA97}"/>
                </a:ext>
              </a:extLst>
            </p:cNvPr>
            <p:cNvSpPr>
              <a:spLocks noChangeArrowheads="1"/>
            </p:cNvSpPr>
            <p:nvPr/>
          </p:nvSpPr>
          <p:spPr bwMode="auto">
            <a:xfrm>
              <a:off x="3784" y="1129"/>
              <a:ext cx="524" cy="236"/>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a:solidFill>
                    <a:srgbClr val="000000"/>
                  </a:solidFill>
                  <a:latin typeface="Calibri"/>
                  <a:cs typeface="Calibri"/>
                </a:rPr>
                <a:t>Row 1</a:t>
              </a:r>
            </a:p>
          </p:txBody>
        </p:sp>
        <p:sp>
          <p:nvSpPr>
            <p:cNvPr id="43" name="Rectangle 115">
              <a:extLst>
                <a:ext uri="{FF2B5EF4-FFF2-40B4-BE49-F238E27FC236}">
                  <a16:creationId xmlns:a16="http://schemas.microsoft.com/office/drawing/2014/main" id="{8168C76F-21D9-43D2-8DB6-00B2BE8D7BC8}"/>
                </a:ext>
              </a:extLst>
            </p:cNvPr>
            <p:cNvSpPr>
              <a:spLocks noChangeArrowheads="1"/>
            </p:cNvSpPr>
            <p:nvPr/>
          </p:nvSpPr>
          <p:spPr bwMode="auto">
            <a:xfrm>
              <a:off x="3784" y="1837"/>
              <a:ext cx="593" cy="236"/>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a:solidFill>
                    <a:srgbClr val="000000"/>
                  </a:solidFill>
                  <a:latin typeface="Calibri"/>
                  <a:cs typeface="Calibri"/>
                </a:rPr>
                <a:t>Row 2</a:t>
              </a:r>
              <a:r>
                <a:rPr lang="en-US" sz="2000" baseline="30000">
                  <a:solidFill>
                    <a:srgbClr val="000000"/>
                  </a:solidFill>
                  <a:latin typeface="Calibri"/>
                  <a:cs typeface="Calibri"/>
                </a:rPr>
                <a:t>N</a:t>
              </a:r>
            </a:p>
          </p:txBody>
        </p:sp>
        <p:sp useBgFill="1">
          <p:nvSpPr>
            <p:cNvPr id="44" name="Rectangle 116">
              <a:extLst>
                <a:ext uri="{FF2B5EF4-FFF2-40B4-BE49-F238E27FC236}">
                  <a16:creationId xmlns:a16="http://schemas.microsoft.com/office/drawing/2014/main" id="{C9DD79A7-053D-4143-834F-F5CDDDAC9E5A}"/>
                </a:ext>
              </a:extLst>
            </p:cNvPr>
            <p:cNvSpPr>
              <a:spLocks noChangeArrowheads="1"/>
            </p:cNvSpPr>
            <p:nvPr/>
          </p:nvSpPr>
          <p:spPr bwMode="auto">
            <a:xfrm>
              <a:off x="2144" y="2400"/>
              <a:ext cx="1487" cy="376"/>
            </a:xfrm>
            <a:prstGeom prst="rect">
              <a:avLst/>
            </a:prstGeom>
            <a:ln w="12700">
              <a:solidFill>
                <a:schemeClr val="tx1"/>
              </a:solidFill>
              <a:miter lim="800000"/>
              <a:headEnd/>
              <a:tailEnd/>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45" name="Rectangle 117">
              <a:extLst>
                <a:ext uri="{FF2B5EF4-FFF2-40B4-BE49-F238E27FC236}">
                  <a16:creationId xmlns:a16="http://schemas.microsoft.com/office/drawing/2014/main" id="{21F2EA3E-333B-406A-940D-6C502A564FF9}"/>
                </a:ext>
              </a:extLst>
            </p:cNvPr>
            <p:cNvSpPr>
              <a:spLocks noChangeArrowheads="1"/>
            </p:cNvSpPr>
            <p:nvPr/>
          </p:nvSpPr>
          <p:spPr bwMode="auto">
            <a:xfrm>
              <a:off x="2096" y="2400"/>
              <a:ext cx="1584" cy="411"/>
            </a:xfrm>
            <a:prstGeom prst="rect">
              <a:avLst/>
            </a:prstGeom>
            <a:noFill/>
            <a:ln w="9525">
              <a:noFill/>
              <a:miter lim="800000"/>
              <a:headEnd/>
              <a:tailEnd/>
            </a:ln>
            <a:effectLst/>
          </p:spPr>
          <p:txBody>
            <a:bodyPr lIns="92075" tIns="46038" rIns="92075" bIns="46038">
              <a:prstTxWarp prst="textNoShape">
                <a:avLst/>
              </a:prstTxWarp>
              <a:spAutoFit/>
            </a:bodyPr>
            <a:lstStyle/>
            <a:p>
              <a:pPr algn="ctr">
                <a:lnSpc>
                  <a:spcPct val="90000"/>
                </a:lnSpc>
                <a:spcBef>
                  <a:spcPct val="0"/>
                </a:spcBef>
              </a:pPr>
              <a:r>
                <a:rPr lang="en-US" sz="2000" dirty="0">
                  <a:solidFill>
                    <a:srgbClr val="56127A"/>
                  </a:solidFill>
                  <a:latin typeface="Calibri"/>
                  <a:cs typeface="Calibri"/>
                </a:rPr>
                <a:t>Column Decoder &amp; Sense Amplifiers</a:t>
              </a:r>
            </a:p>
          </p:txBody>
        </p:sp>
        <p:sp>
          <p:nvSpPr>
            <p:cNvPr id="46" name="Line 118">
              <a:extLst>
                <a:ext uri="{FF2B5EF4-FFF2-40B4-BE49-F238E27FC236}">
                  <a16:creationId xmlns:a16="http://schemas.microsoft.com/office/drawing/2014/main" id="{5A6B4E33-136F-4588-BC24-DEF9726162D3}"/>
                </a:ext>
              </a:extLst>
            </p:cNvPr>
            <p:cNvSpPr>
              <a:spLocks noChangeShapeType="1"/>
            </p:cNvSpPr>
            <p:nvPr/>
          </p:nvSpPr>
          <p:spPr bwMode="auto">
            <a:xfrm>
              <a:off x="1225" y="2571"/>
              <a:ext cx="919" cy="0"/>
            </a:xfrm>
            <a:prstGeom prst="line">
              <a:avLst/>
            </a:prstGeom>
            <a:noFill/>
            <a:ln w="12700">
              <a:solidFill>
                <a:schemeClr val="tx1"/>
              </a:solidFill>
              <a:round/>
              <a:headEnd type="none" w="sm" len="sm"/>
              <a:tailEnd type="stealth" w="med" len="lg"/>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47" name="Freeform 119">
              <a:extLst>
                <a:ext uri="{FF2B5EF4-FFF2-40B4-BE49-F238E27FC236}">
                  <a16:creationId xmlns:a16="http://schemas.microsoft.com/office/drawing/2014/main" id="{67A9A765-0625-436E-80AC-8A87F0D3D3BA}"/>
                </a:ext>
              </a:extLst>
            </p:cNvPr>
            <p:cNvSpPr>
              <a:spLocks/>
            </p:cNvSpPr>
            <p:nvPr/>
          </p:nvSpPr>
          <p:spPr bwMode="auto">
            <a:xfrm>
              <a:off x="1424" y="1576"/>
              <a:ext cx="279" cy="996"/>
            </a:xfrm>
            <a:custGeom>
              <a:avLst/>
              <a:gdLst/>
              <a:ahLst/>
              <a:cxnLst>
                <a:cxn ang="0">
                  <a:pos x="0" y="1200"/>
                </a:cxn>
                <a:cxn ang="0">
                  <a:pos x="0" y="0"/>
                </a:cxn>
                <a:cxn ang="0">
                  <a:pos x="336" y="0"/>
                </a:cxn>
              </a:cxnLst>
              <a:rect l="0" t="0" r="r" b="b"/>
              <a:pathLst>
                <a:path w="337" h="1201">
                  <a:moveTo>
                    <a:pt x="0" y="1200"/>
                  </a:moveTo>
                  <a:lnTo>
                    <a:pt x="0" y="0"/>
                  </a:lnTo>
                  <a:lnTo>
                    <a:pt x="336" y="0"/>
                  </a:lnTo>
                </a:path>
              </a:pathLst>
            </a:custGeom>
            <a:noFill/>
            <a:ln w="12700" cap="rnd" cmpd="sng">
              <a:solidFill>
                <a:schemeClr val="tx1"/>
              </a:solidFill>
              <a:prstDash val="solid"/>
              <a:round/>
              <a:headEnd type="none" w="sm" len="sm"/>
              <a:tailEnd type="stealth" w="med" len="lg"/>
            </a:ln>
            <a:effectLst/>
          </p:spPr>
          <p:txBody>
            <a:bodyPr>
              <a:prstTxWarp prst="textNoShape">
                <a:avLst/>
              </a:prstTxWarp>
            </a:bodyPr>
            <a:lstStyle/>
            <a:p>
              <a:endParaRPr lang="en-US" sz="1800">
                <a:solidFill>
                  <a:srgbClr val="FC0128"/>
                </a:solidFill>
                <a:latin typeface="Calibri"/>
                <a:cs typeface="Calibri"/>
              </a:endParaRPr>
            </a:p>
          </p:txBody>
        </p:sp>
        <p:sp>
          <p:nvSpPr>
            <p:cNvPr id="48" name="Rectangle 120">
              <a:extLst>
                <a:ext uri="{FF2B5EF4-FFF2-40B4-BE49-F238E27FC236}">
                  <a16:creationId xmlns:a16="http://schemas.microsoft.com/office/drawing/2014/main" id="{97BFD526-8A77-48F8-8B99-9EB427B20537}"/>
                </a:ext>
              </a:extLst>
            </p:cNvPr>
            <p:cNvSpPr>
              <a:spLocks noChangeArrowheads="1"/>
            </p:cNvSpPr>
            <p:nvPr/>
          </p:nvSpPr>
          <p:spPr bwMode="auto">
            <a:xfrm>
              <a:off x="1520" y="2344"/>
              <a:ext cx="255" cy="236"/>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a:solidFill>
                    <a:srgbClr val="000000"/>
                  </a:solidFill>
                  <a:latin typeface="Calibri"/>
                  <a:cs typeface="Calibri"/>
                </a:rPr>
                <a:t>M</a:t>
              </a:r>
            </a:p>
          </p:txBody>
        </p:sp>
        <p:sp>
          <p:nvSpPr>
            <p:cNvPr id="49" name="Rectangle 121">
              <a:extLst>
                <a:ext uri="{FF2B5EF4-FFF2-40B4-BE49-F238E27FC236}">
                  <a16:creationId xmlns:a16="http://schemas.microsoft.com/office/drawing/2014/main" id="{31B16774-EEBF-4542-95E4-944FB420F13C}"/>
                </a:ext>
              </a:extLst>
            </p:cNvPr>
            <p:cNvSpPr>
              <a:spLocks noChangeArrowheads="1"/>
            </p:cNvSpPr>
            <p:nvPr/>
          </p:nvSpPr>
          <p:spPr bwMode="auto">
            <a:xfrm>
              <a:off x="1328" y="1384"/>
              <a:ext cx="221" cy="236"/>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a:solidFill>
                    <a:srgbClr val="000000"/>
                  </a:solidFill>
                  <a:latin typeface="Calibri"/>
                  <a:cs typeface="Calibri"/>
                </a:rPr>
                <a:t>N</a:t>
              </a:r>
            </a:p>
          </p:txBody>
        </p:sp>
        <p:sp>
          <p:nvSpPr>
            <p:cNvPr id="50" name="Rectangle 122">
              <a:extLst>
                <a:ext uri="{FF2B5EF4-FFF2-40B4-BE49-F238E27FC236}">
                  <a16:creationId xmlns:a16="http://schemas.microsoft.com/office/drawing/2014/main" id="{A9F46FF9-17C8-42EF-980F-17B43117CA94}"/>
                </a:ext>
              </a:extLst>
            </p:cNvPr>
            <p:cNvSpPr>
              <a:spLocks noChangeArrowheads="1"/>
            </p:cNvSpPr>
            <p:nvPr/>
          </p:nvSpPr>
          <p:spPr bwMode="auto">
            <a:xfrm>
              <a:off x="800" y="2448"/>
              <a:ext cx="440" cy="236"/>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dirty="0">
                  <a:solidFill>
                    <a:srgbClr val="000000"/>
                  </a:solidFill>
                  <a:latin typeface="Calibri"/>
                  <a:cs typeface="Calibri"/>
                </a:rPr>
                <a:t>N+M</a:t>
              </a:r>
            </a:p>
          </p:txBody>
        </p:sp>
        <p:sp>
          <p:nvSpPr>
            <p:cNvPr id="51" name="Line 123">
              <a:extLst>
                <a:ext uri="{FF2B5EF4-FFF2-40B4-BE49-F238E27FC236}">
                  <a16:creationId xmlns:a16="http://schemas.microsoft.com/office/drawing/2014/main" id="{4A8E8AE7-B157-4A9F-B8EB-DBE313667A4A}"/>
                </a:ext>
              </a:extLst>
            </p:cNvPr>
            <p:cNvSpPr>
              <a:spLocks noChangeShapeType="1"/>
            </p:cNvSpPr>
            <p:nvPr/>
          </p:nvSpPr>
          <p:spPr bwMode="auto">
            <a:xfrm flipH="1">
              <a:off x="1702" y="2527"/>
              <a:ext cx="40" cy="99"/>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52" name="Line 124">
              <a:extLst>
                <a:ext uri="{FF2B5EF4-FFF2-40B4-BE49-F238E27FC236}">
                  <a16:creationId xmlns:a16="http://schemas.microsoft.com/office/drawing/2014/main" id="{F9D3E39B-4C0D-4AC1-9407-FE182BE78DAA}"/>
                </a:ext>
              </a:extLst>
            </p:cNvPr>
            <p:cNvSpPr>
              <a:spLocks noChangeShapeType="1"/>
            </p:cNvSpPr>
            <p:nvPr/>
          </p:nvSpPr>
          <p:spPr bwMode="auto">
            <a:xfrm flipH="1">
              <a:off x="1503" y="1532"/>
              <a:ext cx="40" cy="99"/>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53" name="Rectangle 125">
              <a:extLst>
                <a:ext uri="{FF2B5EF4-FFF2-40B4-BE49-F238E27FC236}">
                  <a16:creationId xmlns:a16="http://schemas.microsoft.com/office/drawing/2014/main" id="{2B7F3EF2-6735-4C51-8C1F-AD88F4E403C5}"/>
                </a:ext>
              </a:extLst>
            </p:cNvPr>
            <p:cNvSpPr>
              <a:spLocks noChangeArrowheads="1"/>
            </p:cNvSpPr>
            <p:nvPr/>
          </p:nvSpPr>
          <p:spPr bwMode="auto">
            <a:xfrm>
              <a:off x="2672" y="624"/>
              <a:ext cx="650" cy="236"/>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b="1" dirty="0">
                  <a:solidFill>
                    <a:srgbClr val="009900"/>
                  </a:solidFill>
                  <a:latin typeface="Calibri"/>
                  <a:cs typeface="Calibri"/>
                </a:rPr>
                <a:t>bit lines</a:t>
              </a:r>
            </a:p>
          </p:txBody>
        </p:sp>
        <p:sp>
          <p:nvSpPr>
            <p:cNvPr id="54" name="Line 126">
              <a:extLst>
                <a:ext uri="{FF2B5EF4-FFF2-40B4-BE49-F238E27FC236}">
                  <a16:creationId xmlns:a16="http://schemas.microsoft.com/office/drawing/2014/main" id="{E82388A7-41B3-47C9-BA49-6D117E7F611A}"/>
                </a:ext>
              </a:extLst>
            </p:cNvPr>
            <p:cNvSpPr>
              <a:spLocks noChangeShapeType="1"/>
            </p:cNvSpPr>
            <p:nvPr/>
          </p:nvSpPr>
          <p:spPr bwMode="auto">
            <a:xfrm flipH="1">
              <a:off x="2534" y="816"/>
              <a:ext cx="186" cy="248"/>
            </a:xfrm>
            <a:prstGeom prst="line">
              <a:avLst/>
            </a:prstGeom>
            <a:noFill/>
            <a:ln w="12700">
              <a:solidFill>
                <a:srgbClr val="009900"/>
              </a:solidFill>
              <a:round/>
              <a:headEnd type="none" w="sm" len="sm"/>
              <a:tailEnd type="stealth" w="med" len="lg"/>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55" name="Rectangle 127">
              <a:extLst>
                <a:ext uri="{FF2B5EF4-FFF2-40B4-BE49-F238E27FC236}">
                  <a16:creationId xmlns:a16="http://schemas.microsoft.com/office/drawing/2014/main" id="{8D584BEE-81D4-487D-B97C-CCCA76C53289}"/>
                </a:ext>
              </a:extLst>
            </p:cNvPr>
            <p:cNvSpPr>
              <a:spLocks noChangeArrowheads="1"/>
            </p:cNvSpPr>
            <p:nvPr/>
          </p:nvSpPr>
          <p:spPr bwMode="auto">
            <a:xfrm>
              <a:off x="3872" y="816"/>
              <a:ext cx="820" cy="236"/>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b="1" dirty="0">
                  <a:solidFill>
                    <a:srgbClr val="FF0000"/>
                  </a:solidFill>
                  <a:latin typeface="Calibri"/>
                  <a:cs typeface="Calibri"/>
                </a:rPr>
                <a:t>word lines</a:t>
              </a:r>
            </a:p>
          </p:txBody>
        </p:sp>
        <p:sp>
          <p:nvSpPr>
            <p:cNvPr id="56" name="Line 128">
              <a:extLst>
                <a:ext uri="{FF2B5EF4-FFF2-40B4-BE49-F238E27FC236}">
                  <a16:creationId xmlns:a16="http://schemas.microsoft.com/office/drawing/2014/main" id="{E1DF67E2-D04A-497C-85F5-E2AF30D311B9}"/>
                </a:ext>
              </a:extLst>
            </p:cNvPr>
            <p:cNvSpPr>
              <a:spLocks noChangeShapeType="1"/>
            </p:cNvSpPr>
            <p:nvPr/>
          </p:nvSpPr>
          <p:spPr bwMode="auto">
            <a:xfrm flipH="1">
              <a:off x="3674" y="1008"/>
              <a:ext cx="246" cy="231"/>
            </a:xfrm>
            <a:prstGeom prst="line">
              <a:avLst/>
            </a:prstGeom>
            <a:noFill/>
            <a:ln w="12700">
              <a:solidFill>
                <a:srgbClr val="FF0000"/>
              </a:solidFill>
              <a:round/>
              <a:headEnd type="none" w="sm" len="sm"/>
              <a:tailEnd type="stealth" w="med" len="lg"/>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57" name="Rectangle 129">
              <a:extLst>
                <a:ext uri="{FF2B5EF4-FFF2-40B4-BE49-F238E27FC236}">
                  <a16:creationId xmlns:a16="http://schemas.microsoft.com/office/drawing/2014/main" id="{96813D69-E9E4-4094-8DC0-240C3B950121}"/>
                </a:ext>
              </a:extLst>
            </p:cNvPr>
            <p:cNvSpPr>
              <a:spLocks noChangeArrowheads="1"/>
            </p:cNvSpPr>
            <p:nvPr/>
          </p:nvSpPr>
          <p:spPr bwMode="auto">
            <a:xfrm>
              <a:off x="3696" y="2152"/>
              <a:ext cx="1020" cy="411"/>
            </a:xfrm>
            <a:prstGeom prst="rect">
              <a:avLst/>
            </a:prstGeom>
            <a:noFill/>
            <a:ln w="9525">
              <a:noFill/>
              <a:miter lim="800000"/>
              <a:headEnd/>
              <a:tailEnd/>
            </a:ln>
            <a:effectLst/>
          </p:spPr>
          <p:txBody>
            <a:bodyPr lIns="92075" tIns="46038" rIns="92075" bIns="46038">
              <a:prstTxWarp prst="textNoShape">
                <a:avLst/>
              </a:prstTxWarp>
              <a:spAutoFit/>
            </a:bodyPr>
            <a:lstStyle/>
            <a:p>
              <a:pPr algn="ctr">
                <a:lnSpc>
                  <a:spcPct val="90000"/>
                </a:lnSpc>
                <a:spcBef>
                  <a:spcPct val="0"/>
                </a:spcBef>
              </a:pPr>
              <a:r>
                <a:rPr lang="en-US" sz="2000">
                  <a:solidFill>
                    <a:srgbClr val="000000"/>
                  </a:solidFill>
                  <a:latin typeface="Calibri"/>
                  <a:cs typeface="Calibri"/>
                </a:rPr>
                <a:t>Memory cell</a:t>
              </a:r>
              <a:br>
                <a:rPr lang="en-US" sz="2000">
                  <a:solidFill>
                    <a:srgbClr val="000000"/>
                  </a:solidFill>
                  <a:latin typeface="Calibri"/>
                  <a:cs typeface="Calibri"/>
                </a:rPr>
              </a:br>
              <a:r>
                <a:rPr lang="en-US" sz="2000">
                  <a:solidFill>
                    <a:srgbClr val="000000"/>
                  </a:solidFill>
                  <a:latin typeface="Calibri"/>
                  <a:cs typeface="Calibri"/>
                </a:rPr>
                <a:t>(one bit)</a:t>
              </a:r>
            </a:p>
          </p:txBody>
        </p:sp>
        <p:sp>
          <p:nvSpPr>
            <p:cNvPr id="58" name="Line 130">
              <a:extLst>
                <a:ext uri="{FF2B5EF4-FFF2-40B4-BE49-F238E27FC236}">
                  <a16:creationId xmlns:a16="http://schemas.microsoft.com/office/drawing/2014/main" id="{57C04A76-C0A2-4AB4-986D-86BFF9FD7A73}"/>
                </a:ext>
              </a:extLst>
            </p:cNvPr>
            <p:cNvSpPr>
              <a:spLocks noChangeShapeType="1"/>
            </p:cNvSpPr>
            <p:nvPr/>
          </p:nvSpPr>
          <p:spPr bwMode="auto">
            <a:xfrm flipH="1" flipV="1">
              <a:off x="3634" y="2115"/>
              <a:ext cx="120" cy="199"/>
            </a:xfrm>
            <a:prstGeom prst="line">
              <a:avLst/>
            </a:prstGeom>
            <a:noFill/>
            <a:ln w="12700">
              <a:solidFill>
                <a:schemeClr val="tx1"/>
              </a:solidFill>
              <a:round/>
              <a:headEnd type="none" w="sm" len="sm"/>
              <a:tailEnd type="stealth" w="med" len="lg"/>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59" name="Line 131">
              <a:extLst>
                <a:ext uri="{FF2B5EF4-FFF2-40B4-BE49-F238E27FC236}">
                  <a16:creationId xmlns:a16="http://schemas.microsoft.com/office/drawing/2014/main" id="{203CBA0C-063F-4DEF-836B-7476D153C5BD}"/>
                </a:ext>
              </a:extLst>
            </p:cNvPr>
            <p:cNvSpPr>
              <a:spLocks noChangeShapeType="1"/>
            </p:cNvSpPr>
            <p:nvPr/>
          </p:nvSpPr>
          <p:spPr bwMode="auto">
            <a:xfrm>
              <a:off x="2878" y="2751"/>
              <a:ext cx="0" cy="358"/>
            </a:xfrm>
            <a:prstGeom prst="line">
              <a:avLst/>
            </a:prstGeom>
            <a:noFill/>
            <a:ln w="12700">
              <a:solidFill>
                <a:schemeClr val="tx1"/>
              </a:solidFill>
              <a:round/>
              <a:headEnd type="stealth" w="med" len="lg"/>
              <a:tailEnd type="stealth" w="med" len="lg"/>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60" name="Line 132">
              <a:extLst>
                <a:ext uri="{FF2B5EF4-FFF2-40B4-BE49-F238E27FC236}">
                  <a16:creationId xmlns:a16="http://schemas.microsoft.com/office/drawing/2014/main" id="{2E4710A8-E90C-478E-BF4D-2C03C407C518}"/>
                </a:ext>
              </a:extLst>
            </p:cNvPr>
            <p:cNvSpPr>
              <a:spLocks noChangeShapeType="1"/>
            </p:cNvSpPr>
            <p:nvPr/>
          </p:nvSpPr>
          <p:spPr bwMode="auto">
            <a:xfrm flipH="1" flipV="1">
              <a:off x="2831" y="2895"/>
              <a:ext cx="99" cy="40"/>
            </a:xfrm>
            <a:prstGeom prst="line">
              <a:avLst/>
            </a:prstGeom>
            <a:noFill/>
            <a:ln w="12700">
              <a:solidFill>
                <a:schemeClr val="tx1"/>
              </a:solidFill>
              <a:round/>
              <a:headEnd type="none" w="sm" len="sm"/>
              <a:tailEnd type="none" w="sm" len="sm"/>
            </a:ln>
            <a:effectLst/>
          </p:spPr>
          <p:txBody>
            <a:bodyPr wrap="none" anchor="ctr">
              <a:prstTxWarp prst="textNoShape">
                <a:avLst/>
              </a:prstTxWarp>
            </a:bodyPr>
            <a:lstStyle/>
            <a:p>
              <a:endParaRPr lang="en-US" sz="1800">
                <a:solidFill>
                  <a:srgbClr val="FC0128"/>
                </a:solidFill>
                <a:latin typeface="Calibri"/>
                <a:cs typeface="Calibri"/>
              </a:endParaRPr>
            </a:p>
          </p:txBody>
        </p:sp>
        <p:sp>
          <p:nvSpPr>
            <p:cNvPr id="61" name="Rectangle 133">
              <a:extLst>
                <a:ext uri="{FF2B5EF4-FFF2-40B4-BE49-F238E27FC236}">
                  <a16:creationId xmlns:a16="http://schemas.microsoft.com/office/drawing/2014/main" id="{F97F4EA1-B77F-4016-B37B-19E12FE4E32F}"/>
                </a:ext>
              </a:extLst>
            </p:cNvPr>
            <p:cNvSpPr>
              <a:spLocks noChangeArrowheads="1"/>
            </p:cNvSpPr>
            <p:nvPr/>
          </p:nvSpPr>
          <p:spPr bwMode="auto">
            <a:xfrm>
              <a:off x="2910" y="2865"/>
              <a:ext cx="217" cy="236"/>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a:solidFill>
                    <a:srgbClr val="000000"/>
                  </a:solidFill>
                  <a:latin typeface="Calibri"/>
                  <a:cs typeface="Calibri"/>
                </a:rPr>
                <a:t>D</a:t>
              </a:r>
            </a:p>
          </p:txBody>
        </p:sp>
        <p:sp>
          <p:nvSpPr>
            <p:cNvPr id="62" name="Rectangle 134">
              <a:extLst>
                <a:ext uri="{FF2B5EF4-FFF2-40B4-BE49-F238E27FC236}">
                  <a16:creationId xmlns:a16="http://schemas.microsoft.com/office/drawing/2014/main" id="{2EBB7AE4-101E-4DD5-BBC6-D16F442C57E7}"/>
                </a:ext>
              </a:extLst>
            </p:cNvPr>
            <p:cNvSpPr>
              <a:spLocks noChangeArrowheads="1"/>
            </p:cNvSpPr>
            <p:nvPr/>
          </p:nvSpPr>
          <p:spPr bwMode="auto">
            <a:xfrm>
              <a:off x="2423" y="2927"/>
              <a:ext cx="425" cy="236"/>
            </a:xfrm>
            <a:prstGeom prst="rect">
              <a:avLst/>
            </a:prstGeom>
            <a:noFill/>
            <a:ln w="9525">
              <a:noFill/>
              <a:miter lim="800000"/>
              <a:headEnd/>
              <a:tailEnd/>
            </a:ln>
            <a:effectLst/>
          </p:spPr>
          <p:txBody>
            <a:bodyPr wrap="none" lIns="92075" tIns="46038" rIns="92075" bIns="46038">
              <a:prstTxWarp prst="textNoShape">
                <a:avLst/>
              </a:prstTxWarp>
              <a:spAutoFit/>
            </a:bodyPr>
            <a:lstStyle/>
            <a:p>
              <a:pPr>
                <a:lnSpc>
                  <a:spcPct val="90000"/>
                </a:lnSpc>
                <a:spcBef>
                  <a:spcPct val="0"/>
                </a:spcBef>
              </a:pPr>
              <a:r>
                <a:rPr lang="en-US" sz="2000">
                  <a:solidFill>
                    <a:srgbClr val="000000"/>
                  </a:solidFill>
                  <a:latin typeface="Calibri"/>
                  <a:cs typeface="Calibri"/>
                </a:rPr>
                <a:t>Data</a:t>
              </a:r>
            </a:p>
          </p:txBody>
        </p:sp>
      </p:grpSp>
      <p:pic>
        <p:nvPicPr>
          <p:cNvPr id="135" name="Picture 2" descr="https://timgsa.baidu.com/timg?image&amp;quality=80&amp;size=b9999_10000&amp;sec=1550663961204&amp;di=68413c96c4cefbdfbcaa8a8bd7039923&amp;imgtype=0&amp;src=http%3A%2F%2Fbpic.588ku.com%2Felement_origin_min_pic%2F16%2F10%2F06%2F1157f5cbb20147e.jpg">
            <a:extLst>
              <a:ext uri="{FF2B5EF4-FFF2-40B4-BE49-F238E27FC236}">
                <a16:creationId xmlns:a16="http://schemas.microsoft.com/office/drawing/2014/main" id="{D5F69C22-5FBA-4F00-BCA8-E16498B17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507" y="4708524"/>
            <a:ext cx="2776895" cy="197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5452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a:extLst>
              <a:ext uri="{FF2B5EF4-FFF2-40B4-BE49-F238E27FC236}">
                <a16:creationId xmlns:a16="http://schemas.microsoft.com/office/drawing/2014/main" id="{AE36DA90-BCD8-4F1A-8903-3791D3C0AF76}"/>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41</a:t>
            </a:fld>
            <a:endParaRPr kumimoji="0" lang="en-US" altLang="zh-CN" sz="2000">
              <a:solidFill>
                <a:schemeClr val="tx2"/>
              </a:solidFill>
              <a:latin typeface="Arial" panose="020B0604020202020204" pitchFamily="34" charset="0"/>
            </a:endParaRPr>
          </a:p>
        </p:txBody>
      </p:sp>
      <p:sp>
        <p:nvSpPr>
          <p:cNvPr id="41987" name="Rectangle 2">
            <a:extLst>
              <a:ext uri="{FF2B5EF4-FFF2-40B4-BE49-F238E27FC236}">
                <a16:creationId xmlns:a16="http://schemas.microsoft.com/office/drawing/2014/main" id="{E014293D-56EE-4973-9D27-490533773621}"/>
              </a:ext>
            </a:extLst>
          </p:cNvPr>
          <p:cNvSpPr>
            <a:spLocks noGrp="1" noChangeArrowheads="1"/>
          </p:cNvSpPr>
          <p:nvPr>
            <p:ph type="title"/>
          </p:nvPr>
        </p:nvSpPr>
        <p:spPr/>
        <p:txBody>
          <a:bodyPr/>
          <a:lstStyle/>
          <a:p>
            <a:pPr eaLnBrk="1" hangingPunct="1">
              <a:spcAft>
                <a:spcPct val="10000"/>
              </a:spcAft>
            </a:pPr>
            <a:r>
              <a:rPr lang="zh-CN" altLang="en-US"/>
              <a:t>存储器容量的扩展</a:t>
            </a:r>
          </a:p>
        </p:txBody>
      </p:sp>
      <p:sp>
        <p:nvSpPr>
          <p:cNvPr id="41988" name="Rectangle 3">
            <a:extLst>
              <a:ext uri="{FF2B5EF4-FFF2-40B4-BE49-F238E27FC236}">
                <a16:creationId xmlns:a16="http://schemas.microsoft.com/office/drawing/2014/main" id="{CDFA67E4-D9AA-4446-9A71-9F6AAB6C28D9}"/>
              </a:ext>
            </a:extLst>
          </p:cNvPr>
          <p:cNvSpPr>
            <a:spLocks noGrp="1" noChangeArrowheads="1"/>
          </p:cNvSpPr>
          <p:nvPr>
            <p:ph type="body" idx="1"/>
          </p:nvPr>
        </p:nvSpPr>
        <p:spPr/>
        <p:txBody>
          <a:bodyPr/>
          <a:lstStyle/>
          <a:p>
            <a:pPr eaLnBrk="1" hangingPunct="1"/>
            <a:r>
              <a:rPr lang="zh-CN" altLang="en-US"/>
              <a:t>位扩展方式</a:t>
            </a:r>
          </a:p>
          <a:p>
            <a:pPr eaLnBrk="1" hangingPunct="1"/>
            <a:r>
              <a:rPr lang="zh-CN" altLang="en-US"/>
              <a:t>字扩展方式</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a:extLst>
              <a:ext uri="{FF2B5EF4-FFF2-40B4-BE49-F238E27FC236}">
                <a16:creationId xmlns:a16="http://schemas.microsoft.com/office/drawing/2014/main" id="{8C8022F6-C7F5-44DC-8D0B-EA0F22717DBD}"/>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42</a:t>
            </a:fld>
            <a:endParaRPr kumimoji="0" lang="en-US" altLang="zh-CN" sz="2000">
              <a:solidFill>
                <a:schemeClr val="tx2"/>
              </a:solidFill>
              <a:latin typeface="Arial" panose="020B0604020202020204" pitchFamily="34" charset="0"/>
            </a:endParaRPr>
          </a:p>
        </p:txBody>
      </p:sp>
      <p:sp>
        <p:nvSpPr>
          <p:cNvPr id="44035" name="Rectangle 2">
            <a:extLst>
              <a:ext uri="{FF2B5EF4-FFF2-40B4-BE49-F238E27FC236}">
                <a16:creationId xmlns:a16="http://schemas.microsoft.com/office/drawing/2014/main" id="{1F6545B1-4F3F-4C62-9C2C-6C60B3B3EB35}"/>
              </a:ext>
            </a:extLst>
          </p:cNvPr>
          <p:cNvSpPr>
            <a:spLocks noGrp="1" noChangeArrowheads="1"/>
          </p:cNvSpPr>
          <p:nvPr>
            <p:ph type="title"/>
          </p:nvPr>
        </p:nvSpPr>
        <p:spPr/>
        <p:txBody>
          <a:bodyPr/>
          <a:lstStyle/>
          <a:p>
            <a:pPr eaLnBrk="1" hangingPunct="1"/>
            <a:r>
              <a:rPr lang="zh-CN" altLang="en-US"/>
              <a:t>存储器容量的扩展</a:t>
            </a:r>
          </a:p>
        </p:txBody>
      </p:sp>
      <p:sp>
        <p:nvSpPr>
          <p:cNvPr id="2" name="内容占位符 1">
            <a:extLst>
              <a:ext uri="{FF2B5EF4-FFF2-40B4-BE49-F238E27FC236}">
                <a16:creationId xmlns:a16="http://schemas.microsoft.com/office/drawing/2014/main" id="{AE3405E4-A9C8-49E5-811C-5C961E13131C}"/>
              </a:ext>
            </a:extLst>
          </p:cNvPr>
          <p:cNvSpPr>
            <a:spLocks noGrp="1"/>
          </p:cNvSpPr>
          <p:nvPr>
            <p:ph idx="1"/>
          </p:nvPr>
        </p:nvSpPr>
        <p:spPr/>
        <p:txBody>
          <a:bodyPr/>
          <a:lstStyle/>
          <a:p>
            <a:endParaRPr lang="zh-CN" altLang="en-US" dirty="0"/>
          </a:p>
        </p:txBody>
      </p:sp>
      <p:pic>
        <p:nvPicPr>
          <p:cNvPr id="3" name="图片 2">
            <a:extLst>
              <a:ext uri="{FF2B5EF4-FFF2-40B4-BE49-F238E27FC236}">
                <a16:creationId xmlns:a16="http://schemas.microsoft.com/office/drawing/2014/main" id="{DFAD1A3F-96FC-4396-B706-A231A3FC4C98}"/>
              </a:ext>
            </a:extLst>
          </p:cNvPr>
          <p:cNvPicPr>
            <a:picLocks noChangeAspect="1"/>
          </p:cNvPicPr>
          <p:nvPr/>
        </p:nvPicPr>
        <p:blipFill>
          <a:blip r:embed="rId3"/>
          <a:stretch>
            <a:fillRect/>
          </a:stretch>
        </p:blipFill>
        <p:spPr>
          <a:xfrm>
            <a:off x="250825" y="1401938"/>
            <a:ext cx="7172126" cy="4043286"/>
          </a:xfrm>
          <a:prstGeom prst="rect">
            <a:avLst/>
          </a:prstGeom>
        </p:spPr>
      </p:pic>
      <p:pic>
        <p:nvPicPr>
          <p:cNvPr id="9" name="图片 8">
            <a:extLst>
              <a:ext uri="{FF2B5EF4-FFF2-40B4-BE49-F238E27FC236}">
                <a16:creationId xmlns:a16="http://schemas.microsoft.com/office/drawing/2014/main" id="{29C1AB0E-522F-44E7-BE99-51BF57E577E5}"/>
              </a:ext>
            </a:extLst>
          </p:cNvPr>
          <p:cNvPicPr>
            <a:picLocks noChangeAspect="1"/>
          </p:cNvPicPr>
          <p:nvPr/>
        </p:nvPicPr>
        <p:blipFill rotWithShape="1">
          <a:blip r:embed="rId4"/>
          <a:srcRect l="10918" t="37817" r="64237" b="33492"/>
          <a:stretch/>
        </p:blipFill>
        <p:spPr>
          <a:xfrm>
            <a:off x="6537824" y="3645024"/>
            <a:ext cx="2453776" cy="1962263"/>
          </a:xfrm>
          <a:prstGeom prst="rect">
            <a:avLst/>
          </a:prstGeom>
        </p:spPr>
      </p:pic>
      <p:sp>
        <p:nvSpPr>
          <p:cNvPr id="4" name="文本框 3">
            <a:extLst>
              <a:ext uri="{FF2B5EF4-FFF2-40B4-BE49-F238E27FC236}">
                <a16:creationId xmlns:a16="http://schemas.microsoft.com/office/drawing/2014/main" id="{D305F302-CC13-480A-B589-81199F3CC977}"/>
              </a:ext>
            </a:extLst>
          </p:cNvPr>
          <p:cNvSpPr txBox="1"/>
          <p:nvPr/>
        </p:nvSpPr>
        <p:spPr>
          <a:xfrm>
            <a:off x="740419" y="5877580"/>
            <a:ext cx="6893234" cy="523220"/>
          </a:xfrm>
          <a:prstGeom prst="rect">
            <a:avLst/>
          </a:prstGeom>
          <a:noFill/>
        </p:spPr>
        <p:txBody>
          <a:bodyPr wrap="none" rtlCol="0">
            <a:spAutoFit/>
          </a:bodyPr>
          <a:lstStyle/>
          <a:p>
            <a:r>
              <a:rPr lang="zh-CN" altLang="en-US" dirty="0"/>
              <a:t>举例：将一个</a:t>
            </a:r>
            <a:r>
              <a:rPr lang="en-US" altLang="zh-CN" dirty="0"/>
              <a:t>1024</a:t>
            </a:r>
            <a:r>
              <a:rPr lang="zh-CN" altLang="en-US" dirty="0"/>
              <a:t>*</a:t>
            </a:r>
            <a:r>
              <a:rPr lang="en-US" altLang="zh-CN" dirty="0"/>
              <a:t>1</a:t>
            </a:r>
            <a:r>
              <a:rPr lang="zh-CN" altLang="en-US" dirty="0"/>
              <a:t>的</a:t>
            </a:r>
            <a:r>
              <a:rPr lang="en-US" altLang="zh-CN" dirty="0"/>
              <a:t>RAM</a:t>
            </a:r>
            <a:r>
              <a:rPr lang="zh-CN" altLang="en-US" dirty="0"/>
              <a:t>扩展成</a:t>
            </a:r>
            <a:r>
              <a:rPr lang="en-US" altLang="zh-CN" dirty="0"/>
              <a:t>1024</a:t>
            </a:r>
            <a:r>
              <a:rPr lang="zh-CN" altLang="en-US" dirty="0"/>
              <a:t>*</a:t>
            </a:r>
            <a:r>
              <a:rPr lang="en-US" altLang="zh-CN" dirty="0"/>
              <a:t>8</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35F39-2AAF-4B7F-B389-25D5AC361FF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A741A1C-FECE-409C-9D2E-471264281D5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34755CB-B6FF-4044-94DD-A92C5C4509FB}"/>
              </a:ext>
            </a:extLst>
          </p:cNvPr>
          <p:cNvPicPr>
            <a:picLocks noChangeAspect="1"/>
          </p:cNvPicPr>
          <p:nvPr/>
        </p:nvPicPr>
        <p:blipFill>
          <a:blip r:embed="rId2"/>
          <a:stretch>
            <a:fillRect/>
          </a:stretch>
        </p:blipFill>
        <p:spPr>
          <a:xfrm>
            <a:off x="827584" y="1386681"/>
            <a:ext cx="7248525" cy="5019675"/>
          </a:xfrm>
          <a:prstGeom prst="rect">
            <a:avLst/>
          </a:prstGeom>
        </p:spPr>
      </p:pic>
      <p:sp>
        <p:nvSpPr>
          <p:cNvPr id="5" name="Rectangle 2">
            <a:extLst>
              <a:ext uri="{FF2B5EF4-FFF2-40B4-BE49-F238E27FC236}">
                <a16:creationId xmlns:a16="http://schemas.microsoft.com/office/drawing/2014/main" id="{A3B3CA55-1682-415C-B012-CAF0AE29A3F4}"/>
              </a:ext>
            </a:extLst>
          </p:cNvPr>
          <p:cNvSpPr txBox="1">
            <a:spLocks noChangeArrowheads="1"/>
          </p:cNvSpPr>
          <p:nvPr/>
        </p:nvSpPr>
        <p:spPr bwMode="auto">
          <a:xfrm>
            <a:off x="142875" y="23311"/>
            <a:ext cx="8893175" cy="11430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pPr eaLnBrk="1" hangingPunct="1"/>
            <a:r>
              <a:rPr lang="zh-CN" altLang="en-US" b="0" kern="0"/>
              <a:t>存储器容量的扩展</a:t>
            </a:r>
          </a:p>
        </p:txBody>
      </p:sp>
    </p:spTree>
    <p:extLst>
      <p:ext uri="{BB962C8B-B14F-4D97-AF65-F5344CB8AC3E}">
        <p14:creationId xmlns:p14="http://schemas.microsoft.com/office/powerpoint/2010/main" val="17338746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61F2E-715A-4357-9E40-6FA6D66E1F2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8658D90-7B37-4714-8A0B-82C79BDC077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7C7EAD9-2111-44C1-ACEE-BC2DC44A43E3}"/>
              </a:ext>
            </a:extLst>
          </p:cNvPr>
          <p:cNvPicPr>
            <a:picLocks noChangeAspect="1"/>
          </p:cNvPicPr>
          <p:nvPr/>
        </p:nvPicPr>
        <p:blipFill>
          <a:blip r:embed="rId2"/>
          <a:stretch>
            <a:fillRect/>
          </a:stretch>
        </p:blipFill>
        <p:spPr>
          <a:xfrm>
            <a:off x="285266" y="1275470"/>
            <a:ext cx="8589102" cy="4673810"/>
          </a:xfrm>
          <a:prstGeom prst="rect">
            <a:avLst/>
          </a:prstGeom>
        </p:spPr>
      </p:pic>
      <p:sp>
        <p:nvSpPr>
          <p:cNvPr id="5" name="Rectangle 2">
            <a:extLst>
              <a:ext uri="{FF2B5EF4-FFF2-40B4-BE49-F238E27FC236}">
                <a16:creationId xmlns:a16="http://schemas.microsoft.com/office/drawing/2014/main" id="{55DF44B2-1DE4-4A26-A0F1-BB4927915025}"/>
              </a:ext>
            </a:extLst>
          </p:cNvPr>
          <p:cNvSpPr txBox="1">
            <a:spLocks noChangeArrowheads="1"/>
          </p:cNvSpPr>
          <p:nvPr/>
        </p:nvSpPr>
        <p:spPr bwMode="auto">
          <a:xfrm>
            <a:off x="196849" y="-2429"/>
            <a:ext cx="8893175" cy="11430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pPr eaLnBrk="1" hangingPunct="1"/>
            <a:r>
              <a:rPr lang="zh-CN" altLang="en-US" b="0" kern="0" dirty="0"/>
              <a:t>存储器容量的扩展</a:t>
            </a:r>
          </a:p>
        </p:txBody>
      </p:sp>
      <p:pic>
        <p:nvPicPr>
          <p:cNvPr id="6" name="图片 5">
            <a:extLst>
              <a:ext uri="{FF2B5EF4-FFF2-40B4-BE49-F238E27FC236}">
                <a16:creationId xmlns:a16="http://schemas.microsoft.com/office/drawing/2014/main" id="{58E280DA-86A1-4D24-BB6C-E8D767C22246}"/>
              </a:ext>
            </a:extLst>
          </p:cNvPr>
          <p:cNvPicPr>
            <a:picLocks noChangeAspect="1"/>
          </p:cNvPicPr>
          <p:nvPr/>
        </p:nvPicPr>
        <p:blipFill rotWithShape="1">
          <a:blip r:embed="rId3"/>
          <a:srcRect l="9059" t="30559" r="68725" b="38414"/>
          <a:stretch/>
        </p:blipFill>
        <p:spPr>
          <a:xfrm>
            <a:off x="6958569" y="2672916"/>
            <a:ext cx="1944216" cy="1512168"/>
          </a:xfrm>
          <a:prstGeom prst="rect">
            <a:avLst/>
          </a:prstGeom>
        </p:spPr>
      </p:pic>
    </p:spTree>
    <p:extLst>
      <p:ext uri="{BB962C8B-B14F-4D97-AF65-F5344CB8AC3E}">
        <p14:creationId xmlns:p14="http://schemas.microsoft.com/office/powerpoint/2010/main" val="15204400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9C2A9-8991-4779-951C-4F950AB80DDC}"/>
              </a:ext>
            </a:extLst>
          </p:cNvPr>
          <p:cNvSpPr>
            <a:spLocks noGrp="1"/>
          </p:cNvSpPr>
          <p:nvPr>
            <p:ph type="title"/>
          </p:nvPr>
        </p:nvSpPr>
        <p:spPr/>
        <p:txBody>
          <a:bodyPr/>
          <a:lstStyle/>
          <a:p>
            <a:r>
              <a:rPr lang="zh-CN" altLang="en-US" dirty="0"/>
              <a:t>存储容量的扩展</a:t>
            </a:r>
          </a:p>
        </p:txBody>
      </p:sp>
      <p:sp>
        <p:nvSpPr>
          <p:cNvPr id="3" name="内容占位符 2">
            <a:extLst>
              <a:ext uri="{FF2B5EF4-FFF2-40B4-BE49-F238E27FC236}">
                <a16:creationId xmlns:a16="http://schemas.microsoft.com/office/drawing/2014/main" id="{90BBDF61-CF8B-4640-90E0-C2894BA3E1B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F5FAEFC-6755-4DCB-BE80-FB4C3B6B79D2}"/>
              </a:ext>
            </a:extLst>
          </p:cNvPr>
          <p:cNvPicPr>
            <a:picLocks noChangeAspect="1"/>
          </p:cNvPicPr>
          <p:nvPr/>
        </p:nvPicPr>
        <p:blipFill>
          <a:blip r:embed="rId2"/>
          <a:stretch>
            <a:fillRect/>
          </a:stretch>
        </p:blipFill>
        <p:spPr>
          <a:xfrm>
            <a:off x="250825" y="1291582"/>
            <a:ext cx="8751277" cy="4873722"/>
          </a:xfrm>
          <a:prstGeom prst="rect">
            <a:avLst/>
          </a:prstGeom>
        </p:spPr>
      </p:pic>
    </p:spTree>
    <p:extLst>
      <p:ext uri="{BB962C8B-B14F-4D97-AF65-F5344CB8AC3E}">
        <p14:creationId xmlns:p14="http://schemas.microsoft.com/office/powerpoint/2010/main" val="9084269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9C2A9-8991-4779-951C-4F950AB80DDC}"/>
              </a:ext>
            </a:extLst>
          </p:cNvPr>
          <p:cNvSpPr>
            <a:spLocks noGrp="1"/>
          </p:cNvSpPr>
          <p:nvPr>
            <p:ph type="title"/>
          </p:nvPr>
        </p:nvSpPr>
        <p:spPr/>
        <p:txBody>
          <a:bodyPr/>
          <a:lstStyle/>
          <a:p>
            <a:r>
              <a:rPr lang="zh-CN" altLang="en-US" dirty="0"/>
              <a:t>存储容量的扩展</a:t>
            </a:r>
          </a:p>
        </p:txBody>
      </p:sp>
      <p:pic>
        <p:nvPicPr>
          <p:cNvPr id="4" name="内容占位符 3">
            <a:extLst>
              <a:ext uri="{FF2B5EF4-FFF2-40B4-BE49-F238E27FC236}">
                <a16:creationId xmlns:a16="http://schemas.microsoft.com/office/drawing/2014/main" id="{45AAE7D1-CBBE-4B97-B707-DD925C6C04C5}"/>
              </a:ext>
            </a:extLst>
          </p:cNvPr>
          <p:cNvPicPr>
            <a:picLocks noGrp="1" noChangeAspect="1"/>
          </p:cNvPicPr>
          <p:nvPr>
            <p:ph idx="1"/>
          </p:nvPr>
        </p:nvPicPr>
        <p:blipFill>
          <a:blip r:embed="rId2"/>
          <a:stretch>
            <a:fillRect/>
          </a:stretch>
        </p:blipFill>
        <p:spPr>
          <a:xfrm>
            <a:off x="98425" y="1268761"/>
            <a:ext cx="7497911" cy="4409968"/>
          </a:xfrm>
          <a:prstGeom prst="rect">
            <a:avLst/>
          </a:prstGeom>
        </p:spPr>
      </p:pic>
    </p:spTree>
    <p:extLst>
      <p:ext uri="{BB962C8B-B14F-4D97-AF65-F5344CB8AC3E}">
        <p14:creationId xmlns:p14="http://schemas.microsoft.com/office/powerpoint/2010/main" val="31501738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9C2A9-8991-4779-951C-4F950AB80DDC}"/>
              </a:ext>
            </a:extLst>
          </p:cNvPr>
          <p:cNvSpPr>
            <a:spLocks noGrp="1"/>
          </p:cNvSpPr>
          <p:nvPr>
            <p:ph type="title"/>
          </p:nvPr>
        </p:nvSpPr>
        <p:spPr/>
        <p:txBody>
          <a:bodyPr/>
          <a:lstStyle/>
          <a:p>
            <a:r>
              <a:rPr lang="zh-CN" altLang="en-US" dirty="0"/>
              <a:t>存储容量的扩展</a:t>
            </a:r>
          </a:p>
        </p:txBody>
      </p:sp>
      <p:sp>
        <p:nvSpPr>
          <p:cNvPr id="3" name="内容占位符 2">
            <a:extLst>
              <a:ext uri="{FF2B5EF4-FFF2-40B4-BE49-F238E27FC236}">
                <a16:creationId xmlns:a16="http://schemas.microsoft.com/office/drawing/2014/main" id="{90BBDF61-CF8B-4640-90E0-C2894BA3E1B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CDDEFC4-F892-4071-9AFF-0FD038DA9F05}"/>
              </a:ext>
            </a:extLst>
          </p:cNvPr>
          <p:cNvPicPr>
            <a:picLocks noChangeAspect="1"/>
          </p:cNvPicPr>
          <p:nvPr/>
        </p:nvPicPr>
        <p:blipFill>
          <a:blip r:embed="rId2"/>
          <a:stretch>
            <a:fillRect/>
          </a:stretch>
        </p:blipFill>
        <p:spPr>
          <a:xfrm>
            <a:off x="262526" y="1447800"/>
            <a:ext cx="8498131" cy="4645496"/>
          </a:xfrm>
          <a:prstGeom prst="rect">
            <a:avLst/>
          </a:prstGeom>
        </p:spPr>
      </p:pic>
    </p:spTree>
    <p:extLst>
      <p:ext uri="{BB962C8B-B14F-4D97-AF65-F5344CB8AC3E}">
        <p14:creationId xmlns:p14="http://schemas.microsoft.com/office/powerpoint/2010/main" val="2837283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0CEC3D68-A31C-470A-84B5-5520308A780F}"/>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F74EC47-4726-423D-AD62-D8C587DA2CC0}" type="slidenum">
              <a:rPr kumimoji="0" lang="en-US" altLang="zh-CN" sz="2000">
                <a:solidFill>
                  <a:schemeClr val="tx2"/>
                </a:solidFill>
                <a:latin typeface="Arial" panose="020B0604020202020204" pitchFamily="34" charset="0"/>
              </a:rPr>
              <a:pPr/>
              <a:t>48</a:t>
            </a:fld>
            <a:endParaRPr kumimoji="0" lang="en-US" altLang="zh-CN" sz="2000">
              <a:solidFill>
                <a:schemeClr val="tx2"/>
              </a:solidFill>
              <a:latin typeface="Arial" panose="020B0604020202020204" pitchFamily="34" charset="0"/>
            </a:endParaRPr>
          </a:p>
        </p:txBody>
      </p:sp>
      <p:sp>
        <p:nvSpPr>
          <p:cNvPr id="58371" name="Rectangle 2">
            <a:extLst>
              <a:ext uri="{FF2B5EF4-FFF2-40B4-BE49-F238E27FC236}">
                <a16:creationId xmlns:a16="http://schemas.microsoft.com/office/drawing/2014/main" id="{0FA82FCC-5B4E-4242-AB84-616E22E01100}"/>
              </a:ext>
            </a:extLst>
          </p:cNvPr>
          <p:cNvSpPr>
            <a:spLocks noGrp="1" noChangeArrowheads="1"/>
          </p:cNvSpPr>
          <p:nvPr>
            <p:ph type="title"/>
          </p:nvPr>
        </p:nvSpPr>
        <p:spPr>
          <a:xfrm>
            <a:off x="0" y="110434"/>
            <a:ext cx="8640763" cy="914400"/>
          </a:xfrm>
        </p:spPr>
        <p:txBody>
          <a:bodyPr/>
          <a:lstStyle/>
          <a:p>
            <a:pPr eaLnBrk="1" hangingPunct="1">
              <a:spcAft>
                <a:spcPct val="20000"/>
              </a:spcAft>
            </a:pPr>
            <a:r>
              <a:rPr lang="zh-CN" altLang="en-US" dirty="0"/>
              <a:t>存储器容量的扩展</a:t>
            </a:r>
          </a:p>
        </p:txBody>
      </p:sp>
      <p:sp>
        <p:nvSpPr>
          <p:cNvPr id="58372" name="Rectangle 3">
            <a:extLst>
              <a:ext uri="{FF2B5EF4-FFF2-40B4-BE49-F238E27FC236}">
                <a16:creationId xmlns:a16="http://schemas.microsoft.com/office/drawing/2014/main" id="{F8B6069C-7A36-4B2E-B8D8-E30D4C081E5D}"/>
              </a:ext>
            </a:extLst>
          </p:cNvPr>
          <p:cNvSpPr>
            <a:spLocks noGrp="1" noChangeArrowheads="1"/>
          </p:cNvSpPr>
          <p:nvPr>
            <p:ph type="body" sz="half" idx="1"/>
          </p:nvPr>
        </p:nvSpPr>
        <p:spPr>
          <a:xfrm>
            <a:off x="251618" y="1196752"/>
            <a:ext cx="8640763" cy="1323975"/>
          </a:xfrm>
        </p:spPr>
        <p:txBody>
          <a:bodyPr/>
          <a:lstStyle/>
          <a:p>
            <a:pPr eaLnBrk="1" hangingPunct="1">
              <a:spcBef>
                <a:spcPct val="10000"/>
              </a:spcBef>
            </a:pPr>
            <a:r>
              <a:rPr lang="zh-CN" altLang="en-US" sz="1800" dirty="0"/>
              <a:t>例：以</a:t>
            </a:r>
            <a:r>
              <a:rPr lang="en-US" altLang="zh-CN" sz="1800" dirty="0"/>
              <a:t>256×1</a:t>
            </a:r>
            <a:r>
              <a:rPr lang="zh-CN" altLang="en-US" sz="1800" dirty="0"/>
              <a:t>的</a:t>
            </a:r>
            <a:r>
              <a:rPr lang="en-US" altLang="zh-CN" sz="1800" dirty="0"/>
              <a:t>RAM</a:t>
            </a:r>
            <a:r>
              <a:rPr lang="zh-CN" altLang="en-US" sz="1800" dirty="0"/>
              <a:t>芯片扩展为</a:t>
            </a:r>
            <a:r>
              <a:rPr lang="en-US" altLang="zh-CN" sz="1800" dirty="0"/>
              <a:t>1k</a:t>
            </a:r>
            <a:r>
              <a:rPr lang="zh-CN" altLang="en-US" sz="1800" dirty="0"/>
              <a:t>的内存，且数据线宽度为</a:t>
            </a:r>
            <a:r>
              <a:rPr lang="en-US" altLang="zh-CN" sz="1800" dirty="0"/>
              <a:t>8</a:t>
            </a:r>
            <a:r>
              <a:rPr lang="zh-CN" altLang="en-US" sz="1800" dirty="0"/>
              <a:t>。</a:t>
            </a:r>
          </a:p>
          <a:p>
            <a:pPr lvl="1" eaLnBrk="1" hangingPunct="1">
              <a:spcBef>
                <a:spcPct val="10000"/>
              </a:spcBef>
            </a:pPr>
            <a:r>
              <a:rPr lang="zh-CN" altLang="en-US" sz="1800" dirty="0"/>
              <a:t>分析：</a:t>
            </a:r>
          </a:p>
          <a:p>
            <a:pPr lvl="2" eaLnBrk="1" hangingPunct="1">
              <a:spcBef>
                <a:spcPct val="10000"/>
              </a:spcBef>
            </a:pPr>
            <a:r>
              <a:rPr lang="zh-CN" altLang="en-US" sz="1800" dirty="0"/>
              <a:t>位扩展 </a:t>
            </a:r>
            <a:r>
              <a:rPr lang="en-US" altLang="zh-CN" sz="1800" dirty="0"/>
              <a:t>1bit </a:t>
            </a:r>
            <a:r>
              <a:rPr lang="en-US" altLang="zh-CN" sz="1800" dirty="0">
                <a:sym typeface="Wingdings" panose="05000000000000000000" pitchFamily="2" charset="2"/>
              </a:rPr>
              <a:t> 8bit</a:t>
            </a:r>
          </a:p>
          <a:p>
            <a:pPr lvl="2" eaLnBrk="1" hangingPunct="1">
              <a:spcBef>
                <a:spcPct val="10000"/>
              </a:spcBef>
            </a:pPr>
            <a:r>
              <a:rPr lang="zh-CN" altLang="en-US" sz="1800" dirty="0"/>
              <a:t>字扩展 考虑</a:t>
            </a:r>
            <a:r>
              <a:rPr lang="en-US" altLang="zh-CN" sz="1800" dirty="0"/>
              <a:t>1k</a:t>
            </a:r>
            <a:r>
              <a:rPr lang="zh-CN" altLang="en-US" sz="1800" dirty="0"/>
              <a:t>的存储器需要几根地址线？</a:t>
            </a:r>
            <a:r>
              <a:rPr lang="en-US" altLang="zh-CN" sz="1800" dirty="0"/>
              <a:t>——10</a:t>
            </a:r>
            <a:r>
              <a:rPr lang="zh-CN" altLang="en-US" sz="1800" dirty="0"/>
              <a:t>根</a:t>
            </a:r>
          </a:p>
        </p:txBody>
      </p:sp>
      <p:pic>
        <p:nvPicPr>
          <p:cNvPr id="58373" name="Picture 5" descr="2010_figs_07-存储器的扩展a">
            <a:extLst>
              <a:ext uri="{FF2B5EF4-FFF2-40B4-BE49-F238E27FC236}">
                <a16:creationId xmlns:a16="http://schemas.microsoft.com/office/drawing/2014/main" id="{55949E23-A82E-4F64-87AA-A56F3D804A80}"/>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468313" y="3213100"/>
            <a:ext cx="2968625" cy="3455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 Box 6">
            <a:extLst>
              <a:ext uri="{FF2B5EF4-FFF2-40B4-BE49-F238E27FC236}">
                <a16:creationId xmlns:a16="http://schemas.microsoft.com/office/drawing/2014/main" id="{293D3755-896B-48C5-9722-2A5DB6A41103}"/>
              </a:ext>
            </a:extLst>
          </p:cNvPr>
          <p:cNvSpPr txBox="1">
            <a:spLocks noChangeArrowheads="1"/>
          </p:cNvSpPr>
          <p:nvPr/>
        </p:nvSpPr>
        <p:spPr bwMode="auto">
          <a:xfrm>
            <a:off x="7451725" y="3284538"/>
            <a:ext cx="1296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tx2"/>
                </a:solidFill>
                <a:ea typeface="楷体_GB2312" pitchFamily="49" charset="-122"/>
              </a:rPr>
              <a:t>位扩展</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4">
            <a:extLst>
              <a:ext uri="{FF2B5EF4-FFF2-40B4-BE49-F238E27FC236}">
                <a16:creationId xmlns:a16="http://schemas.microsoft.com/office/drawing/2014/main" id="{44E5E51A-9389-4900-B8F6-56C1B2A792A5}"/>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4</a:t>
            </a:fld>
            <a:endParaRPr kumimoji="0" lang="en-US" altLang="zh-CN" sz="2000">
              <a:solidFill>
                <a:schemeClr val="tx2"/>
              </a:solidFill>
              <a:latin typeface="Arial" panose="020B0604020202020204" pitchFamily="34" charset="0"/>
            </a:endParaRPr>
          </a:p>
        </p:txBody>
      </p:sp>
      <p:sp>
        <p:nvSpPr>
          <p:cNvPr id="9219" name="Rectangle 2">
            <a:extLst>
              <a:ext uri="{FF2B5EF4-FFF2-40B4-BE49-F238E27FC236}">
                <a16:creationId xmlns:a16="http://schemas.microsoft.com/office/drawing/2014/main" id="{6C340877-B178-4171-91D8-6CC785A9571C}"/>
              </a:ext>
            </a:extLst>
          </p:cNvPr>
          <p:cNvSpPr>
            <a:spLocks noGrp="1" noChangeArrowheads="1"/>
          </p:cNvSpPr>
          <p:nvPr>
            <p:ph type="title"/>
          </p:nvPr>
        </p:nvSpPr>
        <p:spPr/>
        <p:txBody>
          <a:bodyPr/>
          <a:lstStyle/>
          <a:p>
            <a:pPr eaLnBrk="1" hangingPunct="1"/>
            <a:r>
              <a:rPr lang="zh-CN" altLang="en-US"/>
              <a:t>概述</a:t>
            </a:r>
          </a:p>
        </p:txBody>
      </p:sp>
      <p:sp>
        <p:nvSpPr>
          <p:cNvPr id="9220" name="Rectangle 3">
            <a:extLst>
              <a:ext uri="{FF2B5EF4-FFF2-40B4-BE49-F238E27FC236}">
                <a16:creationId xmlns:a16="http://schemas.microsoft.com/office/drawing/2014/main" id="{65B1B289-ED4B-4781-844A-F962E3BECC72}"/>
              </a:ext>
            </a:extLst>
          </p:cNvPr>
          <p:cNvSpPr>
            <a:spLocks noGrp="1" noChangeArrowheads="1"/>
          </p:cNvSpPr>
          <p:nvPr>
            <p:ph type="body" idx="1"/>
          </p:nvPr>
        </p:nvSpPr>
        <p:spPr/>
        <p:txBody>
          <a:bodyPr/>
          <a:lstStyle/>
          <a:p>
            <a:pPr lvl="1" eaLnBrk="1" hangingPunct="1"/>
            <a:r>
              <a:rPr lang="zh-CN" altLang="en-US"/>
              <a:t>器件结构</a:t>
            </a:r>
          </a:p>
        </p:txBody>
      </p:sp>
      <p:graphicFrame>
        <p:nvGraphicFramePr>
          <p:cNvPr id="8223" name="Group 31">
            <a:extLst>
              <a:ext uri="{FF2B5EF4-FFF2-40B4-BE49-F238E27FC236}">
                <a16:creationId xmlns:a16="http://schemas.microsoft.com/office/drawing/2014/main" id="{E6499E9E-184A-43FC-AFE1-C140836E881C}"/>
              </a:ext>
            </a:extLst>
          </p:cNvPr>
          <p:cNvGraphicFramePr>
            <a:graphicFrameLocks noGrp="1"/>
          </p:cNvGraphicFramePr>
          <p:nvPr>
            <p:extLst>
              <p:ext uri="{D42A27DB-BD31-4B8C-83A1-F6EECF244321}">
                <p14:modId xmlns:p14="http://schemas.microsoft.com/office/powerpoint/2010/main" val="906800255"/>
              </p:ext>
            </p:extLst>
          </p:nvPr>
        </p:nvGraphicFramePr>
        <p:xfrm>
          <a:off x="609600" y="2209800"/>
          <a:ext cx="8229600" cy="3708473"/>
        </p:xfrm>
        <a:graphic>
          <a:graphicData uri="http://schemas.openxmlformats.org/drawingml/2006/table">
            <a:tbl>
              <a:tblPr/>
              <a:tblGrid>
                <a:gridCol w="2101850">
                  <a:extLst>
                    <a:ext uri="{9D8B030D-6E8A-4147-A177-3AD203B41FA5}">
                      <a16:colId xmlns:a16="http://schemas.microsoft.com/office/drawing/2014/main" val="20000"/>
                    </a:ext>
                  </a:extLst>
                </a:gridCol>
                <a:gridCol w="3063875">
                  <a:extLst>
                    <a:ext uri="{9D8B030D-6E8A-4147-A177-3AD203B41FA5}">
                      <a16:colId xmlns:a16="http://schemas.microsoft.com/office/drawing/2014/main" val="20001"/>
                    </a:ext>
                  </a:extLst>
                </a:gridCol>
                <a:gridCol w="3063875">
                  <a:extLst>
                    <a:ext uri="{9D8B030D-6E8A-4147-A177-3AD203B41FA5}">
                      <a16:colId xmlns:a16="http://schemas.microsoft.com/office/drawing/2014/main" val="20002"/>
                    </a:ext>
                  </a:extLst>
                </a:gridCol>
              </a:tblGrid>
              <a:tr h="518071">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endParaRPr kumimoji="1" lang="zh-CN" altLang="zh-CN" sz="2800" b="0" i="0" u="none" strike="noStrike" cap="none" normalizeH="0" baseline="0">
                        <a:ln>
                          <a:noFill/>
                        </a:ln>
                        <a:solidFill>
                          <a:schemeClr val="tx1"/>
                        </a:solidFill>
                        <a:effectLst/>
                        <a:latin typeface="Tahoma" panose="020B0604030504040204" pitchFamily="34" charset="0"/>
                        <a:ea typeface="黑体" panose="02010609060101010101"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寄存器</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存储器</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5368">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存储单元</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触发器</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dirty="0">
                          <a:ln>
                            <a:noFill/>
                          </a:ln>
                          <a:solidFill>
                            <a:schemeClr val="tx1"/>
                          </a:solidFill>
                          <a:effectLst/>
                          <a:latin typeface="Tahoma" panose="020B0604030504040204" pitchFamily="34" charset="0"/>
                          <a:ea typeface="黑体" panose="02010609060101010101" pitchFamily="49" charset="-122"/>
                        </a:rPr>
                        <a:t>晶体管存储单元</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309">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存储密度</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低</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高</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15826">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访问方式</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连线</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dirty="0">
                          <a:ln>
                            <a:noFill/>
                          </a:ln>
                          <a:solidFill>
                            <a:schemeClr val="tx1"/>
                          </a:solidFill>
                          <a:effectLst/>
                          <a:latin typeface="Tahoma" panose="020B0604030504040204" pitchFamily="34" charset="0"/>
                          <a:ea typeface="黑体" panose="02010609060101010101" pitchFamily="49" charset="-122"/>
                        </a:rPr>
                        <a:t>地址译码结合读</a:t>
                      </a:r>
                      <a:r>
                        <a:rPr kumimoji="1" lang="en-US" altLang="zh-CN" sz="2800" b="0" i="0" u="none" strike="noStrike" cap="none" normalizeH="0" baseline="0" dirty="0">
                          <a:ln>
                            <a:noFill/>
                          </a:ln>
                          <a:solidFill>
                            <a:schemeClr val="tx1"/>
                          </a:solidFill>
                          <a:effectLst/>
                          <a:latin typeface="Tahoma" panose="020B0604030504040204" pitchFamily="34" charset="0"/>
                          <a:ea typeface="黑体" panose="02010609060101010101" pitchFamily="49" charset="-122"/>
                        </a:rPr>
                        <a:t>/</a:t>
                      </a:r>
                      <a:r>
                        <a:rPr kumimoji="1" lang="zh-CN" altLang="en-US" sz="2800" b="0" i="0" u="none" strike="noStrike" cap="none" normalizeH="0" baseline="0" dirty="0">
                          <a:ln>
                            <a:noFill/>
                          </a:ln>
                          <a:solidFill>
                            <a:schemeClr val="tx1"/>
                          </a:solidFill>
                          <a:effectLst/>
                          <a:latin typeface="Tahoma" panose="020B0604030504040204" pitchFamily="34" charset="0"/>
                          <a:ea typeface="黑体" panose="02010609060101010101" pitchFamily="49" charset="-122"/>
                        </a:rPr>
                        <a:t>写脉冲</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15826">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访问操作</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黑体" panose="02010609060101010101" pitchFamily="49" charset="-122"/>
                        </a:rPr>
                        <a:t>并发</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Tahoma" panose="020B0604030504040204" pitchFamily="34" charset="0"/>
                          <a:ea typeface="黑体" panose="02010609060101010101" pitchFamily="49" charset="-122"/>
                        </a:defRPr>
                      </a:lvl1pPr>
                      <a:lvl2pPr>
                        <a:spcBef>
                          <a:spcPct val="20000"/>
                        </a:spcBef>
                        <a:buClr>
                          <a:schemeClr val="bg2"/>
                        </a:buClr>
                        <a:buSzPct val="80000"/>
                        <a:buFont typeface="Wingdings" panose="05000000000000000000" pitchFamily="2" charset="2"/>
                        <a:defRPr kumimoji="1" sz="2400">
                          <a:solidFill>
                            <a:schemeClr val="tx1"/>
                          </a:solidFill>
                          <a:latin typeface="Tahoma" panose="020B0604030504040204" pitchFamily="34" charset="0"/>
                          <a:ea typeface="黑体" panose="02010609060101010101" pitchFamily="49" charset="-122"/>
                        </a:defRPr>
                      </a:lvl2pPr>
                      <a:lvl3pPr>
                        <a:spcBef>
                          <a:spcPct val="20000"/>
                        </a:spcBef>
                        <a:buClr>
                          <a:schemeClr val="accent2"/>
                        </a:buClr>
                        <a:buSzPct val="120000"/>
                        <a:defRPr kumimoji="1" sz="2000">
                          <a:solidFill>
                            <a:schemeClr val="tx1"/>
                          </a:solidFill>
                          <a:latin typeface="Tahoma" panose="020B0604030504040204" pitchFamily="34" charset="0"/>
                          <a:ea typeface="黑体" panose="02010609060101010101" pitchFamily="49" charset="-122"/>
                        </a:defRPr>
                      </a:lvl3pPr>
                      <a:lvl4pPr>
                        <a:spcBef>
                          <a:spcPct val="20000"/>
                        </a:spcBef>
                        <a:buClr>
                          <a:schemeClr val="bg2"/>
                        </a:buClr>
                        <a:buFont typeface="Wingdings" panose="05000000000000000000" pitchFamily="2" charset="2"/>
                        <a:defRPr kumimoji="1">
                          <a:solidFill>
                            <a:schemeClr val="tx1"/>
                          </a:solidFill>
                          <a:latin typeface="Tahoma" panose="020B0604030504040204" pitchFamily="34" charset="0"/>
                          <a:ea typeface="黑体" panose="02010609060101010101" pitchFamily="49" charset="-122"/>
                        </a:defRPr>
                      </a:lvl4pPr>
                      <a:lvl5pPr>
                        <a:spcBef>
                          <a:spcPct val="20000"/>
                        </a:spcBef>
                        <a:buClr>
                          <a:schemeClr val="accent1"/>
                        </a:buClr>
                        <a:defRPr kumimoji="1">
                          <a:solidFill>
                            <a:schemeClr val="tx1"/>
                          </a:solidFill>
                          <a:latin typeface="Tahoma" panose="020B0604030504040204" pitchFamily="34" charset="0"/>
                          <a:ea typeface="黑体" panose="02010609060101010101" pitchFamily="49" charset="-122"/>
                        </a:defRPr>
                      </a:lvl5pPr>
                      <a:lvl6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6pPr>
                      <a:lvl7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7pPr>
                      <a:lvl8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8pPr>
                      <a:lvl9pPr fontAlgn="base">
                        <a:spcBef>
                          <a:spcPct val="20000"/>
                        </a:spcBef>
                        <a:spcAft>
                          <a:spcPct val="0"/>
                        </a:spcAft>
                        <a:buClr>
                          <a:schemeClr val="accent1"/>
                        </a:buClr>
                        <a:defRPr kumimoji="1">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2800" b="0" i="0" u="none" strike="noStrike" cap="none" normalizeH="0" baseline="0" dirty="0">
                          <a:ln>
                            <a:noFill/>
                          </a:ln>
                          <a:solidFill>
                            <a:schemeClr val="tx1"/>
                          </a:solidFill>
                          <a:effectLst/>
                          <a:latin typeface="Tahoma" panose="020B0604030504040204" pitchFamily="34" charset="0"/>
                          <a:ea typeface="黑体" panose="02010609060101010101" pitchFamily="49" charset="-122"/>
                        </a:rPr>
                        <a:t>每次只能读</a:t>
                      </a:r>
                      <a:r>
                        <a:rPr kumimoji="1" lang="en-US" altLang="zh-CN" sz="2800" b="0" i="0" u="none" strike="noStrike" cap="none" normalizeH="0" baseline="0" dirty="0">
                          <a:ln>
                            <a:noFill/>
                          </a:ln>
                          <a:solidFill>
                            <a:schemeClr val="tx1"/>
                          </a:solidFill>
                          <a:effectLst/>
                          <a:latin typeface="Tahoma" panose="020B0604030504040204" pitchFamily="34" charset="0"/>
                          <a:ea typeface="黑体" panose="02010609060101010101" pitchFamily="49" charset="-122"/>
                        </a:rPr>
                        <a:t>/</a:t>
                      </a:r>
                      <a:r>
                        <a:rPr kumimoji="1" lang="zh-CN" altLang="en-US" sz="2800" b="0" i="0" u="none" strike="noStrike" cap="none" normalizeH="0" baseline="0" dirty="0">
                          <a:ln>
                            <a:noFill/>
                          </a:ln>
                          <a:solidFill>
                            <a:schemeClr val="tx1"/>
                          </a:solidFill>
                          <a:effectLst/>
                          <a:latin typeface="Tahoma" panose="020B0604030504040204" pitchFamily="34" charset="0"/>
                          <a:ea typeface="黑体" panose="02010609060101010101" pitchFamily="49" charset="-122"/>
                        </a:rPr>
                        <a:t>写部分存储数据</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a:extLst>
              <a:ext uri="{FF2B5EF4-FFF2-40B4-BE49-F238E27FC236}">
                <a16:creationId xmlns:a16="http://schemas.microsoft.com/office/drawing/2014/main" id="{3B981A75-AD68-4D06-9D13-AB0EC081F6CA}"/>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49</a:t>
            </a:fld>
            <a:endParaRPr kumimoji="0" lang="en-US" altLang="zh-CN" sz="2000">
              <a:solidFill>
                <a:schemeClr val="tx2"/>
              </a:solidFill>
              <a:latin typeface="Arial" panose="020B0604020202020204" pitchFamily="34" charset="0"/>
            </a:endParaRPr>
          </a:p>
        </p:txBody>
      </p:sp>
      <p:sp>
        <p:nvSpPr>
          <p:cNvPr id="60419" name="Rectangle 2">
            <a:extLst>
              <a:ext uri="{FF2B5EF4-FFF2-40B4-BE49-F238E27FC236}">
                <a16:creationId xmlns:a16="http://schemas.microsoft.com/office/drawing/2014/main" id="{EF1BA540-7A2B-4B63-8133-A3945912A9A7}"/>
              </a:ext>
            </a:extLst>
          </p:cNvPr>
          <p:cNvSpPr>
            <a:spLocks noGrp="1" noChangeArrowheads="1"/>
          </p:cNvSpPr>
          <p:nvPr>
            <p:ph type="title"/>
          </p:nvPr>
        </p:nvSpPr>
        <p:spPr/>
        <p:txBody>
          <a:bodyPr/>
          <a:lstStyle/>
          <a:p>
            <a:pPr eaLnBrk="1" hangingPunct="1">
              <a:spcBef>
                <a:spcPct val="10000"/>
              </a:spcBef>
            </a:pPr>
            <a:r>
              <a:rPr lang="zh-CN" altLang="en-US"/>
              <a:t>存储器容量的扩展</a:t>
            </a:r>
          </a:p>
        </p:txBody>
      </p:sp>
      <p:sp>
        <p:nvSpPr>
          <p:cNvPr id="60420" name="Text Box 5">
            <a:extLst>
              <a:ext uri="{FF2B5EF4-FFF2-40B4-BE49-F238E27FC236}">
                <a16:creationId xmlns:a16="http://schemas.microsoft.com/office/drawing/2014/main" id="{D722F86B-D019-4BC7-8C2C-FA3ED1E84F2E}"/>
              </a:ext>
            </a:extLst>
          </p:cNvPr>
          <p:cNvSpPr txBox="1">
            <a:spLocks noChangeArrowheads="1"/>
          </p:cNvSpPr>
          <p:nvPr/>
        </p:nvSpPr>
        <p:spPr bwMode="auto">
          <a:xfrm>
            <a:off x="467544" y="1228764"/>
            <a:ext cx="8968532" cy="369332"/>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dirty="0">
                <a:latin typeface="Tahoma" panose="020B0604030504040204" pitchFamily="34" charset="0"/>
                <a:ea typeface="黑体" panose="02010609060101010101" pitchFamily="49" charset="-122"/>
              </a:rPr>
              <a:t>例：以</a:t>
            </a:r>
            <a:r>
              <a:rPr lang="en-US" altLang="zh-CN" sz="1800" dirty="0">
                <a:latin typeface="Tahoma" panose="020B0604030504040204" pitchFamily="34" charset="0"/>
                <a:ea typeface="黑体" panose="02010609060101010101" pitchFamily="49" charset="-122"/>
              </a:rPr>
              <a:t>256×1</a:t>
            </a:r>
            <a:r>
              <a:rPr lang="zh-CN" altLang="en-US" sz="1800" dirty="0">
                <a:latin typeface="Tahoma" panose="020B0604030504040204" pitchFamily="34" charset="0"/>
                <a:ea typeface="黑体" panose="02010609060101010101" pitchFamily="49" charset="-122"/>
              </a:rPr>
              <a:t>的</a:t>
            </a:r>
            <a:r>
              <a:rPr lang="en-US" altLang="zh-CN" sz="1800" dirty="0">
                <a:latin typeface="Tahoma" panose="020B0604030504040204" pitchFamily="34" charset="0"/>
                <a:ea typeface="黑体" panose="02010609060101010101" pitchFamily="49" charset="-122"/>
              </a:rPr>
              <a:t>RAM</a:t>
            </a:r>
            <a:r>
              <a:rPr lang="zh-CN" altLang="en-US" sz="1800" dirty="0">
                <a:latin typeface="Tahoma" panose="020B0604030504040204" pitchFamily="34" charset="0"/>
                <a:ea typeface="黑体" panose="02010609060101010101" pitchFamily="49" charset="-122"/>
              </a:rPr>
              <a:t>芯片扩展为</a:t>
            </a:r>
            <a:r>
              <a:rPr lang="en-US" altLang="zh-CN" sz="1800" dirty="0">
                <a:latin typeface="Tahoma" panose="020B0604030504040204" pitchFamily="34" charset="0"/>
                <a:ea typeface="黑体" panose="02010609060101010101" pitchFamily="49" charset="-122"/>
              </a:rPr>
              <a:t>1k</a:t>
            </a:r>
            <a:r>
              <a:rPr lang="zh-CN" altLang="en-US" sz="1800" dirty="0">
                <a:latin typeface="Tahoma" panose="020B0604030504040204" pitchFamily="34" charset="0"/>
                <a:ea typeface="黑体" panose="02010609060101010101" pitchFamily="49" charset="-122"/>
              </a:rPr>
              <a:t>的内存，且数据线宽度为</a:t>
            </a:r>
            <a:r>
              <a:rPr lang="en-US" altLang="zh-CN" sz="1800" dirty="0">
                <a:latin typeface="Tahoma" panose="020B0604030504040204" pitchFamily="34" charset="0"/>
                <a:ea typeface="黑体" panose="02010609060101010101" pitchFamily="49" charset="-122"/>
              </a:rPr>
              <a:t>8</a:t>
            </a:r>
            <a:r>
              <a:rPr lang="zh-CN" altLang="en-US" sz="1800" dirty="0">
                <a:latin typeface="Tahoma" panose="020B0604030504040204" pitchFamily="34" charset="0"/>
                <a:ea typeface="黑体" panose="02010609060101010101" pitchFamily="49" charset="-122"/>
              </a:rPr>
              <a:t>。</a:t>
            </a:r>
          </a:p>
        </p:txBody>
      </p:sp>
      <p:pic>
        <p:nvPicPr>
          <p:cNvPr id="60421" name="Picture 6" descr="2010_figs_07-存储器的扩展">
            <a:extLst>
              <a:ext uri="{FF2B5EF4-FFF2-40B4-BE49-F238E27FC236}">
                <a16:creationId xmlns:a16="http://schemas.microsoft.com/office/drawing/2014/main" id="{49343A4D-482C-494A-822D-12EA526D83A7}"/>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23850" y="1646238"/>
            <a:ext cx="6734175" cy="4878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7">
            <a:extLst>
              <a:ext uri="{FF2B5EF4-FFF2-40B4-BE49-F238E27FC236}">
                <a16:creationId xmlns:a16="http://schemas.microsoft.com/office/drawing/2014/main" id="{BAF7897C-2FBE-4F44-89A7-376E6A4C7DD5}"/>
              </a:ext>
            </a:extLst>
          </p:cNvPr>
          <p:cNvSpPr txBox="1">
            <a:spLocks noChangeArrowheads="1"/>
          </p:cNvSpPr>
          <p:nvPr/>
        </p:nvSpPr>
        <p:spPr bwMode="auto">
          <a:xfrm>
            <a:off x="7451725" y="3284538"/>
            <a:ext cx="1296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chemeClr val="tx2"/>
                </a:solidFill>
                <a:ea typeface="楷体_GB2312" pitchFamily="49" charset="-122"/>
              </a:rPr>
              <a:t>字扩展</a:t>
            </a:r>
          </a:p>
        </p:txBody>
      </p:sp>
      <p:grpSp>
        <p:nvGrpSpPr>
          <p:cNvPr id="156689" name="Group 17">
            <a:extLst>
              <a:ext uri="{FF2B5EF4-FFF2-40B4-BE49-F238E27FC236}">
                <a16:creationId xmlns:a16="http://schemas.microsoft.com/office/drawing/2014/main" id="{9BAF55BB-D4B2-4F5F-8816-8AB0CCD8EC95}"/>
              </a:ext>
            </a:extLst>
          </p:cNvPr>
          <p:cNvGrpSpPr>
            <a:grpSpLocks/>
          </p:cNvGrpSpPr>
          <p:nvPr/>
        </p:nvGrpSpPr>
        <p:grpSpPr bwMode="auto">
          <a:xfrm>
            <a:off x="1547813" y="2205038"/>
            <a:ext cx="4968875" cy="3095625"/>
            <a:chOff x="975" y="1389"/>
            <a:chExt cx="3130" cy="1950"/>
          </a:xfrm>
        </p:grpSpPr>
        <p:sp>
          <p:nvSpPr>
            <p:cNvPr id="60424" name="Text Box 8">
              <a:extLst>
                <a:ext uri="{FF2B5EF4-FFF2-40B4-BE49-F238E27FC236}">
                  <a16:creationId xmlns:a16="http://schemas.microsoft.com/office/drawing/2014/main" id="{2F3DA5A0-78FF-48FD-A3EE-5C23DC664BC5}"/>
                </a:ext>
              </a:extLst>
            </p:cNvPr>
            <p:cNvSpPr txBox="1">
              <a:spLocks noChangeArrowheads="1"/>
            </p:cNvSpPr>
            <p:nvPr/>
          </p:nvSpPr>
          <p:spPr bwMode="auto">
            <a:xfrm>
              <a:off x="976" y="1389"/>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rPr>
                <a:t>(0,0)</a:t>
              </a:r>
            </a:p>
          </p:txBody>
        </p:sp>
        <p:sp>
          <p:nvSpPr>
            <p:cNvPr id="60425" name="Text Box 9">
              <a:extLst>
                <a:ext uri="{FF2B5EF4-FFF2-40B4-BE49-F238E27FC236}">
                  <a16:creationId xmlns:a16="http://schemas.microsoft.com/office/drawing/2014/main" id="{22059194-8159-497C-AC63-B4B25BDDD185}"/>
                </a:ext>
              </a:extLst>
            </p:cNvPr>
            <p:cNvSpPr txBox="1">
              <a:spLocks noChangeArrowheads="1"/>
            </p:cNvSpPr>
            <p:nvPr/>
          </p:nvSpPr>
          <p:spPr bwMode="auto">
            <a:xfrm>
              <a:off x="976" y="2205"/>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rPr>
                <a:t>(0,1)</a:t>
              </a:r>
            </a:p>
          </p:txBody>
        </p:sp>
        <p:sp>
          <p:nvSpPr>
            <p:cNvPr id="60426" name="Text Box 10">
              <a:extLst>
                <a:ext uri="{FF2B5EF4-FFF2-40B4-BE49-F238E27FC236}">
                  <a16:creationId xmlns:a16="http://schemas.microsoft.com/office/drawing/2014/main" id="{5509509C-B13B-47E2-BA2E-DC6492A4F186}"/>
                </a:ext>
              </a:extLst>
            </p:cNvPr>
            <p:cNvSpPr txBox="1">
              <a:spLocks noChangeArrowheads="1"/>
            </p:cNvSpPr>
            <p:nvPr/>
          </p:nvSpPr>
          <p:spPr bwMode="auto">
            <a:xfrm>
              <a:off x="975" y="3147"/>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rPr>
                <a:t>(0,7)</a:t>
              </a:r>
            </a:p>
          </p:txBody>
        </p:sp>
        <p:sp>
          <p:nvSpPr>
            <p:cNvPr id="60427" name="Text Box 11">
              <a:extLst>
                <a:ext uri="{FF2B5EF4-FFF2-40B4-BE49-F238E27FC236}">
                  <a16:creationId xmlns:a16="http://schemas.microsoft.com/office/drawing/2014/main" id="{E99726DC-9DF7-48A7-A4F3-9464D4142957}"/>
                </a:ext>
              </a:extLst>
            </p:cNvPr>
            <p:cNvSpPr txBox="1">
              <a:spLocks noChangeArrowheads="1"/>
            </p:cNvSpPr>
            <p:nvPr/>
          </p:nvSpPr>
          <p:spPr bwMode="auto">
            <a:xfrm>
              <a:off x="2201" y="1389"/>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rPr>
                <a:t>(1,0)</a:t>
              </a:r>
            </a:p>
          </p:txBody>
        </p:sp>
        <p:sp>
          <p:nvSpPr>
            <p:cNvPr id="60428" name="Text Box 12">
              <a:extLst>
                <a:ext uri="{FF2B5EF4-FFF2-40B4-BE49-F238E27FC236}">
                  <a16:creationId xmlns:a16="http://schemas.microsoft.com/office/drawing/2014/main" id="{07105C1C-1450-4481-8F11-277A999135D0}"/>
                </a:ext>
              </a:extLst>
            </p:cNvPr>
            <p:cNvSpPr txBox="1">
              <a:spLocks noChangeArrowheads="1"/>
            </p:cNvSpPr>
            <p:nvPr/>
          </p:nvSpPr>
          <p:spPr bwMode="auto">
            <a:xfrm>
              <a:off x="2201" y="2205"/>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rPr>
                <a:t>(1,1)</a:t>
              </a:r>
            </a:p>
          </p:txBody>
        </p:sp>
        <p:sp>
          <p:nvSpPr>
            <p:cNvPr id="60429" name="Text Box 13">
              <a:extLst>
                <a:ext uri="{FF2B5EF4-FFF2-40B4-BE49-F238E27FC236}">
                  <a16:creationId xmlns:a16="http://schemas.microsoft.com/office/drawing/2014/main" id="{DEBBE92D-343D-468E-B2EA-6AFD9E3599FF}"/>
                </a:ext>
              </a:extLst>
            </p:cNvPr>
            <p:cNvSpPr txBox="1">
              <a:spLocks noChangeArrowheads="1"/>
            </p:cNvSpPr>
            <p:nvPr/>
          </p:nvSpPr>
          <p:spPr bwMode="auto">
            <a:xfrm>
              <a:off x="2200" y="3147"/>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rPr>
                <a:t>(1,7)</a:t>
              </a:r>
            </a:p>
          </p:txBody>
        </p:sp>
        <p:sp>
          <p:nvSpPr>
            <p:cNvPr id="60430" name="Text Box 14">
              <a:extLst>
                <a:ext uri="{FF2B5EF4-FFF2-40B4-BE49-F238E27FC236}">
                  <a16:creationId xmlns:a16="http://schemas.microsoft.com/office/drawing/2014/main" id="{FD52CEF2-40EB-4873-9F5C-2A5C0E68C615}"/>
                </a:ext>
              </a:extLst>
            </p:cNvPr>
            <p:cNvSpPr txBox="1">
              <a:spLocks noChangeArrowheads="1"/>
            </p:cNvSpPr>
            <p:nvPr/>
          </p:nvSpPr>
          <p:spPr bwMode="auto">
            <a:xfrm>
              <a:off x="3652" y="1389"/>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rPr>
                <a:t>(3,0)</a:t>
              </a:r>
            </a:p>
          </p:txBody>
        </p:sp>
        <p:sp>
          <p:nvSpPr>
            <p:cNvPr id="60431" name="Text Box 15">
              <a:extLst>
                <a:ext uri="{FF2B5EF4-FFF2-40B4-BE49-F238E27FC236}">
                  <a16:creationId xmlns:a16="http://schemas.microsoft.com/office/drawing/2014/main" id="{6AB1647E-D69A-4B6C-B4A0-F7B82B42C9B8}"/>
                </a:ext>
              </a:extLst>
            </p:cNvPr>
            <p:cNvSpPr txBox="1">
              <a:spLocks noChangeArrowheads="1"/>
            </p:cNvSpPr>
            <p:nvPr/>
          </p:nvSpPr>
          <p:spPr bwMode="auto">
            <a:xfrm>
              <a:off x="3652" y="2205"/>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rPr>
                <a:t>(3,1)</a:t>
              </a:r>
            </a:p>
          </p:txBody>
        </p:sp>
        <p:sp>
          <p:nvSpPr>
            <p:cNvPr id="60432" name="Text Box 16">
              <a:extLst>
                <a:ext uri="{FF2B5EF4-FFF2-40B4-BE49-F238E27FC236}">
                  <a16:creationId xmlns:a16="http://schemas.microsoft.com/office/drawing/2014/main" id="{458AC96C-689A-4824-A1E8-E44E55936568}"/>
                </a:ext>
              </a:extLst>
            </p:cNvPr>
            <p:cNvSpPr txBox="1">
              <a:spLocks noChangeArrowheads="1"/>
            </p:cNvSpPr>
            <p:nvPr/>
          </p:nvSpPr>
          <p:spPr bwMode="auto">
            <a:xfrm>
              <a:off x="3651" y="3147"/>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accent2"/>
                  </a:solidFill>
                </a:rPr>
                <a:t>(3,7)</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6689"/>
                                        </p:tgtEl>
                                        <p:attrNameLst>
                                          <p:attrName>style.visibility</p:attrName>
                                        </p:attrNameLst>
                                      </p:cBhvr>
                                      <p:to>
                                        <p:strVal val="visible"/>
                                      </p:to>
                                    </p:set>
                                    <p:animEffect transition="in" filter="fade">
                                      <p:cBhvr>
                                        <p:cTn id="7" dur="2000"/>
                                        <p:tgtEl>
                                          <p:spTgt spid="156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a:extLst>
              <a:ext uri="{FF2B5EF4-FFF2-40B4-BE49-F238E27FC236}">
                <a16:creationId xmlns:a16="http://schemas.microsoft.com/office/drawing/2014/main" id="{3A7A2676-8814-4A8B-ACCB-91966EF7E56F}"/>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50</a:t>
            </a:fld>
            <a:endParaRPr kumimoji="0" lang="en-US" altLang="zh-CN" sz="2000">
              <a:solidFill>
                <a:schemeClr val="tx2"/>
              </a:solidFill>
              <a:latin typeface="Arial" panose="020B0604020202020204" pitchFamily="34" charset="0"/>
            </a:endParaRPr>
          </a:p>
        </p:txBody>
      </p:sp>
      <p:sp>
        <p:nvSpPr>
          <p:cNvPr id="78851" name="Rectangle 2">
            <a:extLst>
              <a:ext uri="{FF2B5EF4-FFF2-40B4-BE49-F238E27FC236}">
                <a16:creationId xmlns:a16="http://schemas.microsoft.com/office/drawing/2014/main" id="{32C1530F-AF76-437F-BD6C-A4C8FBD6BF92}"/>
              </a:ext>
            </a:extLst>
          </p:cNvPr>
          <p:cNvSpPr>
            <a:spLocks noGrp="1" noChangeArrowheads="1"/>
          </p:cNvSpPr>
          <p:nvPr>
            <p:ph type="title"/>
          </p:nvPr>
        </p:nvSpPr>
        <p:spPr>
          <a:xfrm>
            <a:off x="1619672" y="333375"/>
            <a:ext cx="5486400" cy="609600"/>
          </a:xfrm>
        </p:spPr>
        <p:txBody>
          <a:bodyPr/>
          <a:lstStyle/>
          <a:p>
            <a:pPr eaLnBrk="1" hangingPunct="1"/>
            <a:r>
              <a:rPr lang="zh-CN" altLang="en-US" sz="3600" dirty="0"/>
              <a:t>存储器实现组合逻辑函数</a:t>
            </a:r>
          </a:p>
        </p:txBody>
      </p:sp>
      <p:sp>
        <p:nvSpPr>
          <p:cNvPr id="78852" name="Rectangle 3">
            <a:extLst>
              <a:ext uri="{FF2B5EF4-FFF2-40B4-BE49-F238E27FC236}">
                <a16:creationId xmlns:a16="http://schemas.microsoft.com/office/drawing/2014/main" id="{904ED515-0413-4022-9715-BB889323B5FF}"/>
              </a:ext>
            </a:extLst>
          </p:cNvPr>
          <p:cNvSpPr>
            <a:spLocks noGrp="1" noChangeArrowheads="1"/>
          </p:cNvSpPr>
          <p:nvPr>
            <p:ph type="body" idx="1"/>
          </p:nvPr>
        </p:nvSpPr>
        <p:spPr/>
        <p:txBody>
          <a:bodyPr/>
          <a:lstStyle/>
          <a:p>
            <a:pPr eaLnBrk="1" hangingPunct="1">
              <a:lnSpc>
                <a:spcPct val="90000"/>
              </a:lnSpc>
            </a:pPr>
            <a:r>
              <a:rPr lang="en-US" altLang="zh-CN" dirty="0"/>
              <a:t>ROM</a:t>
            </a:r>
            <a:r>
              <a:rPr lang="zh-CN" altLang="en-US" dirty="0"/>
              <a:t>的主要用途</a:t>
            </a:r>
          </a:p>
          <a:p>
            <a:pPr lvl="1" eaLnBrk="1" hangingPunct="1">
              <a:lnSpc>
                <a:spcPct val="90000"/>
              </a:lnSpc>
            </a:pPr>
            <a:r>
              <a:rPr lang="zh-CN" altLang="en-US" dirty="0"/>
              <a:t>程序存储器</a:t>
            </a:r>
          </a:p>
          <a:p>
            <a:pPr eaLnBrk="1" hangingPunct="1">
              <a:lnSpc>
                <a:spcPct val="90000"/>
              </a:lnSpc>
            </a:pPr>
            <a:r>
              <a:rPr lang="en-US" altLang="zh-CN" dirty="0"/>
              <a:t>ROM</a:t>
            </a:r>
            <a:r>
              <a:rPr lang="zh-CN" altLang="en-US" dirty="0"/>
              <a:t>的逻辑电路用途</a:t>
            </a:r>
          </a:p>
          <a:p>
            <a:pPr lvl="1" eaLnBrk="1" hangingPunct="1">
              <a:lnSpc>
                <a:spcPct val="90000"/>
              </a:lnSpc>
            </a:pPr>
            <a:r>
              <a:rPr lang="zh-CN" altLang="en-US" dirty="0"/>
              <a:t>实现组合逻辑函数</a:t>
            </a:r>
            <a:endParaRPr lang="en-US" altLang="zh-CN"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4">
            <a:extLst>
              <a:ext uri="{FF2B5EF4-FFF2-40B4-BE49-F238E27FC236}">
                <a16:creationId xmlns:a16="http://schemas.microsoft.com/office/drawing/2014/main" id="{231A4880-AE9A-4C41-98D3-CEAD74C9ED4A}"/>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51</a:t>
            </a:fld>
            <a:endParaRPr kumimoji="0" lang="en-US" altLang="zh-CN" sz="2000">
              <a:solidFill>
                <a:schemeClr val="tx2"/>
              </a:solidFill>
              <a:latin typeface="Arial" panose="020B0604020202020204" pitchFamily="34" charset="0"/>
            </a:endParaRPr>
          </a:p>
        </p:txBody>
      </p:sp>
      <p:sp>
        <p:nvSpPr>
          <p:cNvPr id="80899" name="Rectangle 3">
            <a:extLst>
              <a:ext uri="{FF2B5EF4-FFF2-40B4-BE49-F238E27FC236}">
                <a16:creationId xmlns:a16="http://schemas.microsoft.com/office/drawing/2014/main" id="{2E21D1E5-2197-4BD1-A0F8-A0F2456A0E2A}"/>
              </a:ext>
            </a:extLst>
          </p:cNvPr>
          <p:cNvSpPr>
            <a:spLocks noGrp="1" noChangeArrowheads="1"/>
          </p:cNvSpPr>
          <p:nvPr>
            <p:ph type="title"/>
          </p:nvPr>
        </p:nvSpPr>
        <p:spPr>
          <a:xfrm>
            <a:off x="1691680" y="325556"/>
            <a:ext cx="5486400" cy="609600"/>
          </a:xfrm>
        </p:spPr>
        <p:txBody>
          <a:bodyPr/>
          <a:lstStyle/>
          <a:p>
            <a:pPr eaLnBrk="1" hangingPunct="1"/>
            <a:r>
              <a:rPr lang="zh-CN" altLang="en-US" sz="3600" dirty="0"/>
              <a:t>存储器实现组合逻辑函数</a:t>
            </a:r>
          </a:p>
        </p:txBody>
      </p:sp>
      <p:sp>
        <p:nvSpPr>
          <p:cNvPr id="80900" name="Rectangle 4">
            <a:extLst>
              <a:ext uri="{FF2B5EF4-FFF2-40B4-BE49-F238E27FC236}">
                <a16:creationId xmlns:a16="http://schemas.microsoft.com/office/drawing/2014/main" id="{AF711972-2C27-4DB7-9C1D-40393B0CAAFF}"/>
              </a:ext>
            </a:extLst>
          </p:cNvPr>
          <p:cNvSpPr>
            <a:spLocks noGrp="1" noChangeArrowheads="1"/>
          </p:cNvSpPr>
          <p:nvPr>
            <p:ph type="body" idx="1"/>
          </p:nvPr>
        </p:nvSpPr>
        <p:spPr/>
        <p:txBody>
          <a:bodyPr/>
          <a:lstStyle/>
          <a:p>
            <a:pPr eaLnBrk="1" hangingPunct="1"/>
            <a:r>
              <a:rPr lang="zh-CN" altLang="en-US" sz="2800" dirty="0"/>
              <a:t>回顾：</a:t>
            </a:r>
            <a:r>
              <a:rPr lang="en-US" altLang="zh-CN" sz="2800" dirty="0"/>
              <a:t>ROM</a:t>
            </a:r>
            <a:r>
              <a:rPr lang="zh-CN" altLang="en-US" sz="2800" dirty="0"/>
              <a:t>的电路特点</a:t>
            </a:r>
          </a:p>
          <a:p>
            <a:pPr lvl="1" eaLnBrk="1" hangingPunct="1"/>
            <a:r>
              <a:rPr lang="en-US" altLang="zh-CN" sz="2400" dirty="0"/>
              <a:t>ROM</a:t>
            </a:r>
            <a:r>
              <a:rPr lang="zh-CN" altLang="en-US" sz="2400" dirty="0"/>
              <a:t>的地址译码器由许多“与门”组成，这些与门网络称为“与阵列”，若将地址变量看成输入逻辑变量，则地址译码器的输出（各条字线）便可代表输入变量的</a:t>
            </a:r>
            <a:r>
              <a:rPr lang="zh-CN" altLang="en-US" sz="2400" dirty="0">
                <a:solidFill>
                  <a:schemeClr val="accent2"/>
                </a:solidFill>
              </a:rPr>
              <a:t>全部各个最小项</a:t>
            </a:r>
            <a:r>
              <a:rPr lang="zh-CN" altLang="en-US" sz="2400" dirty="0"/>
              <a:t>。</a:t>
            </a:r>
          </a:p>
          <a:p>
            <a:pPr lvl="1" eaLnBrk="1" hangingPunct="1"/>
            <a:r>
              <a:rPr lang="zh-CN" altLang="en-US" sz="2400" dirty="0"/>
              <a:t>存储网络是位线和字线在交叉点上的耦合（连接、不连接）形成，位线的输出为这些耦合元件的逻辑“或”，这些或门网络实现了</a:t>
            </a:r>
            <a:r>
              <a:rPr lang="zh-CN" altLang="en-US" sz="2400" dirty="0">
                <a:solidFill>
                  <a:schemeClr val="accent2"/>
                </a:solidFill>
              </a:rPr>
              <a:t>最小项的或</a:t>
            </a:r>
            <a:r>
              <a:rPr lang="zh-CN" altLang="en-US" sz="2400" dirty="0"/>
              <a:t>的逻辑运算。</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2">
            <a:extLst>
              <a:ext uri="{FF2B5EF4-FFF2-40B4-BE49-F238E27FC236}">
                <a16:creationId xmlns:a16="http://schemas.microsoft.com/office/drawing/2014/main" id="{DE0F0B46-1E2B-4A7A-9079-043F6DCC732B}"/>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B92F15C7-F44D-407C-A332-58BC03DA850F}" type="slidenum">
              <a:rPr lang="en-US" altLang="zh-CN" smtClean="0"/>
              <a:pPr>
                <a:defRPr/>
              </a:pPr>
              <a:t>52</a:t>
            </a:fld>
            <a:endParaRPr kumimoji="0" lang="en-US" altLang="zh-CN" sz="2000">
              <a:solidFill>
                <a:schemeClr val="tx2"/>
              </a:solidFill>
              <a:latin typeface="Arial" panose="020B0604020202020204" pitchFamily="34" charset="0"/>
            </a:endParaRPr>
          </a:p>
        </p:txBody>
      </p:sp>
      <p:sp>
        <p:nvSpPr>
          <p:cNvPr id="82947" name="Rectangle 3">
            <a:extLst>
              <a:ext uri="{FF2B5EF4-FFF2-40B4-BE49-F238E27FC236}">
                <a16:creationId xmlns:a16="http://schemas.microsoft.com/office/drawing/2014/main" id="{4F15D20D-77D3-4A45-A16C-C482248EABAD}"/>
              </a:ext>
            </a:extLst>
          </p:cNvPr>
          <p:cNvSpPr>
            <a:spLocks noGrp="1" noChangeArrowheads="1"/>
          </p:cNvSpPr>
          <p:nvPr>
            <p:ph type="title" idx="4294967295"/>
          </p:nvPr>
        </p:nvSpPr>
        <p:spPr>
          <a:xfrm>
            <a:off x="1485900" y="82432"/>
            <a:ext cx="5334000" cy="609600"/>
          </a:xfrm>
        </p:spPr>
        <p:txBody>
          <a:bodyPr/>
          <a:lstStyle/>
          <a:p>
            <a:pPr eaLnBrk="1" hangingPunct="1"/>
            <a:r>
              <a:rPr lang="zh-CN" altLang="en-US" sz="3600" dirty="0"/>
              <a:t>存储器实现组合逻辑函数</a:t>
            </a:r>
            <a:endParaRPr lang="zh-CN" altLang="en-US" dirty="0"/>
          </a:p>
        </p:txBody>
      </p:sp>
      <p:sp>
        <p:nvSpPr>
          <p:cNvPr id="82948" name="Rectangle 5">
            <a:extLst>
              <a:ext uri="{FF2B5EF4-FFF2-40B4-BE49-F238E27FC236}">
                <a16:creationId xmlns:a16="http://schemas.microsoft.com/office/drawing/2014/main" id="{BAB9A578-8D69-4C36-A085-3F7787E51421}"/>
              </a:ext>
            </a:extLst>
          </p:cNvPr>
          <p:cNvSpPr>
            <a:spLocks noChangeArrowheads="1"/>
          </p:cNvSpPr>
          <p:nvPr/>
        </p:nvSpPr>
        <p:spPr bwMode="auto">
          <a:xfrm>
            <a:off x="609600" y="5933728"/>
            <a:ext cx="73152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2949" name="Group 8">
            <a:extLst>
              <a:ext uri="{FF2B5EF4-FFF2-40B4-BE49-F238E27FC236}">
                <a16:creationId xmlns:a16="http://schemas.microsoft.com/office/drawing/2014/main" id="{CA87FE69-4AB1-4830-83AE-D11E1603DEA5}"/>
              </a:ext>
            </a:extLst>
          </p:cNvPr>
          <p:cNvGrpSpPr>
            <a:grpSpLocks/>
          </p:cNvGrpSpPr>
          <p:nvPr/>
        </p:nvGrpSpPr>
        <p:grpSpPr bwMode="auto">
          <a:xfrm>
            <a:off x="3124200" y="3190528"/>
            <a:ext cx="381000" cy="381000"/>
            <a:chOff x="2256" y="2256"/>
            <a:chExt cx="240" cy="240"/>
          </a:xfrm>
        </p:grpSpPr>
        <p:sp>
          <p:nvSpPr>
            <p:cNvPr id="83171" name="Line 9">
              <a:extLst>
                <a:ext uri="{FF2B5EF4-FFF2-40B4-BE49-F238E27FC236}">
                  <a16:creationId xmlns:a16="http://schemas.microsoft.com/office/drawing/2014/main" id="{A90D1162-4CD7-4EE7-B322-BDD0B3975D4B}"/>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72" name="Line 10">
              <a:extLst>
                <a:ext uri="{FF2B5EF4-FFF2-40B4-BE49-F238E27FC236}">
                  <a16:creationId xmlns:a16="http://schemas.microsoft.com/office/drawing/2014/main" id="{3FD8D0C5-0773-4067-B8A7-7087FFC4D4D3}"/>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73" name="Line 11">
              <a:extLst>
                <a:ext uri="{FF2B5EF4-FFF2-40B4-BE49-F238E27FC236}">
                  <a16:creationId xmlns:a16="http://schemas.microsoft.com/office/drawing/2014/main" id="{FB19497C-B1FF-446E-9146-2AE68670EB7C}"/>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74" name="Line 12">
              <a:extLst>
                <a:ext uri="{FF2B5EF4-FFF2-40B4-BE49-F238E27FC236}">
                  <a16:creationId xmlns:a16="http://schemas.microsoft.com/office/drawing/2014/main" id="{BE14BA24-CEBC-4F2D-9480-257A3D7F6BCF}"/>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75" name="Line 13">
              <a:extLst>
                <a:ext uri="{FF2B5EF4-FFF2-40B4-BE49-F238E27FC236}">
                  <a16:creationId xmlns:a16="http://schemas.microsoft.com/office/drawing/2014/main" id="{D72D5B5C-A660-44F0-80A7-6EA389602D45}"/>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950" name="Line 14">
            <a:extLst>
              <a:ext uri="{FF2B5EF4-FFF2-40B4-BE49-F238E27FC236}">
                <a16:creationId xmlns:a16="http://schemas.microsoft.com/office/drawing/2014/main" id="{D217BCE5-6300-40E9-B093-0D3CB7D7957D}"/>
              </a:ext>
            </a:extLst>
          </p:cNvPr>
          <p:cNvSpPr>
            <a:spLocks noChangeShapeType="1"/>
          </p:cNvSpPr>
          <p:nvPr/>
        </p:nvSpPr>
        <p:spPr bwMode="auto">
          <a:xfrm>
            <a:off x="2971800" y="2199928"/>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1" name="Line 15">
            <a:extLst>
              <a:ext uri="{FF2B5EF4-FFF2-40B4-BE49-F238E27FC236}">
                <a16:creationId xmlns:a16="http://schemas.microsoft.com/office/drawing/2014/main" id="{712004ED-A634-474D-A200-F1A4BD029535}"/>
              </a:ext>
            </a:extLst>
          </p:cNvPr>
          <p:cNvSpPr>
            <a:spLocks noChangeShapeType="1"/>
          </p:cNvSpPr>
          <p:nvPr/>
        </p:nvSpPr>
        <p:spPr bwMode="auto">
          <a:xfrm>
            <a:off x="3505200" y="1742728"/>
            <a:ext cx="0" cy="419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2" name="Line 16">
            <a:extLst>
              <a:ext uri="{FF2B5EF4-FFF2-40B4-BE49-F238E27FC236}">
                <a16:creationId xmlns:a16="http://schemas.microsoft.com/office/drawing/2014/main" id="{3E83E133-6D40-4CE3-9743-7591A9A5352D}"/>
              </a:ext>
            </a:extLst>
          </p:cNvPr>
          <p:cNvSpPr>
            <a:spLocks noChangeShapeType="1"/>
          </p:cNvSpPr>
          <p:nvPr/>
        </p:nvSpPr>
        <p:spPr bwMode="auto">
          <a:xfrm>
            <a:off x="2971800" y="3571528"/>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2953" name="Group 17">
            <a:extLst>
              <a:ext uri="{FF2B5EF4-FFF2-40B4-BE49-F238E27FC236}">
                <a16:creationId xmlns:a16="http://schemas.microsoft.com/office/drawing/2014/main" id="{401AB7F9-99A0-4823-8CED-BBD935285DE4}"/>
              </a:ext>
            </a:extLst>
          </p:cNvPr>
          <p:cNvGrpSpPr>
            <a:grpSpLocks/>
          </p:cNvGrpSpPr>
          <p:nvPr/>
        </p:nvGrpSpPr>
        <p:grpSpPr bwMode="auto">
          <a:xfrm>
            <a:off x="3124200" y="2276128"/>
            <a:ext cx="381000" cy="381000"/>
            <a:chOff x="2256" y="2256"/>
            <a:chExt cx="240" cy="240"/>
          </a:xfrm>
        </p:grpSpPr>
        <p:sp>
          <p:nvSpPr>
            <p:cNvPr id="83166" name="Line 18">
              <a:extLst>
                <a:ext uri="{FF2B5EF4-FFF2-40B4-BE49-F238E27FC236}">
                  <a16:creationId xmlns:a16="http://schemas.microsoft.com/office/drawing/2014/main" id="{A812809A-C40E-4BB8-893B-8AB941658211}"/>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67" name="Line 19">
              <a:extLst>
                <a:ext uri="{FF2B5EF4-FFF2-40B4-BE49-F238E27FC236}">
                  <a16:creationId xmlns:a16="http://schemas.microsoft.com/office/drawing/2014/main" id="{A99F65ED-88B4-450D-8B10-99C514DA97BF}"/>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68" name="Line 20">
              <a:extLst>
                <a:ext uri="{FF2B5EF4-FFF2-40B4-BE49-F238E27FC236}">
                  <a16:creationId xmlns:a16="http://schemas.microsoft.com/office/drawing/2014/main" id="{FDED4348-109D-40FA-94C8-5850FA3AA2C9}"/>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69" name="Line 21">
              <a:extLst>
                <a:ext uri="{FF2B5EF4-FFF2-40B4-BE49-F238E27FC236}">
                  <a16:creationId xmlns:a16="http://schemas.microsoft.com/office/drawing/2014/main" id="{D64BD390-9AEF-4D4F-9AAD-CF10983EAF85}"/>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70" name="Line 22">
              <a:extLst>
                <a:ext uri="{FF2B5EF4-FFF2-40B4-BE49-F238E27FC236}">
                  <a16:creationId xmlns:a16="http://schemas.microsoft.com/office/drawing/2014/main" id="{BAA3FEAF-35C6-42D3-9DBC-577FF8E9B7C0}"/>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954" name="Line 23">
            <a:extLst>
              <a:ext uri="{FF2B5EF4-FFF2-40B4-BE49-F238E27FC236}">
                <a16:creationId xmlns:a16="http://schemas.microsoft.com/office/drawing/2014/main" id="{E3421C88-9F6B-4A5C-824B-F6DC1D01D54B}"/>
              </a:ext>
            </a:extLst>
          </p:cNvPr>
          <p:cNvSpPr>
            <a:spLocks noChangeShapeType="1"/>
          </p:cNvSpPr>
          <p:nvPr/>
        </p:nvSpPr>
        <p:spPr bwMode="auto">
          <a:xfrm>
            <a:off x="2971800" y="2657128"/>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5" name="Line 24">
            <a:extLst>
              <a:ext uri="{FF2B5EF4-FFF2-40B4-BE49-F238E27FC236}">
                <a16:creationId xmlns:a16="http://schemas.microsoft.com/office/drawing/2014/main" id="{52C4C001-0214-462E-9089-B6EBD3552D38}"/>
              </a:ext>
            </a:extLst>
          </p:cNvPr>
          <p:cNvSpPr>
            <a:spLocks noChangeShapeType="1"/>
          </p:cNvSpPr>
          <p:nvPr/>
        </p:nvSpPr>
        <p:spPr bwMode="auto">
          <a:xfrm>
            <a:off x="2971800" y="3114328"/>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2956" name="Group 37">
            <a:extLst>
              <a:ext uri="{FF2B5EF4-FFF2-40B4-BE49-F238E27FC236}">
                <a16:creationId xmlns:a16="http://schemas.microsoft.com/office/drawing/2014/main" id="{41EBFD56-6F80-4F30-A9C7-4DB925A28504}"/>
              </a:ext>
            </a:extLst>
          </p:cNvPr>
          <p:cNvGrpSpPr>
            <a:grpSpLocks/>
          </p:cNvGrpSpPr>
          <p:nvPr/>
        </p:nvGrpSpPr>
        <p:grpSpPr bwMode="auto">
          <a:xfrm>
            <a:off x="3733800" y="1818928"/>
            <a:ext cx="381000" cy="381000"/>
            <a:chOff x="2256" y="2256"/>
            <a:chExt cx="240" cy="240"/>
          </a:xfrm>
        </p:grpSpPr>
        <p:sp>
          <p:nvSpPr>
            <p:cNvPr id="83161" name="Line 38">
              <a:extLst>
                <a:ext uri="{FF2B5EF4-FFF2-40B4-BE49-F238E27FC236}">
                  <a16:creationId xmlns:a16="http://schemas.microsoft.com/office/drawing/2014/main" id="{63452C9F-98C5-4873-BEC1-21D27845345B}"/>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62" name="Line 39">
              <a:extLst>
                <a:ext uri="{FF2B5EF4-FFF2-40B4-BE49-F238E27FC236}">
                  <a16:creationId xmlns:a16="http://schemas.microsoft.com/office/drawing/2014/main" id="{6C06A3E0-194C-4400-80F9-4288967478F3}"/>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63" name="Line 40">
              <a:extLst>
                <a:ext uri="{FF2B5EF4-FFF2-40B4-BE49-F238E27FC236}">
                  <a16:creationId xmlns:a16="http://schemas.microsoft.com/office/drawing/2014/main" id="{767E2123-10C2-4013-B7DA-A1FB408ADF9B}"/>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64" name="Line 41">
              <a:extLst>
                <a:ext uri="{FF2B5EF4-FFF2-40B4-BE49-F238E27FC236}">
                  <a16:creationId xmlns:a16="http://schemas.microsoft.com/office/drawing/2014/main" id="{4F9BD6E6-0B6F-4AD7-9A6D-6967E57D5CAB}"/>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65" name="Line 42">
              <a:extLst>
                <a:ext uri="{FF2B5EF4-FFF2-40B4-BE49-F238E27FC236}">
                  <a16:creationId xmlns:a16="http://schemas.microsoft.com/office/drawing/2014/main" id="{68BC9392-2457-45D8-8526-787EA7AA6216}"/>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57" name="Group 43">
            <a:extLst>
              <a:ext uri="{FF2B5EF4-FFF2-40B4-BE49-F238E27FC236}">
                <a16:creationId xmlns:a16="http://schemas.microsoft.com/office/drawing/2014/main" id="{C6803093-6C0A-442A-A910-DD319BBBFA69}"/>
              </a:ext>
            </a:extLst>
          </p:cNvPr>
          <p:cNvGrpSpPr>
            <a:grpSpLocks/>
          </p:cNvGrpSpPr>
          <p:nvPr/>
        </p:nvGrpSpPr>
        <p:grpSpPr bwMode="auto">
          <a:xfrm>
            <a:off x="3733800" y="3190528"/>
            <a:ext cx="381000" cy="381000"/>
            <a:chOff x="2256" y="2256"/>
            <a:chExt cx="240" cy="240"/>
          </a:xfrm>
        </p:grpSpPr>
        <p:sp>
          <p:nvSpPr>
            <p:cNvPr id="83156" name="Line 44">
              <a:extLst>
                <a:ext uri="{FF2B5EF4-FFF2-40B4-BE49-F238E27FC236}">
                  <a16:creationId xmlns:a16="http://schemas.microsoft.com/office/drawing/2014/main" id="{085A601E-4FE4-4287-9167-0C8594D51343}"/>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57" name="Line 45">
              <a:extLst>
                <a:ext uri="{FF2B5EF4-FFF2-40B4-BE49-F238E27FC236}">
                  <a16:creationId xmlns:a16="http://schemas.microsoft.com/office/drawing/2014/main" id="{FB2F6529-54CB-419E-BB89-210443BF4C9A}"/>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58" name="Line 46">
              <a:extLst>
                <a:ext uri="{FF2B5EF4-FFF2-40B4-BE49-F238E27FC236}">
                  <a16:creationId xmlns:a16="http://schemas.microsoft.com/office/drawing/2014/main" id="{8728A4B2-AB05-4978-94DD-FEF29AF19B95}"/>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59" name="Line 47">
              <a:extLst>
                <a:ext uri="{FF2B5EF4-FFF2-40B4-BE49-F238E27FC236}">
                  <a16:creationId xmlns:a16="http://schemas.microsoft.com/office/drawing/2014/main" id="{8C29BF54-B71C-4A15-BC0C-D57CFE2E89EE}"/>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60" name="Line 48">
              <a:extLst>
                <a:ext uri="{FF2B5EF4-FFF2-40B4-BE49-F238E27FC236}">
                  <a16:creationId xmlns:a16="http://schemas.microsoft.com/office/drawing/2014/main" id="{E09D8DD0-3206-421C-8BB1-2A4C97EFAA3C}"/>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58" name="Group 49">
            <a:extLst>
              <a:ext uri="{FF2B5EF4-FFF2-40B4-BE49-F238E27FC236}">
                <a16:creationId xmlns:a16="http://schemas.microsoft.com/office/drawing/2014/main" id="{C10363BA-862F-4A45-83FA-9C2954A3064A}"/>
              </a:ext>
            </a:extLst>
          </p:cNvPr>
          <p:cNvGrpSpPr>
            <a:grpSpLocks/>
          </p:cNvGrpSpPr>
          <p:nvPr/>
        </p:nvGrpSpPr>
        <p:grpSpPr bwMode="auto">
          <a:xfrm>
            <a:off x="4343400" y="2276128"/>
            <a:ext cx="381000" cy="381000"/>
            <a:chOff x="2256" y="2256"/>
            <a:chExt cx="240" cy="240"/>
          </a:xfrm>
        </p:grpSpPr>
        <p:sp>
          <p:nvSpPr>
            <p:cNvPr id="83151" name="Line 50">
              <a:extLst>
                <a:ext uri="{FF2B5EF4-FFF2-40B4-BE49-F238E27FC236}">
                  <a16:creationId xmlns:a16="http://schemas.microsoft.com/office/drawing/2014/main" id="{212662AF-6B3D-416A-BCE4-4A70D29911BA}"/>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52" name="Line 51">
              <a:extLst>
                <a:ext uri="{FF2B5EF4-FFF2-40B4-BE49-F238E27FC236}">
                  <a16:creationId xmlns:a16="http://schemas.microsoft.com/office/drawing/2014/main" id="{66AE957C-0542-4E9A-BE0A-3BC72147AD9A}"/>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53" name="Line 52">
              <a:extLst>
                <a:ext uri="{FF2B5EF4-FFF2-40B4-BE49-F238E27FC236}">
                  <a16:creationId xmlns:a16="http://schemas.microsoft.com/office/drawing/2014/main" id="{B7A8F093-1A89-4576-8283-BEDDB43224DF}"/>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54" name="Line 53">
              <a:extLst>
                <a:ext uri="{FF2B5EF4-FFF2-40B4-BE49-F238E27FC236}">
                  <a16:creationId xmlns:a16="http://schemas.microsoft.com/office/drawing/2014/main" id="{7FD5C421-F51A-410D-B0CC-7ABBAEE7A970}"/>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55" name="Line 54">
              <a:extLst>
                <a:ext uri="{FF2B5EF4-FFF2-40B4-BE49-F238E27FC236}">
                  <a16:creationId xmlns:a16="http://schemas.microsoft.com/office/drawing/2014/main" id="{F35A2034-784E-4C8B-B20B-087A8F70DB1F}"/>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59" name="Group 55">
            <a:extLst>
              <a:ext uri="{FF2B5EF4-FFF2-40B4-BE49-F238E27FC236}">
                <a16:creationId xmlns:a16="http://schemas.microsoft.com/office/drawing/2014/main" id="{B8755B81-01B2-4484-B580-FECF9FEA2082}"/>
              </a:ext>
            </a:extLst>
          </p:cNvPr>
          <p:cNvGrpSpPr>
            <a:grpSpLocks/>
          </p:cNvGrpSpPr>
          <p:nvPr/>
        </p:nvGrpSpPr>
        <p:grpSpPr bwMode="auto">
          <a:xfrm>
            <a:off x="4343400" y="2733328"/>
            <a:ext cx="381000" cy="381000"/>
            <a:chOff x="2256" y="2256"/>
            <a:chExt cx="240" cy="240"/>
          </a:xfrm>
        </p:grpSpPr>
        <p:sp>
          <p:nvSpPr>
            <p:cNvPr id="83146" name="Line 56">
              <a:extLst>
                <a:ext uri="{FF2B5EF4-FFF2-40B4-BE49-F238E27FC236}">
                  <a16:creationId xmlns:a16="http://schemas.microsoft.com/office/drawing/2014/main" id="{52555D89-326B-40F2-8848-9F021781E69A}"/>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47" name="Line 57">
              <a:extLst>
                <a:ext uri="{FF2B5EF4-FFF2-40B4-BE49-F238E27FC236}">
                  <a16:creationId xmlns:a16="http://schemas.microsoft.com/office/drawing/2014/main" id="{616AAFBF-9993-4479-BDA3-FC18F178BD72}"/>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48" name="Line 58">
              <a:extLst>
                <a:ext uri="{FF2B5EF4-FFF2-40B4-BE49-F238E27FC236}">
                  <a16:creationId xmlns:a16="http://schemas.microsoft.com/office/drawing/2014/main" id="{8016CFA3-D6D6-498F-B738-898C55A9D64D}"/>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49" name="Line 59">
              <a:extLst>
                <a:ext uri="{FF2B5EF4-FFF2-40B4-BE49-F238E27FC236}">
                  <a16:creationId xmlns:a16="http://schemas.microsoft.com/office/drawing/2014/main" id="{1D167960-BAB4-4A93-B1EB-65BA280F0BAE}"/>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50" name="Line 60">
              <a:extLst>
                <a:ext uri="{FF2B5EF4-FFF2-40B4-BE49-F238E27FC236}">
                  <a16:creationId xmlns:a16="http://schemas.microsoft.com/office/drawing/2014/main" id="{C3E876FF-0CBE-4BA0-B744-1B2BC755BF66}"/>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60" name="Group 61">
            <a:extLst>
              <a:ext uri="{FF2B5EF4-FFF2-40B4-BE49-F238E27FC236}">
                <a16:creationId xmlns:a16="http://schemas.microsoft.com/office/drawing/2014/main" id="{5B4D5677-1E41-4394-B7CD-2F9E5B6BF7F5}"/>
              </a:ext>
            </a:extLst>
          </p:cNvPr>
          <p:cNvGrpSpPr>
            <a:grpSpLocks/>
          </p:cNvGrpSpPr>
          <p:nvPr/>
        </p:nvGrpSpPr>
        <p:grpSpPr bwMode="auto">
          <a:xfrm>
            <a:off x="4953000" y="1818928"/>
            <a:ext cx="381000" cy="381000"/>
            <a:chOff x="2256" y="2256"/>
            <a:chExt cx="240" cy="240"/>
          </a:xfrm>
        </p:grpSpPr>
        <p:sp>
          <p:nvSpPr>
            <p:cNvPr id="83141" name="Line 62">
              <a:extLst>
                <a:ext uri="{FF2B5EF4-FFF2-40B4-BE49-F238E27FC236}">
                  <a16:creationId xmlns:a16="http://schemas.microsoft.com/office/drawing/2014/main" id="{A3A42B8F-7071-4B50-A44D-2D59B681F60F}"/>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42" name="Line 63">
              <a:extLst>
                <a:ext uri="{FF2B5EF4-FFF2-40B4-BE49-F238E27FC236}">
                  <a16:creationId xmlns:a16="http://schemas.microsoft.com/office/drawing/2014/main" id="{E6ED7755-AFD4-46E1-90F3-6E18EFFAA832}"/>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43" name="Line 64">
              <a:extLst>
                <a:ext uri="{FF2B5EF4-FFF2-40B4-BE49-F238E27FC236}">
                  <a16:creationId xmlns:a16="http://schemas.microsoft.com/office/drawing/2014/main" id="{FAEA8D00-CCDD-45EC-8753-D4A4046305F3}"/>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44" name="Line 65">
              <a:extLst>
                <a:ext uri="{FF2B5EF4-FFF2-40B4-BE49-F238E27FC236}">
                  <a16:creationId xmlns:a16="http://schemas.microsoft.com/office/drawing/2014/main" id="{6A20E3DD-FE4A-4BDA-97FA-CE342549AF6A}"/>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45" name="Line 66">
              <a:extLst>
                <a:ext uri="{FF2B5EF4-FFF2-40B4-BE49-F238E27FC236}">
                  <a16:creationId xmlns:a16="http://schemas.microsoft.com/office/drawing/2014/main" id="{B7462904-55F3-4D10-89A9-FC08A80DC8FF}"/>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61" name="Group 67">
            <a:extLst>
              <a:ext uri="{FF2B5EF4-FFF2-40B4-BE49-F238E27FC236}">
                <a16:creationId xmlns:a16="http://schemas.microsoft.com/office/drawing/2014/main" id="{1F580DE2-39C7-4CFB-8F6F-1F5CA15195CB}"/>
              </a:ext>
            </a:extLst>
          </p:cNvPr>
          <p:cNvGrpSpPr>
            <a:grpSpLocks/>
          </p:cNvGrpSpPr>
          <p:nvPr/>
        </p:nvGrpSpPr>
        <p:grpSpPr bwMode="auto">
          <a:xfrm>
            <a:off x="4953000" y="2733328"/>
            <a:ext cx="381000" cy="381000"/>
            <a:chOff x="2256" y="2256"/>
            <a:chExt cx="240" cy="240"/>
          </a:xfrm>
        </p:grpSpPr>
        <p:sp>
          <p:nvSpPr>
            <p:cNvPr id="83136" name="Line 68">
              <a:extLst>
                <a:ext uri="{FF2B5EF4-FFF2-40B4-BE49-F238E27FC236}">
                  <a16:creationId xmlns:a16="http://schemas.microsoft.com/office/drawing/2014/main" id="{4CFE7A12-88F0-4EC5-B70C-E2A1C7C71856}"/>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37" name="Line 69">
              <a:extLst>
                <a:ext uri="{FF2B5EF4-FFF2-40B4-BE49-F238E27FC236}">
                  <a16:creationId xmlns:a16="http://schemas.microsoft.com/office/drawing/2014/main" id="{8612CD2E-5A0D-46FB-A6D8-A8531E371168}"/>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38" name="Line 70">
              <a:extLst>
                <a:ext uri="{FF2B5EF4-FFF2-40B4-BE49-F238E27FC236}">
                  <a16:creationId xmlns:a16="http://schemas.microsoft.com/office/drawing/2014/main" id="{280F5883-81D8-4DEE-BEF0-9186010285B6}"/>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39" name="Line 71">
              <a:extLst>
                <a:ext uri="{FF2B5EF4-FFF2-40B4-BE49-F238E27FC236}">
                  <a16:creationId xmlns:a16="http://schemas.microsoft.com/office/drawing/2014/main" id="{1ECC709F-1698-458C-A13E-C6C40DBEB6BB}"/>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40" name="Line 72">
              <a:extLst>
                <a:ext uri="{FF2B5EF4-FFF2-40B4-BE49-F238E27FC236}">
                  <a16:creationId xmlns:a16="http://schemas.microsoft.com/office/drawing/2014/main" id="{64CEFA2A-D7A6-4982-9860-DF4901303488}"/>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962" name="Line 73">
            <a:extLst>
              <a:ext uri="{FF2B5EF4-FFF2-40B4-BE49-F238E27FC236}">
                <a16:creationId xmlns:a16="http://schemas.microsoft.com/office/drawing/2014/main" id="{3A6B371F-1972-49EE-BD4C-BC0B88F6131E}"/>
              </a:ext>
            </a:extLst>
          </p:cNvPr>
          <p:cNvSpPr>
            <a:spLocks noChangeShapeType="1"/>
          </p:cNvSpPr>
          <p:nvPr/>
        </p:nvSpPr>
        <p:spPr bwMode="auto">
          <a:xfrm>
            <a:off x="4114800" y="1742728"/>
            <a:ext cx="0" cy="419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63" name="Line 74">
            <a:extLst>
              <a:ext uri="{FF2B5EF4-FFF2-40B4-BE49-F238E27FC236}">
                <a16:creationId xmlns:a16="http://schemas.microsoft.com/office/drawing/2014/main" id="{250B5596-D29B-461C-A277-9605E18C283F}"/>
              </a:ext>
            </a:extLst>
          </p:cNvPr>
          <p:cNvSpPr>
            <a:spLocks noChangeShapeType="1"/>
          </p:cNvSpPr>
          <p:nvPr/>
        </p:nvSpPr>
        <p:spPr bwMode="auto">
          <a:xfrm flipH="1">
            <a:off x="4724400" y="1742728"/>
            <a:ext cx="0" cy="419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64" name="Line 75">
            <a:extLst>
              <a:ext uri="{FF2B5EF4-FFF2-40B4-BE49-F238E27FC236}">
                <a16:creationId xmlns:a16="http://schemas.microsoft.com/office/drawing/2014/main" id="{09A2F98B-9E6F-49E1-9224-B6BA95FF9797}"/>
              </a:ext>
            </a:extLst>
          </p:cNvPr>
          <p:cNvSpPr>
            <a:spLocks noChangeShapeType="1"/>
          </p:cNvSpPr>
          <p:nvPr/>
        </p:nvSpPr>
        <p:spPr bwMode="auto">
          <a:xfrm>
            <a:off x="5334000" y="1742728"/>
            <a:ext cx="0" cy="419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65" name="Rectangle 76">
            <a:extLst>
              <a:ext uri="{FF2B5EF4-FFF2-40B4-BE49-F238E27FC236}">
                <a16:creationId xmlns:a16="http://schemas.microsoft.com/office/drawing/2014/main" id="{66DF4BF4-E94A-411F-A00C-3169E4AE87A5}"/>
              </a:ext>
            </a:extLst>
          </p:cNvPr>
          <p:cNvSpPr>
            <a:spLocks noChangeArrowheads="1"/>
          </p:cNvSpPr>
          <p:nvPr/>
        </p:nvSpPr>
        <p:spPr bwMode="auto">
          <a:xfrm>
            <a:off x="3429000" y="1361728"/>
            <a:ext cx="152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966" name="Rectangle 77">
            <a:extLst>
              <a:ext uri="{FF2B5EF4-FFF2-40B4-BE49-F238E27FC236}">
                <a16:creationId xmlns:a16="http://schemas.microsoft.com/office/drawing/2014/main" id="{556506E8-023F-4337-A04B-92D1F0CFF003}"/>
              </a:ext>
            </a:extLst>
          </p:cNvPr>
          <p:cNvSpPr>
            <a:spLocks noChangeArrowheads="1"/>
          </p:cNvSpPr>
          <p:nvPr/>
        </p:nvSpPr>
        <p:spPr bwMode="auto">
          <a:xfrm>
            <a:off x="4038600" y="1361728"/>
            <a:ext cx="152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967" name="Rectangle 78">
            <a:extLst>
              <a:ext uri="{FF2B5EF4-FFF2-40B4-BE49-F238E27FC236}">
                <a16:creationId xmlns:a16="http://schemas.microsoft.com/office/drawing/2014/main" id="{4E438332-F770-4C21-8B7E-9B7395F8B673}"/>
              </a:ext>
            </a:extLst>
          </p:cNvPr>
          <p:cNvSpPr>
            <a:spLocks noChangeArrowheads="1"/>
          </p:cNvSpPr>
          <p:nvPr/>
        </p:nvSpPr>
        <p:spPr bwMode="auto">
          <a:xfrm>
            <a:off x="4648200" y="1361728"/>
            <a:ext cx="152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968" name="Rectangle 79">
            <a:extLst>
              <a:ext uri="{FF2B5EF4-FFF2-40B4-BE49-F238E27FC236}">
                <a16:creationId xmlns:a16="http://schemas.microsoft.com/office/drawing/2014/main" id="{A811029B-19C3-4C94-A52D-5ED440042C20}"/>
              </a:ext>
            </a:extLst>
          </p:cNvPr>
          <p:cNvSpPr>
            <a:spLocks noChangeArrowheads="1"/>
          </p:cNvSpPr>
          <p:nvPr/>
        </p:nvSpPr>
        <p:spPr bwMode="auto">
          <a:xfrm>
            <a:off x="5257800" y="1361728"/>
            <a:ext cx="152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969" name="Rectangle 80">
            <a:extLst>
              <a:ext uri="{FF2B5EF4-FFF2-40B4-BE49-F238E27FC236}">
                <a16:creationId xmlns:a16="http://schemas.microsoft.com/office/drawing/2014/main" id="{5D16CB8D-958E-4C16-BB53-ABE78A28B552}"/>
              </a:ext>
            </a:extLst>
          </p:cNvPr>
          <p:cNvSpPr>
            <a:spLocks noChangeArrowheads="1"/>
          </p:cNvSpPr>
          <p:nvPr/>
        </p:nvSpPr>
        <p:spPr bwMode="auto">
          <a:xfrm>
            <a:off x="2133600" y="1056928"/>
            <a:ext cx="3505200" cy="28194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970" name="Line 81">
            <a:extLst>
              <a:ext uri="{FF2B5EF4-FFF2-40B4-BE49-F238E27FC236}">
                <a16:creationId xmlns:a16="http://schemas.microsoft.com/office/drawing/2014/main" id="{E548EE76-CAD0-4316-A891-C04703641C89}"/>
              </a:ext>
            </a:extLst>
          </p:cNvPr>
          <p:cNvSpPr>
            <a:spLocks noChangeShapeType="1"/>
          </p:cNvSpPr>
          <p:nvPr/>
        </p:nvSpPr>
        <p:spPr bwMode="auto">
          <a:xfrm>
            <a:off x="1676400" y="1209328"/>
            <a:ext cx="3657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1" name="Line 82">
            <a:extLst>
              <a:ext uri="{FF2B5EF4-FFF2-40B4-BE49-F238E27FC236}">
                <a16:creationId xmlns:a16="http://schemas.microsoft.com/office/drawing/2014/main" id="{F8F48B57-988C-4F6A-8D5F-84C934F557BD}"/>
              </a:ext>
            </a:extLst>
          </p:cNvPr>
          <p:cNvSpPr>
            <a:spLocks noChangeShapeType="1"/>
          </p:cNvSpPr>
          <p:nvPr/>
        </p:nvSpPr>
        <p:spPr bwMode="auto">
          <a:xfrm>
            <a:off x="5334000" y="1209328"/>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2" name="Line 83">
            <a:extLst>
              <a:ext uri="{FF2B5EF4-FFF2-40B4-BE49-F238E27FC236}">
                <a16:creationId xmlns:a16="http://schemas.microsoft.com/office/drawing/2014/main" id="{E3136B5B-4107-4B81-8E6A-74F6EE1A42EB}"/>
              </a:ext>
            </a:extLst>
          </p:cNvPr>
          <p:cNvSpPr>
            <a:spLocks noChangeShapeType="1"/>
          </p:cNvSpPr>
          <p:nvPr/>
        </p:nvSpPr>
        <p:spPr bwMode="auto">
          <a:xfrm>
            <a:off x="4724400" y="1209328"/>
            <a:ext cx="0" cy="15240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3" name="Line 84">
            <a:extLst>
              <a:ext uri="{FF2B5EF4-FFF2-40B4-BE49-F238E27FC236}">
                <a16:creationId xmlns:a16="http://schemas.microsoft.com/office/drawing/2014/main" id="{B772C087-1367-4B49-B0EB-AA48D8D7A5AC}"/>
              </a:ext>
            </a:extLst>
          </p:cNvPr>
          <p:cNvSpPr>
            <a:spLocks noChangeShapeType="1"/>
          </p:cNvSpPr>
          <p:nvPr/>
        </p:nvSpPr>
        <p:spPr bwMode="auto">
          <a:xfrm>
            <a:off x="3505200" y="1209328"/>
            <a:ext cx="0" cy="15240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4" name="Line 85">
            <a:extLst>
              <a:ext uri="{FF2B5EF4-FFF2-40B4-BE49-F238E27FC236}">
                <a16:creationId xmlns:a16="http://schemas.microsoft.com/office/drawing/2014/main" id="{FC77FDAA-90C0-4621-B0A1-F04E80178F0B}"/>
              </a:ext>
            </a:extLst>
          </p:cNvPr>
          <p:cNvSpPr>
            <a:spLocks noChangeShapeType="1"/>
          </p:cNvSpPr>
          <p:nvPr/>
        </p:nvSpPr>
        <p:spPr bwMode="auto">
          <a:xfrm>
            <a:off x="4114800" y="1209328"/>
            <a:ext cx="0" cy="15240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5" name="Line 86">
            <a:extLst>
              <a:ext uri="{FF2B5EF4-FFF2-40B4-BE49-F238E27FC236}">
                <a16:creationId xmlns:a16="http://schemas.microsoft.com/office/drawing/2014/main" id="{5B9195E3-0D56-4CAC-B547-FD495580E7F5}"/>
              </a:ext>
            </a:extLst>
          </p:cNvPr>
          <p:cNvSpPr>
            <a:spLocks noChangeShapeType="1"/>
          </p:cNvSpPr>
          <p:nvPr/>
        </p:nvSpPr>
        <p:spPr bwMode="auto">
          <a:xfrm flipH="1">
            <a:off x="1676400" y="2657128"/>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6" name="Line 87">
            <a:extLst>
              <a:ext uri="{FF2B5EF4-FFF2-40B4-BE49-F238E27FC236}">
                <a16:creationId xmlns:a16="http://schemas.microsoft.com/office/drawing/2014/main" id="{31710AB3-D92A-45A2-BEC6-41F8098B4AA7}"/>
              </a:ext>
            </a:extLst>
          </p:cNvPr>
          <p:cNvSpPr>
            <a:spLocks noChangeShapeType="1"/>
          </p:cNvSpPr>
          <p:nvPr/>
        </p:nvSpPr>
        <p:spPr bwMode="auto">
          <a:xfrm flipH="1">
            <a:off x="1676400" y="3571528"/>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7" name="Line 88">
            <a:extLst>
              <a:ext uri="{FF2B5EF4-FFF2-40B4-BE49-F238E27FC236}">
                <a16:creationId xmlns:a16="http://schemas.microsoft.com/office/drawing/2014/main" id="{DAA7C397-A4E7-42E1-BA28-907E18B87659}"/>
              </a:ext>
            </a:extLst>
          </p:cNvPr>
          <p:cNvSpPr>
            <a:spLocks noChangeShapeType="1"/>
          </p:cNvSpPr>
          <p:nvPr/>
        </p:nvSpPr>
        <p:spPr bwMode="auto">
          <a:xfrm>
            <a:off x="2971800" y="4485928"/>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2978" name="Group 89">
            <a:extLst>
              <a:ext uri="{FF2B5EF4-FFF2-40B4-BE49-F238E27FC236}">
                <a16:creationId xmlns:a16="http://schemas.microsoft.com/office/drawing/2014/main" id="{63558CA9-FF03-485C-B308-7DD5B56A5EA9}"/>
              </a:ext>
            </a:extLst>
          </p:cNvPr>
          <p:cNvGrpSpPr>
            <a:grpSpLocks/>
          </p:cNvGrpSpPr>
          <p:nvPr/>
        </p:nvGrpSpPr>
        <p:grpSpPr bwMode="auto">
          <a:xfrm>
            <a:off x="3124200" y="4562128"/>
            <a:ext cx="381000" cy="381000"/>
            <a:chOff x="2256" y="2256"/>
            <a:chExt cx="240" cy="240"/>
          </a:xfrm>
        </p:grpSpPr>
        <p:sp>
          <p:nvSpPr>
            <p:cNvPr id="83131" name="Line 90">
              <a:extLst>
                <a:ext uri="{FF2B5EF4-FFF2-40B4-BE49-F238E27FC236}">
                  <a16:creationId xmlns:a16="http://schemas.microsoft.com/office/drawing/2014/main" id="{131B835E-AF45-4B51-9212-7792E0081D96}"/>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32" name="Line 91">
              <a:extLst>
                <a:ext uri="{FF2B5EF4-FFF2-40B4-BE49-F238E27FC236}">
                  <a16:creationId xmlns:a16="http://schemas.microsoft.com/office/drawing/2014/main" id="{1227D08B-185E-44FE-87A3-2345BBD5937C}"/>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33" name="Line 92">
              <a:extLst>
                <a:ext uri="{FF2B5EF4-FFF2-40B4-BE49-F238E27FC236}">
                  <a16:creationId xmlns:a16="http://schemas.microsoft.com/office/drawing/2014/main" id="{C6817A94-1B19-427F-9297-5750FC427F11}"/>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34" name="Line 93">
              <a:extLst>
                <a:ext uri="{FF2B5EF4-FFF2-40B4-BE49-F238E27FC236}">
                  <a16:creationId xmlns:a16="http://schemas.microsoft.com/office/drawing/2014/main" id="{94D558D1-8ACE-4936-A0A3-F53A61EFAB06}"/>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35" name="Line 94">
              <a:extLst>
                <a:ext uri="{FF2B5EF4-FFF2-40B4-BE49-F238E27FC236}">
                  <a16:creationId xmlns:a16="http://schemas.microsoft.com/office/drawing/2014/main" id="{A6EDF78C-EDDF-40A2-97C6-399344F89E89}"/>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979" name="Line 95">
            <a:extLst>
              <a:ext uri="{FF2B5EF4-FFF2-40B4-BE49-F238E27FC236}">
                <a16:creationId xmlns:a16="http://schemas.microsoft.com/office/drawing/2014/main" id="{F5C9B903-164A-4329-B5A2-4FEBFD8E24CC}"/>
              </a:ext>
            </a:extLst>
          </p:cNvPr>
          <p:cNvSpPr>
            <a:spLocks noChangeShapeType="1"/>
          </p:cNvSpPr>
          <p:nvPr/>
        </p:nvSpPr>
        <p:spPr bwMode="auto">
          <a:xfrm>
            <a:off x="2971800" y="4943128"/>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2980" name="Group 96">
            <a:extLst>
              <a:ext uri="{FF2B5EF4-FFF2-40B4-BE49-F238E27FC236}">
                <a16:creationId xmlns:a16="http://schemas.microsoft.com/office/drawing/2014/main" id="{90B94C29-E1B1-4880-8678-0C9B2A9C5B6B}"/>
              </a:ext>
            </a:extLst>
          </p:cNvPr>
          <p:cNvGrpSpPr>
            <a:grpSpLocks/>
          </p:cNvGrpSpPr>
          <p:nvPr/>
        </p:nvGrpSpPr>
        <p:grpSpPr bwMode="auto">
          <a:xfrm>
            <a:off x="3733800" y="4104928"/>
            <a:ext cx="381000" cy="381000"/>
            <a:chOff x="2256" y="2256"/>
            <a:chExt cx="240" cy="240"/>
          </a:xfrm>
        </p:grpSpPr>
        <p:sp>
          <p:nvSpPr>
            <p:cNvPr id="83126" name="Line 97">
              <a:extLst>
                <a:ext uri="{FF2B5EF4-FFF2-40B4-BE49-F238E27FC236}">
                  <a16:creationId xmlns:a16="http://schemas.microsoft.com/office/drawing/2014/main" id="{1B60C4DD-D51D-4FF7-9A0D-E16EC799B91C}"/>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27" name="Line 98">
              <a:extLst>
                <a:ext uri="{FF2B5EF4-FFF2-40B4-BE49-F238E27FC236}">
                  <a16:creationId xmlns:a16="http://schemas.microsoft.com/office/drawing/2014/main" id="{6E0F0CE7-5F85-4150-B1E8-F09914B37FDB}"/>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28" name="Line 99">
              <a:extLst>
                <a:ext uri="{FF2B5EF4-FFF2-40B4-BE49-F238E27FC236}">
                  <a16:creationId xmlns:a16="http://schemas.microsoft.com/office/drawing/2014/main" id="{959E32E8-86C1-413E-859E-D17D98F818B1}"/>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29" name="Line 100">
              <a:extLst>
                <a:ext uri="{FF2B5EF4-FFF2-40B4-BE49-F238E27FC236}">
                  <a16:creationId xmlns:a16="http://schemas.microsoft.com/office/drawing/2014/main" id="{B3ACCEE8-710D-4D0B-AA2B-FDC01EDFE230}"/>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30" name="Line 101">
              <a:extLst>
                <a:ext uri="{FF2B5EF4-FFF2-40B4-BE49-F238E27FC236}">
                  <a16:creationId xmlns:a16="http://schemas.microsoft.com/office/drawing/2014/main" id="{8B352628-14D9-411A-A8D4-666E6EB8FF7A}"/>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81" name="Group 102">
            <a:extLst>
              <a:ext uri="{FF2B5EF4-FFF2-40B4-BE49-F238E27FC236}">
                <a16:creationId xmlns:a16="http://schemas.microsoft.com/office/drawing/2014/main" id="{B1C06EEE-81D8-4FF1-9011-A34486166B24}"/>
              </a:ext>
            </a:extLst>
          </p:cNvPr>
          <p:cNvGrpSpPr>
            <a:grpSpLocks/>
          </p:cNvGrpSpPr>
          <p:nvPr/>
        </p:nvGrpSpPr>
        <p:grpSpPr bwMode="auto">
          <a:xfrm>
            <a:off x="3124200" y="5476528"/>
            <a:ext cx="381000" cy="381000"/>
            <a:chOff x="2256" y="2256"/>
            <a:chExt cx="240" cy="240"/>
          </a:xfrm>
        </p:grpSpPr>
        <p:sp>
          <p:nvSpPr>
            <p:cNvPr id="83121" name="Line 103">
              <a:extLst>
                <a:ext uri="{FF2B5EF4-FFF2-40B4-BE49-F238E27FC236}">
                  <a16:creationId xmlns:a16="http://schemas.microsoft.com/office/drawing/2014/main" id="{2749E64F-27CF-43EA-93A3-B8086F27B47D}"/>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22" name="Line 104">
              <a:extLst>
                <a:ext uri="{FF2B5EF4-FFF2-40B4-BE49-F238E27FC236}">
                  <a16:creationId xmlns:a16="http://schemas.microsoft.com/office/drawing/2014/main" id="{697E1F2F-6EA3-4B88-8A7E-01EC31DD3724}"/>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23" name="Line 105">
              <a:extLst>
                <a:ext uri="{FF2B5EF4-FFF2-40B4-BE49-F238E27FC236}">
                  <a16:creationId xmlns:a16="http://schemas.microsoft.com/office/drawing/2014/main" id="{40E2271A-613C-4188-A6FC-0E33FF0769DD}"/>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24" name="Line 106">
              <a:extLst>
                <a:ext uri="{FF2B5EF4-FFF2-40B4-BE49-F238E27FC236}">
                  <a16:creationId xmlns:a16="http://schemas.microsoft.com/office/drawing/2014/main" id="{BF09FA84-7496-4F5F-9DCF-6DC8FCA4766F}"/>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25" name="Line 107">
              <a:extLst>
                <a:ext uri="{FF2B5EF4-FFF2-40B4-BE49-F238E27FC236}">
                  <a16:creationId xmlns:a16="http://schemas.microsoft.com/office/drawing/2014/main" id="{C249B4D4-6C90-4365-9E47-520F7031491E}"/>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982" name="Line 108">
            <a:extLst>
              <a:ext uri="{FF2B5EF4-FFF2-40B4-BE49-F238E27FC236}">
                <a16:creationId xmlns:a16="http://schemas.microsoft.com/office/drawing/2014/main" id="{40616C64-FDFA-411B-BD15-2B1D24F3EF54}"/>
              </a:ext>
            </a:extLst>
          </p:cNvPr>
          <p:cNvSpPr>
            <a:spLocks noChangeShapeType="1"/>
          </p:cNvSpPr>
          <p:nvPr/>
        </p:nvSpPr>
        <p:spPr bwMode="auto">
          <a:xfrm>
            <a:off x="2971800" y="5400328"/>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3" name="Line 109">
            <a:extLst>
              <a:ext uri="{FF2B5EF4-FFF2-40B4-BE49-F238E27FC236}">
                <a16:creationId xmlns:a16="http://schemas.microsoft.com/office/drawing/2014/main" id="{FF6CBC89-BA5A-442D-A5C8-B409F5F01320}"/>
              </a:ext>
            </a:extLst>
          </p:cNvPr>
          <p:cNvSpPr>
            <a:spLocks noChangeShapeType="1"/>
          </p:cNvSpPr>
          <p:nvPr/>
        </p:nvSpPr>
        <p:spPr bwMode="auto">
          <a:xfrm>
            <a:off x="2971800" y="5857528"/>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2984" name="Group 110">
            <a:extLst>
              <a:ext uri="{FF2B5EF4-FFF2-40B4-BE49-F238E27FC236}">
                <a16:creationId xmlns:a16="http://schemas.microsoft.com/office/drawing/2014/main" id="{FDF1E8A0-F61F-473E-AD6A-3C98B9AF454B}"/>
              </a:ext>
            </a:extLst>
          </p:cNvPr>
          <p:cNvGrpSpPr>
            <a:grpSpLocks/>
          </p:cNvGrpSpPr>
          <p:nvPr/>
        </p:nvGrpSpPr>
        <p:grpSpPr bwMode="auto">
          <a:xfrm>
            <a:off x="3733800" y="5019328"/>
            <a:ext cx="381000" cy="381000"/>
            <a:chOff x="2256" y="2256"/>
            <a:chExt cx="240" cy="240"/>
          </a:xfrm>
        </p:grpSpPr>
        <p:sp>
          <p:nvSpPr>
            <p:cNvPr id="83116" name="Line 111">
              <a:extLst>
                <a:ext uri="{FF2B5EF4-FFF2-40B4-BE49-F238E27FC236}">
                  <a16:creationId xmlns:a16="http://schemas.microsoft.com/office/drawing/2014/main" id="{A297BB1F-9EE6-449C-87EF-62A96624ADBE}"/>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17" name="Line 112">
              <a:extLst>
                <a:ext uri="{FF2B5EF4-FFF2-40B4-BE49-F238E27FC236}">
                  <a16:creationId xmlns:a16="http://schemas.microsoft.com/office/drawing/2014/main" id="{B84D8A0C-06D4-440A-B332-436B8B1145E0}"/>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18" name="Line 113">
              <a:extLst>
                <a:ext uri="{FF2B5EF4-FFF2-40B4-BE49-F238E27FC236}">
                  <a16:creationId xmlns:a16="http://schemas.microsoft.com/office/drawing/2014/main" id="{E2DF440D-E3B3-45C4-B78C-C93514E4F25D}"/>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19" name="Line 114">
              <a:extLst>
                <a:ext uri="{FF2B5EF4-FFF2-40B4-BE49-F238E27FC236}">
                  <a16:creationId xmlns:a16="http://schemas.microsoft.com/office/drawing/2014/main" id="{9FA5D776-A479-4CC7-9157-2097992D9BA7}"/>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20" name="Line 115">
              <a:extLst>
                <a:ext uri="{FF2B5EF4-FFF2-40B4-BE49-F238E27FC236}">
                  <a16:creationId xmlns:a16="http://schemas.microsoft.com/office/drawing/2014/main" id="{6C00ED8E-3ABD-4BC6-8A3A-941879DB7FAB}"/>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85" name="Group 116">
            <a:extLst>
              <a:ext uri="{FF2B5EF4-FFF2-40B4-BE49-F238E27FC236}">
                <a16:creationId xmlns:a16="http://schemas.microsoft.com/office/drawing/2014/main" id="{CD7C3E63-F738-4569-A4C3-853FEA786184}"/>
              </a:ext>
            </a:extLst>
          </p:cNvPr>
          <p:cNvGrpSpPr>
            <a:grpSpLocks/>
          </p:cNvGrpSpPr>
          <p:nvPr/>
        </p:nvGrpSpPr>
        <p:grpSpPr bwMode="auto">
          <a:xfrm>
            <a:off x="3733800" y="5476528"/>
            <a:ext cx="381000" cy="381000"/>
            <a:chOff x="2256" y="2256"/>
            <a:chExt cx="240" cy="240"/>
          </a:xfrm>
        </p:grpSpPr>
        <p:sp>
          <p:nvSpPr>
            <p:cNvPr id="83111" name="Line 117">
              <a:extLst>
                <a:ext uri="{FF2B5EF4-FFF2-40B4-BE49-F238E27FC236}">
                  <a16:creationId xmlns:a16="http://schemas.microsoft.com/office/drawing/2014/main" id="{45EBC840-0C16-4E6B-AFA3-C50D6E85246D}"/>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12" name="Line 118">
              <a:extLst>
                <a:ext uri="{FF2B5EF4-FFF2-40B4-BE49-F238E27FC236}">
                  <a16:creationId xmlns:a16="http://schemas.microsoft.com/office/drawing/2014/main" id="{7E98BF62-A982-467E-999D-7C4F5EB4ACE4}"/>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13" name="Line 119">
              <a:extLst>
                <a:ext uri="{FF2B5EF4-FFF2-40B4-BE49-F238E27FC236}">
                  <a16:creationId xmlns:a16="http://schemas.microsoft.com/office/drawing/2014/main" id="{5B37B1A7-D32F-4249-BFD7-3AF95440D960}"/>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14" name="Line 120">
              <a:extLst>
                <a:ext uri="{FF2B5EF4-FFF2-40B4-BE49-F238E27FC236}">
                  <a16:creationId xmlns:a16="http://schemas.microsoft.com/office/drawing/2014/main" id="{0CE02BB4-3029-4145-99FC-2E4A7C122B32}"/>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15" name="Line 121">
              <a:extLst>
                <a:ext uri="{FF2B5EF4-FFF2-40B4-BE49-F238E27FC236}">
                  <a16:creationId xmlns:a16="http://schemas.microsoft.com/office/drawing/2014/main" id="{A088A60E-75E4-4C91-9994-86605A2B0A23}"/>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86" name="Group 122">
            <a:extLst>
              <a:ext uri="{FF2B5EF4-FFF2-40B4-BE49-F238E27FC236}">
                <a16:creationId xmlns:a16="http://schemas.microsoft.com/office/drawing/2014/main" id="{B2E1AAC2-2108-4BE8-8F08-B4F4F171E617}"/>
              </a:ext>
            </a:extLst>
          </p:cNvPr>
          <p:cNvGrpSpPr>
            <a:grpSpLocks/>
          </p:cNvGrpSpPr>
          <p:nvPr/>
        </p:nvGrpSpPr>
        <p:grpSpPr bwMode="auto">
          <a:xfrm>
            <a:off x="4343400" y="4562128"/>
            <a:ext cx="381000" cy="381000"/>
            <a:chOff x="2256" y="2256"/>
            <a:chExt cx="240" cy="240"/>
          </a:xfrm>
        </p:grpSpPr>
        <p:sp>
          <p:nvSpPr>
            <p:cNvPr id="83106" name="Line 123">
              <a:extLst>
                <a:ext uri="{FF2B5EF4-FFF2-40B4-BE49-F238E27FC236}">
                  <a16:creationId xmlns:a16="http://schemas.microsoft.com/office/drawing/2014/main" id="{7913230D-BCD1-414B-9ABE-8CE67BC2A43C}"/>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07" name="Line 124">
              <a:extLst>
                <a:ext uri="{FF2B5EF4-FFF2-40B4-BE49-F238E27FC236}">
                  <a16:creationId xmlns:a16="http://schemas.microsoft.com/office/drawing/2014/main" id="{1E455140-9EE8-42C9-8FC5-7685A893EFDA}"/>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08" name="Line 125">
              <a:extLst>
                <a:ext uri="{FF2B5EF4-FFF2-40B4-BE49-F238E27FC236}">
                  <a16:creationId xmlns:a16="http://schemas.microsoft.com/office/drawing/2014/main" id="{01E5BA4B-F772-4E35-9F25-B97FF8AFB6C8}"/>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09" name="Line 126">
              <a:extLst>
                <a:ext uri="{FF2B5EF4-FFF2-40B4-BE49-F238E27FC236}">
                  <a16:creationId xmlns:a16="http://schemas.microsoft.com/office/drawing/2014/main" id="{2F13BA99-4B13-48E8-9368-C06BFD49372A}"/>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10" name="Line 127">
              <a:extLst>
                <a:ext uri="{FF2B5EF4-FFF2-40B4-BE49-F238E27FC236}">
                  <a16:creationId xmlns:a16="http://schemas.microsoft.com/office/drawing/2014/main" id="{6922BCA5-6E36-4004-834F-47C6E7A88A73}"/>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87" name="Group 128">
            <a:extLst>
              <a:ext uri="{FF2B5EF4-FFF2-40B4-BE49-F238E27FC236}">
                <a16:creationId xmlns:a16="http://schemas.microsoft.com/office/drawing/2014/main" id="{ED5FAAE3-A20A-4605-8B67-FDA6DB15199D}"/>
              </a:ext>
            </a:extLst>
          </p:cNvPr>
          <p:cNvGrpSpPr>
            <a:grpSpLocks/>
          </p:cNvGrpSpPr>
          <p:nvPr/>
        </p:nvGrpSpPr>
        <p:grpSpPr bwMode="auto">
          <a:xfrm>
            <a:off x="4953000" y="4104928"/>
            <a:ext cx="381000" cy="381000"/>
            <a:chOff x="2256" y="2256"/>
            <a:chExt cx="240" cy="240"/>
          </a:xfrm>
        </p:grpSpPr>
        <p:sp>
          <p:nvSpPr>
            <p:cNvPr id="83101" name="Line 129">
              <a:extLst>
                <a:ext uri="{FF2B5EF4-FFF2-40B4-BE49-F238E27FC236}">
                  <a16:creationId xmlns:a16="http://schemas.microsoft.com/office/drawing/2014/main" id="{DD606890-B9CA-44A6-AE5F-30D1350FD745}"/>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02" name="Line 130">
              <a:extLst>
                <a:ext uri="{FF2B5EF4-FFF2-40B4-BE49-F238E27FC236}">
                  <a16:creationId xmlns:a16="http://schemas.microsoft.com/office/drawing/2014/main" id="{8DFA0D9D-4EC2-4799-B51B-4DEBCADD3608}"/>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03" name="Line 131">
              <a:extLst>
                <a:ext uri="{FF2B5EF4-FFF2-40B4-BE49-F238E27FC236}">
                  <a16:creationId xmlns:a16="http://schemas.microsoft.com/office/drawing/2014/main" id="{29FF0C51-6BF1-40DA-8718-DF9B9E068301}"/>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04" name="Line 132">
              <a:extLst>
                <a:ext uri="{FF2B5EF4-FFF2-40B4-BE49-F238E27FC236}">
                  <a16:creationId xmlns:a16="http://schemas.microsoft.com/office/drawing/2014/main" id="{B9D49166-79D2-4DFF-944D-429F655127D5}"/>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05" name="Line 133">
              <a:extLst>
                <a:ext uri="{FF2B5EF4-FFF2-40B4-BE49-F238E27FC236}">
                  <a16:creationId xmlns:a16="http://schemas.microsoft.com/office/drawing/2014/main" id="{1B7A76B3-2A45-47C2-B360-C1068F850901}"/>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88" name="Group 134">
            <a:extLst>
              <a:ext uri="{FF2B5EF4-FFF2-40B4-BE49-F238E27FC236}">
                <a16:creationId xmlns:a16="http://schemas.microsoft.com/office/drawing/2014/main" id="{FBB7FC39-BB33-4AEA-82D0-427DC6FA4762}"/>
              </a:ext>
            </a:extLst>
          </p:cNvPr>
          <p:cNvGrpSpPr>
            <a:grpSpLocks/>
          </p:cNvGrpSpPr>
          <p:nvPr/>
        </p:nvGrpSpPr>
        <p:grpSpPr bwMode="auto">
          <a:xfrm>
            <a:off x="4953000" y="4562128"/>
            <a:ext cx="381000" cy="381000"/>
            <a:chOff x="2256" y="2256"/>
            <a:chExt cx="240" cy="240"/>
          </a:xfrm>
        </p:grpSpPr>
        <p:sp>
          <p:nvSpPr>
            <p:cNvPr id="83096" name="Line 135">
              <a:extLst>
                <a:ext uri="{FF2B5EF4-FFF2-40B4-BE49-F238E27FC236}">
                  <a16:creationId xmlns:a16="http://schemas.microsoft.com/office/drawing/2014/main" id="{EB547656-F481-4193-AD7F-E7404C9A7B44}"/>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97" name="Line 136">
              <a:extLst>
                <a:ext uri="{FF2B5EF4-FFF2-40B4-BE49-F238E27FC236}">
                  <a16:creationId xmlns:a16="http://schemas.microsoft.com/office/drawing/2014/main" id="{4913278B-F4B8-4EB9-9862-B11831FD4EC0}"/>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98" name="Line 137">
              <a:extLst>
                <a:ext uri="{FF2B5EF4-FFF2-40B4-BE49-F238E27FC236}">
                  <a16:creationId xmlns:a16="http://schemas.microsoft.com/office/drawing/2014/main" id="{8A5A4EE1-3A35-4418-87B9-7A433E1E319E}"/>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99" name="Line 138">
              <a:extLst>
                <a:ext uri="{FF2B5EF4-FFF2-40B4-BE49-F238E27FC236}">
                  <a16:creationId xmlns:a16="http://schemas.microsoft.com/office/drawing/2014/main" id="{F77CFAA4-C43E-436F-9EE4-0B123AA38DBA}"/>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00" name="Line 139">
              <a:extLst>
                <a:ext uri="{FF2B5EF4-FFF2-40B4-BE49-F238E27FC236}">
                  <a16:creationId xmlns:a16="http://schemas.microsoft.com/office/drawing/2014/main" id="{4D553063-27FF-4700-96A5-FAF23376FF03}"/>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89" name="Group 140">
            <a:extLst>
              <a:ext uri="{FF2B5EF4-FFF2-40B4-BE49-F238E27FC236}">
                <a16:creationId xmlns:a16="http://schemas.microsoft.com/office/drawing/2014/main" id="{9CA62C09-D457-4DC8-B7C4-3452070E4FD1}"/>
              </a:ext>
            </a:extLst>
          </p:cNvPr>
          <p:cNvGrpSpPr>
            <a:grpSpLocks/>
          </p:cNvGrpSpPr>
          <p:nvPr/>
        </p:nvGrpSpPr>
        <p:grpSpPr bwMode="auto">
          <a:xfrm>
            <a:off x="4953000" y="5019328"/>
            <a:ext cx="381000" cy="381000"/>
            <a:chOff x="2256" y="2256"/>
            <a:chExt cx="240" cy="240"/>
          </a:xfrm>
        </p:grpSpPr>
        <p:sp>
          <p:nvSpPr>
            <p:cNvPr id="83091" name="Line 141">
              <a:extLst>
                <a:ext uri="{FF2B5EF4-FFF2-40B4-BE49-F238E27FC236}">
                  <a16:creationId xmlns:a16="http://schemas.microsoft.com/office/drawing/2014/main" id="{9E2CBC1E-8557-48FA-B598-BA349DAFE3E0}"/>
                </a:ext>
              </a:extLst>
            </p:cNvPr>
            <p:cNvSpPr>
              <a:spLocks noChangeShapeType="1"/>
            </p:cNvSpPr>
            <p:nvPr/>
          </p:nvSpPr>
          <p:spPr bwMode="auto">
            <a:xfrm flipH="1">
              <a:off x="2352"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92" name="Line 142">
              <a:extLst>
                <a:ext uri="{FF2B5EF4-FFF2-40B4-BE49-F238E27FC236}">
                  <a16:creationId xmlns:a16="http://schemas.microsoft.com/office/drawing/2014/main" id="{6FF6D964-2F47-4232-B889-232DD9FBDA34}"/>
                </a:ext>
              </a:extLst>
            </p:cNvPr>
            <p:cNvSpPr>
              <a:spLocks noChangeShapeType="1"/>
            </p:cNvSpPr>
            <p:nvPr/>
          </p:nvSpPr>
          <p:spPr bwMode="auto">
            <a:xfrm flipV="1">
              <a:off x="2352" y="240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93" name="Line 143">
              <a:extLst>
                <a:ext uri="{FF2B5EF4-FFF2-40B4-BE49-F238E27FC236}">
                  <a16:creationId xmlns:a16="http://schemas.microsoft.com/office/drawing/2014/main" id="{93525C76-215E-468C-AE72-00CFFE86B8A1}"/>
                </a:ext>
              </a:extLst>
            </p:cNvPr>
            <p:cNvSpPr>
              <a:spLocks noChangeShapeType="1"/>
            </p:cNvSpPr>
            <p:nvPr/>
          </p:nvSpPr>
          <p:spPr bwMode="auto">
            <a:xfrm>
              <a:off x="2352" y="230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94" name="Line 144">
              <a:extLst>
                <a:ext uri="{FF2B5EF4-FFF2-40B4-BE49-F238E27FC236}">
                  <a16:creationId xmlns:a16="http://schemas.microsoft.com/office/drawing/2014/main" id="{14142661-5EA6-4DCF-AFD6-92F2E7DAE3D8}"/>
                </a:ext>
              </a:extLst>
            </p:cNvPr>
            <p:cNvSpPr>
              <a:spLocks noChangeShapeType="1"/>
            </p:cNvSpPr>
            <p:nvPr/>
          </p:nvSpPr>
          <p:spPr bwMode="auto">
            <a:xfrm>
              <a:off x="2304" y="235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95" name="Line 145">
              <a:extLst>
                <a:ext uri="{FF2B5EF4-FFF2-40B4-BE49-F238E27FC236}">
                  <a16:creationId xmlns:a16="http://schemas.microsoft.com/office/drawing/2014/main" id="{4C66D128-5F88-467E-83CD-F1EAD1AEDD5A}"/>
                </a:ext>
              </a:extLst>
            </p:cNvPr>
            <p:cNvSpPr>
              <a:spLocks noChangeShapeType="1"/>
            </p:cNvSpPr>
            <p:nvPr/>
          </p:nvSpPr>
          <p:spPr bwMode="auto">
            <a:xfrm flipH="1">
              <a:off x="2256" y="2256"/>
              <a:ext cx="240"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990" name="Rectangle 146">
            <a:extLst>
              <a:ext uri="{FF2B5EF4-FFF2-40B4-BE49-F238E27FC236}">
                <a16:creationId xmlns:a16="http://schemas.microsoft.com/office/drawing/2014/main" id="{0E04A561-9B52-4D49-9BDE-4F6BE48628BB}"/>
              </a:ext>
            </a:extLst>
          </p:cNvPr>
          <p:cNvSpPr>
            <a:spLocks noChangeArrowheads="1"/>
          </p:cNvSpPr>
          <p:nvPr/>
        </p:nvSpPr>
        <p:spPr bwMode="auto">
          <a:xfrm>
            <a:off x="2590800" y="4409728"/>
            <a:ext cx="381000" cy="15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991" name="Rectangle 147">
            <a:extLst>
              <a:ext uri="{FF2B5EF4-FFF2-40B4-BE49-F238E27FC236}">
                <a16:creationId xmlns:a16="http://schemas.microsoft.com/office/drawing/2014/main" id="{484D05BE-03D0-4754-B2A4-4D992AC74D0A}"/>
              </a:ext>
            </a:extLst>
          </p:cNvPr>
          <p:cNvSpPr>
            <a:spLocks noChangeArrowheads="1"/>
          </p:cNvSpPr>
          <p:nvPr/>
        </p:nvSpPr>
        <p:spPr bwMode="auto">
          <a:xfrm>
            <a:off x="2590800" y="4866928"/>
            <a:ext cx="381000" cy="15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992" name="Rectangle 148">
            <a:extLst>
              <a:ext uri="{FF2B5EF4-FFF2-40B4-BE49-F238E27FC236}">
                <a16:creationId xmlns:a16="http://schemas.microsoft.com/office/drawing/2014/main" id="{F51E6398-DF5D-45C8-AF38-931A914C9846}"/>
              </a:ext>
            </a:extLst>
          </p:cNvPr>
          <p:cNvSpPr>
            <a:spLocks noChangeArrowheads="1"/>
          </p:cNvSpPr>
          <p:nvPr/>
        </p:nvSpPr>
        <p:spPr bwMode="auto">
          <a:xfrm>
            <a:off x="2590800" y="5324128"/>
            <a:ext cx="381000" cy="15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993" name="Line 149">
            <a:extLst>
              <a:ext uri="{FF2B5EF4-FFF2-40B4-BE49-F238E27FC236}">
                <a16:creationId xmlns:a16="http://schemas.microsoft.com/office/drawing/2014/main" id="{F09F3934-AF75-427A-8BC9-D2739B30049E}"/>
              </a:ext>
            </a:extLst>
          </p:cNvPr>
          <p:cNvSpPr>
            <a:spLocks noChangeShapeType="1"/>
          </p:cNvSpPr>
          <p:nvPr/>
        </p:nvSpPr>
        <p:spPr bwMode="auto">
          <a:xfrm>
            <a:off x="2438400" y="4485928"/>
            <a:ext cx="0" cy="160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4" name="Rectangle 150">
            <a:extLst>
              <a:ext uri="{FF2B5EF4-FFF2-40B4-BE49-F238E27FC236}">
                <a16:creationId xmlns:a16="http://schemas.microsoft.com/office/drawing/2014/main" id="{A8DBE9D9-B0F7-4176-BA93-0CA90DE53FA7}"/>
              </a:ext>
            </a:extLst>
          </p:cNvPr>
          <p:cNvSpPr>
            <a:spLocks noChangeArrowheads="1"/>
          </p:cNvSpPr>
          <p:nvPr/>
        </p:nvSpPr>
        <p:spPr bwMode="auto">
          <a:xfrm>
            <a:off x="2590800" y="5781328"/>
            <a:ext cx="381000" cy="15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995" name="Line 151">
            <a:extLst>
              <a:ext uri="{FF2B5EF4-FFF2-40B4-BE49-F238E27FC236}">
                <a16:creationId xmlns:a16="http://schemas.microsoft.com/office/drawing/2014/main" id="{FF83319E-A1C6-4792-A66F-BF14521651B6}"/>
              </a:ext>
            </a:extLst>
          </p:cNvPr>
          <p:cNvSpPr>
            <a:spLocks noChangeShapeType="1"/>
          </p:cNvSpPr>
          <p:nvPr/>
        </p:nvSpPr>
        <p:spPr bwMode="auto">
          <a:xfrm>
            <a:off x="2286000" y="6086128"/>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6" name="Line 152">
            <a:extLst>
              <a:ext uri="{FF2B5EF4-FFF2-40B4-BE49-F238E27FC236}">
                <a16:creationId xmlns:a16="http://schemas.microsoft.com/office/drawing/2014/main" id="{987CD697-B01C-41AF-A1C5-E7D10561EA15}"/>
              </a:ext>
            </a:extLst>
          </p:cNvPr>
          <p:cNvSpPr>
            <a:spLocks noChangeShapeType="1"/>
          </p:cNvSpPr>
          <p:nvPr/>
        </p:nvSpPr>
        <p:spPr bwMode="auto">
          <a:xfrm flipV="1">
            <a:off x="2438400" y="4485928"/>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7" name="Line 153">
            <a:extLst>
              <a:ext uri="{FF2B5EF4-FFF2-40B4-BE49-F238E27FC236}">
                <a16:creationId xmlns:a16="http://schemas.microsoft.com/office/drawing/2014/main" id="{8B27930A-4F9E-4731-8185-69E4D54B1CA5}"/>
              </a:ext>
            </a:extLst>
          </p:cNvPr>
          <p:cNvSpPr>
            <a:spLocks noChangeShapeType="1"/>
          </p:cNvSpPr>
          <p:nvPr/>
        </p:nvSpPr>
        <p:spPr bwMode="auto">
          <a:xfrm flipV="1">
            <a:off x="2438400" y="4943128"/>
            <a:ext cx="15240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8" name="Line 154">
            <a:extLst>
              <a:ext uri="{FF2B5EF4-FFF2-40B4-BE49-F238E27FC236}">
                <a16:creationId xmlns:a16="http://schemas.microsoft.com/office/drawing/2014/main" id="{584BC862-761C-48C1-BA1A-B6F9034E48E2}"/>
              </a:ext>
            </a:extLst>
          </p:cNvPr>
          <p:cNvSpPr>
            <a:spLocks noChangeShapeType="1"/>
          </p:cNvSpPr>
          <p:nvPr/>
        </p:nvSpPr>
        <p:spPr bwMode="auto">
          <a:xfrm flipV="1">
            <a:off x="2438400" y="5400328"/>
            <a:ext cx="15240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9" name="Line 155">
            <a:extLst>
              <a:ext uri="{FF2B5EF4-FFF2-40B4-BE49-F238E27FC236}">
                <a16:creationId xmlns:a16="http://schemas.microsoft.com/office/drawing/2014/main" id="{9DC050D1-3FC2-4DBB-93CC-1A6B4A735581}"/>
              </a:ext>
            </a:extLst>
          </p:cNvPr>
          <p:cNvSpPr>
            <a:spLocks noChangeShapeType="1"/>
          </p:cNvSpPr>
          <p:nvPr/>
        </p:nvSpPr>
        <p:spPr bwMode="auto">
          <a:xfrm flipV="1">
            <a:off x="2438400" y="5857528"/>
            <a:ext cx="15240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0" name="Rectangle 156">
            <a:extLst>
              <a:ext uri="{FF2B5EF4-FFF2-40B4-BE49-F238E27FC236}">
                <a16:creationId xmlns:a16="http://schemas.microsoft.com/office/drawing/2014/main" id="{7118456E-B4A0-404D-87AE-58D1B8C33C20}"/>
              </a:ext>
            </a:extLst>
          </p:cNvPr>
          <p:cNvSpPr>
            <a:spLocks noChangeArrowheads="1"/>
          </p:cNvSpPr>
          <p:nvPr/>
        </p:nvSpPr>
        <p:spPr bwMode="auto">
          <a:xfrm>
            <a:off x="2133600" y="4028728"/>
            <a:ext cx="3505200" cy="22098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001" name="Line 165">
            <a:extLst>
              <a:ext uri="{FF2B5EF4-FFF2-40B4-BE49-F238E27FC236}">
                <a16:creationId xmlns:a16="http://schemas.microsoft.com/office/drawing/2014/main" id="{98436223-A5B5-46E9-9502-EA6387A960E4}"/>
              </a:ext>
            </a:extLst>
          </p:cNvPr>
          <p:cNvSpPr>
            <a:spLocks noChangeShapeType="1"/>
          </p:cNvSpPr>
          <p:nvPr/>
        </p:nvSpPr>
        <p:spPr bwMode="auto">
          <a:xfrm flipH="1">
            <a:off x="6705600" y="4485928"/>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2" name="Line 166">
            <a:extLst>
              <a:ext uri="{FF2B5EF4-FFF2-40B4-BE49-F238E27FC236}">
                <a16:creationId xmlns:a16="http://schemas.microsoft.com/office/drawing/2014/main" id="{7CF2F6A5-225D-4ABE-955D-5C7AE4F08089}"/>
              </a:ext>
            </a:extLst>
          </p:cNvPr>
          <p:cNvSpPr>
            <a:spLocks noChangeShapeType="1"/>
          </p:cNvSpPr>
          <p:nvPr/>
        </p:nvSpPr>
        <p:spPr bwMode="auto">
          <a:xfrm>
            <a:off x="6096000" y="4714528"/>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3" name="Line 167">
            <a:extLst>
              <a:ext uri="{FF2B5EF4-FFF2-40B4-BE49-F238E27FC236}">
                <a16:creationId xmlns:a16="http://schemas.microsoft.com/office/drawing/2014/main" id="{09C4A634-3D11-401F-891D-28FB47007D54}"/>
              </a:ext>
            </a:extLst>
          </p:cNvPr>
          <p:cNvSpPr>
            <a:spLocks noChangeShapeType="1"/>
          </p:cNvSpPr>
          <p:nvPr/>
        </p:nvSpPr>
        <p:spPr bwMode="auto">
          <a:xfrm>
            <a:off x="6172200" y="4485928"/>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4" name="Rectangle 201">
            <a:extLst>
              <a:ext uri="{FF2B5EF4-FFF2-40B4-BE49-F238E27FC236}">
                <a16:creationId xmlns:a16="http://schemas.microsoft.com/office/drawing/2014/main" id="{5A384F30-C458-4CA9-8388-0063E18997FD}"/>
              </a:ext>
            </a:extLst>
          </p:cNvPr>
          <p:cNvSpPr>
            <a:spLocks noChangeArrowheads="1"/>
          </p:cNvSpPr>
          <p:nvPr/>
        </p:nvSpPr>
        <p:spPr bwMode="auto">
          <a:xfrm>
            <a:off x="6019800" y="4028728"/>
            <a:ext cx="990600" cy="22098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005" name="Line 202">
            <a:extLst>
              <a:ext uri="{FF2B5EF4-FFF2-40B4-BE49-F238E27FC236}">
                <a16:creationId xmlns:a16="http://schemas.microsoft.com/office/drawing/2014/main" id="{03664C68-7A8C-43C1-8BD3-9FA414C5F3FB}"/>
              </a:ext>
            </a:extLst>
          </p:cNvPr>
          <p:cNvSpPr>
            <a:spLocks noChangeShapeType="1"/>
          </p:cNvSpPr>
          <p:nvPr/>
        </p:nvSpPr>
        <p:spPr bwMode="auto">
          <a:xfrm>
            <a:off x="5410200" y="4485928"/>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6" name="Line 203">
            <a:extLst>
              <a:ext uri="{FF2B5EF4-FFF2-40B4-BE49-F238E27FC236}">
                <a16:creationId xmlns:a16="http://schemas.microsoft.com/office/drawing/2014/main" id="{75F19A79-B036-4EEA-B55F-93368C220B9B}"/>
              </a:ext>
            </a:extLst>
          </p:cNvPr>
          <p:cNvSpPr>
            <a:spLocks noChangeShapeType="1"/>
          </p:cNvSpPr>
          <p:nvPr/>
        </p:nvSpPr>
        <p:spPr bwMode="auto">
          <a:xfrm>
            <a:off x="5410200" y="4943128"/>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7" name="Line 204">
            <a:extLst>
              <a:ext uri="{FF2B5EF4-FFF2-40B4-BE49-F238E27FC236}">
                <a16:creationId xmlns:a16="http://schemas.microsoft.com/office/drawing/2014/main" id="{B9702B6F-B848-4899-B99A-792BC5C6E1CB}"/>
              </a:ext>
            </a:extLst>
          </p:cNvPr>
          <p:cNvSpPr>
            <a:spLocks noChangeShapeType="1"/>
          </p:cNvSpPr>
          <p:nvPr/>
        </p:nvSpPr>
        <p:spPr bwMode="auto">
          <a:xfrm>
            <a:off x="5410200" y="5400328"/>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8" name="Line 205">
            <a:extLst>
              <a:ext uri="{FF2B5EF4-FFF2-40B4-BE49-F238E27FC236}">
                <a16:creationId xmlns:a16="http://schemas.microsoft.com/office/drawing/2014/main" id="{B29D29F1-6D26-4F78-8B4D-1AFF6C2328ED}"/>
              </a:ext>
            </a:extLst>
          </p:cNvPr>
          <p:cNvSpPr>
            <a:spLocks noChangeShapeType="1"/>
          </p:cNvSpPr>
          <p:nvPr/>
        </p:nvSpPr>
        <p:spPr bwMode="auto">
          <a:xfrm>
            <a:off x="5410200" y="5857528"/>
            <a:ext cx="990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9" name="Line 206">
            <a:extLst>
              <a:ext uri="{FF2B5EF4-FFF2-40B4-BE49-F238E27FC236}">
                <a16:creationId xmlns:a16="http://schemas.microsoft.com/office/drawing/2014/main" id="{73D064F5-FF02-4B8A-B694-F09103B87488}"/>
              </a:ext>
            </a:extLst>
          </p:cNvPr>
          <p:cNvSpPr>
            <a:spLocks noChangeShapeType="1"/>
          </p:cNvSpPr>
          <p:nvPr/>
        </p:nvSpPr>
        <p:spPr bwMode="auto">
          <a:xfrm>
            <a:off x="6934200" y="4485928"/>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0" name="Line 207">
            <a:extLst>
              <a:ext uri="{FF2B5EF4-FFF2-40B4-BE49-F238E27FC236}">
                <a16:creationId xmlns:a16="http://schemas.microsoft.com/office/drawing/2014/main" id="{1CE1438E-A946-4966-AF31-03320F31AB81}"/>
              </a:ext>
            </a:extLst>
          </p:cNvPr>
          <p:cNvSpPr>
            <a:spLocks noChangeShapeType="1"/>
          </p:cNvSpPr>
          <p:nvPr/>
        </p:nvSpPr>
        <p:spPr bwMode="auto">
          <a:xfrm>
            <a:off x="6705600" y="4943128"/>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1" name="Line 208">
            <a:extLst>
              <a:ext uri="{FF2B5EF4-FFF2-40B4-BE49-F238E27FC236}">
                <a16:creationId xmlns:a16="http://schemas.microsoft.com/office/drawing/2014/main" id="{B1A27032-A19B-49DE-B55B-F76FA79FF277}"/>
              </a:ext>
            </a:extLst>
          </p:cNvPr>
          <p:cNvSpPr>
            <a:spLocks noChangeShapeType="1"/>
          </p:cNvSpPr>
          <p:nvPr/>
        </p:nvSpPr>
        <p:spPr bwMode="auto">
          <a:xfrm>
            <a:off x="6705600" y="5400328"/>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2" name="Line 209">
            <a:extLst>
              <a:ext uri="{FF2B5EF4-FFF2-40B4-BE49-F238E27FC236}">
                <a16:creationId xmlns:a16="http://schemas.microsoft.com/office/drawing/2014/main" id="{DE4D031C-ABFC-4E5F-9A6D-20EED2ED9728}"/>
              </a:ext>
            </a:extLst>
          </p:cNvPr>
          <p:cNvSpPr>
            <a:spLocks noChangeShapeType="1"/>
          </p:cNvSpPr>
          <p:nvPr/>
        </p:nvSpPr>
        <p:spPr bwMode="auto">
          <a:xfrm>
            <a:off x="6705600" y="5857528"/>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3" name="Line 210">
            <a:extLst>
              <a:ext uri="{FF2B5EF4-FFF2-40B4-BE49-F238E27FC236}">
                <a16:creationId xmlns:a16="http://schemas.microsoft.com/office/drawing/2014/main" id="{054B2A36-05E1-4896-AC84-38C4D82B2E76}"/>
              </a:ext>
            </a:extLst>
          </p:cNvPr>
          <p:cNvSpPr>
            <a:spLocks noChangeShapeType="1"/>
          </p:cNvSpPr>
          <p:nvPr/>
        </p:nvSpPr>
        <p:spPr bwMode="auto">
          <a:xfrm>
            <a:off x="6096000" y="4714528"/>
            <a:ext cx="0" cy="160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4" name="Line 211">
            <a:extLst>
              <a:ext uri="{FF2B5EF4-FFF2-40B4-BE49-F238E27FC236}">
                <a16:creationId xmlns:a16="http://schemas.microsoft.com/office/drawing/2014/main" id="{333D920D-EA11-4207-A9DF-884FF8F2BB97}"/>
              </a:ext>
            </a:extLst>
          </p:cNvPr>
          <p:cNvSpPr>
            <a:spLocks noChangeShapeType="1"/>
          </p:cNvSpPr>
          <p:nvPr/>
        </p:nvSpPr>
        <p:spPr bwMode="auto">
          <a:xfrm flipH="1">
            <a:off x="1752600" y="6314728"/>
            <a:ext cx="434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5" name="Line 213">
            <a:extLst>
              <a:ext uri="{FF2B5EF4-FFF2-40B4-BE49-F238E27FC236}">
                <a16:creationId xmlns:a16="http://schemas.microsoft.com/office/drawing/2014/main" id="{2991254D-25D5-4C72-B84A-C2BA3A1F453C}"/>
              </a:ext>
            </a:extLst>
          </p:cNvPr>
          <p:cNvSpPr>
            <a:spLocks noChangeShapeType="1"/>
          </p:cNvSpPr>
          <p:nvPr/>
        </p:nvSpPr>
        <p:spPr bwMode="auto">
          <a:xfrm>
            <a:off x="6096000" y="5171728"/>
            <a:ext cx="30480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6" name="Line 214">
            <a:extLst>
              <a:ext uri="{FF2B5EF4-FFF2-40B4-BE49-F238E27FC236}">
                <a16:creationId xmlns:a16="http://schemas.microsoft.com/office/drawing/2014/main" id="{813A9CA4-9E03-4247-80DC-F930941EC537}"/>
              </a:ext>
            </a:extLst>
          </p:cNvPr>
          <p:cNvSpPr>
            <a:spLocks noChangeShapeType="1"/>
          </p:cNvSpPr>
          <p:nvPr/>
        </p:nvSpPr>
        <p:spPr bwMode="auto">
          <a:xfrm>
            <a:off x="6096000" y="5628928"/>
            <a:ext cx="30480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7" name="Line 215">
            <a:extLst>
              <a:ext uri="{FF2B5EF4-FFF2-40B4-BE49-F238E27FC236}">
                <a16:creationId xmlns:a16="http://schemas.microsoft.com/office/drawing/2014/main" id="{5BC0FB09-A618-4693-8387-3D70E16B7B27}"/>
              </a:ext>
            </a:extLst>
          </p:cNvPr>
          <p:cNvSpPr>
            <a:spLocks noChangeShapeType="1"/>
          </p:cNvSpPr>
          <p:nvPr/>
        </p:nvSpPr>
        <p:spPr bwMode="auto">
          <a:xfrm>
            <a:off x="6096000" y="6086128"/>
            <a:ext cx="304800" cy="0"/>
          </a:xfrm>
          <a:prstGeom prst="line">
            <a:avLst/>
          </a:prstGeom>
          <a:noFill/>
          <a:ln w="952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8" name="Text Box 216">
            <a:extLst>
              <a:ext uri="{FF2B5EF4-FFF2-40B4-BE49-F238E27FC236}">
                <a16:creationId xmlns:a16="http://schemas.microsoft.com/office/drawing/2014/main" id="{796CE24C-CC9A-4D46-AE0C-1385D690E868}"/>
              </a:ext>
            </a:extLst>
          </p:cNvPr>
          <p:cNvSpPr txBox="1">
            <a:spLocks noChangeArrowheads="1"/>
          </p:cNvSpPr>
          <p:nvPr/>
        </p:nvSpPr>
        <p:spPr bwMode="auto">
          <a:xfrm>
            <a:off x="1295400" y="9807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V</a:t>
            </a:r>
            <a:r>
              <a:rPr lang="en-US" altLang="zh-CN" sz="1600" baseline="-25000"/>
              <a:t>CC</a:t>
            </a:r>
          </a:p>
        </p:txBody>
      </p:sp>
      <p:sp>
        <p:nvSpPr>
          <p:cNvPr id="83019" name="Text Box 217">
            <a:extLst>
              <a:ext uri="{FF2B5EF4-FFF2-40B4-BE49-F238E27FC236}">
                <a16:creationId xmlns:a16="http://schemas.microsoft.com/office/drawing/2014/main" id="{38D41914-C2E1-4A20-888B-99C5E479EC58}"/>
              </a:ext>
            </a:extLst>
          </p:cNvPr>
          <p:cNvSpPr txBox="1">
            <a:spLocks noChangeArrowheads="1"/>
          </p:cNvSpPr>
          <p:nvPr/>
        </p:nvSpPr>
        <p:spPr bwMode="auto">
          <a:xfrm>
            <a:off x="1295400" y="24285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A</a:t>
            </a:r>
            <a:r>
              <a:rPr lang="en-US" altLang="zh-CN" sz="1600" baseline="-25000"/>
              <a:t>0</a:t>
            </a:r>
          </a:p>
        </p:txBody>
      </p:sp>
      <p:sp>
        <p:nvSpPr>
          <p:cNvPr id="83020" name="Text Box 218">
            <a:extLst>
              <a:ext uri="{FF2B5EF4-FFF2-40B4-BE49-F238E27FC236}">
                <a16:creationId xmlns:a16="http://schemas.microsoft.com/office/drawing/2014/main" id="{7D2B2101-1E4E-4938-846B-973E1915424D}"/>
              </a:ext>
            </a:extLst>
          </p:cNvPr>
          <p:cNvSpPr txBox="1">
            <a:spLocks noChangeArrowheads="1"/>
          </p:cNvSpPr>
          <p:nvPr/>
        </p:nvSpPr>
        <p:spPr bwMode="auto">
          <a:xfrm>
            <a:off x="1371600" y="60861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EN</a:t>
            </a:r>
            <a:endParaRPr lang="en-US" altLang="zh-CN" sz="1600" baseline="-25000"/>
          </a:p>
        </p:txBody>
      </p:sp>
      <p:sp>
        <p:nvSpPr>
          <p:cNvPr id="83021" name="Text Box 219">
            <a:extLst>
              <a:ext uri="{FF2B5EF4-FFF2-40B4-BE49-F238E27FC236}">
                <a16:creationId xmlns:a16="http://schemas.microsoft.com/office/drawing/2014/main" id="{6A812423-6201-47B9-9E1B-5856C1D55B28}"/>
              </a:ext>
            </a:extLst>
          </p:cNvPr>
          <p:cNvSpPr txBox="1">
            <a:spLocks noChangeArrowheads="1"/>
          </p:cNvSpPr>
          <p:nvPr/>
        </p:nvSpPr>
        <p:spPr bwMode="auto">
          <a:xfrm>
            <a:off x="3048000" y="36477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W</a:t>
            </a:r>
            <a:r>
              <a:rPr lang="en-US" altLang="zh-CN" sz="1600" baseline="-25000"/>
              <a:t>0</a:t>
            </a:r>
          </a:p>
        </p:txBody>
      </p:sp>
      <p:sp>
        <p:nvSpPr>
          <p:cNvPr id="83022" name="Text Box 220">
            <a:extLst>
              <a:ext uri="{FF2B5EF4-FFF2-40B4-BE49-F238E27FC236}">
                <a16:creationId xmlns:a16="http://schemas.microsoft.com/office/drawing/2014/main" id="{86E2322C-ACB6-4C2B-811C-308D087B71F5}"/>
              </a:ext>
            </a:extLst>
          </p:cNvPr>
          <p:cNvSpPr txBox="1">
            <a:spLocks noChangeArrowheads="1"/>
          </p:cNvSpPr>
          <p:nvPr/>
        </p:nvSpPr>
        <p:spPr bwMode="auto">
          <a:xfrm>
            <a:off x="3657600" y="36477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W</a:t>
            </a:r>
            <a:r>
              <a:rPr lang="en-US" altLang="zh-CN" sz="1600" baseline="-25000"/>
              <a:t>1</a:t>
            </a:r>
          </a:p>
        </p:txBody>
      </p:sp>
      <p:sp>
        <p:nvSpPr>
          <p:cNvPr id="83023" name="Text Box 221">
            <a:extLst>
              <a:ext uri="{FF2B5EF4-FFF2-40B4-BE49-F238E27FC236}">
                <a16:creationId xmlns:a16="http://schemas.microsoft.com/office/drawing/2014/main" id="{F7A13ECC-8AAD-41BA-8096-88C277615A16}"/>
              </a:ext>
            </a:extLst>
          </p:cNvPr>
          <p:cNvSpPr txBox="1">
            <a:spLocks noChangeArrowheads="1"/>
          </p:cNvSpPr>
          <p:nvPr/>
        </p:nvSpPr>
        <p:spPr bwMode="auto">
          <a:xfrm>
            <a:off x="4267200" y="36477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W</a:t>
            </a:r>
            <a:r>
              <a:rPr lang="en-US" altLang="zh-CN" sz="1600" baseline="-25000"/>
              <a:t>2</a:t>
            </a:r>
          </a:p>
        </p:txBody>
      </p:sp>
      <p:sp>
        <p:nvSpPr>
          <p:cNvPr id="83024" name="Text Box 222">
            <a:extLst>
              <a:ext uri="{FF2B5EF4-FFF2-40B4-BE49-F238E27FC236}">
                <a16:creationId xmlns:a16="http://schemas.microsoft.com/office/drawing/2014/main" id="{DCE58802-43B4-4A97-8F63-AA2D09CBDD47}"/>
              </a:ext>
            </a:extLst>
          </p:cNvPr>
          <p:cNvSpPr txBox="1">
            <a:spLocks noChangeArrowheads="1"/>
          </p:cNvSpPr>
          <p:nvPr/>
        </p:nvSpPr>
        <p:spPr bwMode="auto">
          <a:xfrm>
            <a:off x="4876800" y="36477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dirty="0"/>
              <a:t>W</a:t>
            </a:r>
            <a:r>
              <a:rPr lang="en-US" altLang="zh-CN" sz="1600" baseline="-25000" dirty="0"/>
              <a:t>3</a:t>
            </a:r>
          </a:p>
        </p:txBody>
      </p:sp>
      <p:sp>
        <p:nvSpPr>
          <p:cNvPr id="83025" name="Line 223">
            <a:extLst>
              <a:ext uri="{FF2B5EF4-FFF2-40B4-BE49-F238E27FC236}">
                <a16:creationId xmlns:a16="http://schemas.microsoft.com/office/drawing/2014/main" id="{E2A1A3D8-02B7-4EFA-8CF5-878A3CFDC622}"/>
              </a:ext>
            </a:extLst>
          </p:cNvPr>
          <p:cNvSpPr>
            <a:spLocks noChangeShapeType="1"/>
          </p:cNvSpPr>
          <p:nvPr/>
        </p:nvSpPr>
        <p:spPr bwMode="auto">
          <a:xfrm>
            <a:off x="1447800" y="6086128"/>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26" name="Text Box 224">
            <a:extLst>
              <a:ext uri="{FF2B5EF4-FFF2-40B4-BE49-F238E27FC236}">
                <a16:creationId xmlns:a16="http://schemas.microsoft.com/office/drawing/2014/main" id="{9B8307D7-D12D-474C-9D6F-CF7AEF0BA0BB}"/>
              </a:ext>
            </a:extLst>
          </p:cNvPr>
          <p:cNvSpPr txBox="1">
            <a:spLocks noChangeArrowheads="1"/>
          </p:cNvSpPr>
          <p:nvPr/>
        </p:nvSpPr>
        <p:spPr bwMode="auto">
          <a:xfrm>
            <a:off x="1295400" y="33429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A</a:t>
            </a:r>
            <a:r>
              <a:rPr lang="en-US" altLang="zh-CN" sz="1600" baseline="-25000"/>
              <a:t>1</a:t>
            </a:r>
          </a:p>
        </p:txBody>
      </p:sp>
      <p:sp>
        <p:nvSpPr>
          <p:cNvPr id="83027" name="Text Box 225">
            <a:extLst>
              <a:ext uri="{FF2B5EF4-FFF2-40B4-BE49-F238E27FC236}">
                <a16:creationId xmlns:a16="http://schemas.microsoft.com/office/drawing/2014/main" id="{3DB4BD9F-1B7D-47E7-BD15-1D71FB1823FC}"/>
              </a:ext>
            </a:extLst>
          </p:cNvPr>
          <p:cNvSpPr txBox="1">
            <a:spLocks noChangeArrowheads="1"/>
          </p:cNvSpPr>
          <p:nvPr/>
        </p:nvSpPr>
        <p:spPr bwMode="auto">
          <a:xfrm>
            <a:off x="5638800" y="42573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d</a:t>
            </a:r>
            <a:r>
              <a:rPr lang="en-US" altLang="zh-CN" sz="1600" baseline="-25000"/>
              <a:t>3</a:t>
            </a:r>
            <a:endParaRPr lang="en-US" altLang="zh-CN" sz="1600"/>
          </a:p>
        </p:txBody>
      </p:sp>
      <p:sp>
        <p:nvSpPr>
          <p:cNvPr id="83028" name="Text Box 226">
            <a:extLst>
              <a:ext uri="{FF2B5EF4-FFF2-40B4-BE49-F238E27FC236}">
                <a16:creationId xmlns:a16="http://schemas.microsoft.com/office/drawing/2014/main" id="{83EFE8E8-26D2-4C64-B44F-7CB0C3F83772}"/>
              </a:ext>
            </a:extLst>
          </p:cNvPr>
          <p:cNvSpPr txBox="1">
            <a:spLocks noChangeArrowheads="1"/>
          </p:cNvSpPr>
          <p:nvPr/>
        </p:nvSpPr>
        <p:spPr bwMode="auto">
          <a:xfrm>
            <a:off x="5638800" y="47145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d</a:t>
            </a:r>
            <a:r>
              <a:rPr lang="en-US" altLang="zh-CN" sz="1600" baseline="-25000"/>
              <a:t>2</a:t>
            </a:r>
            <a:endParaRPr lang="en-US" altLang="zh-CN" sz="1600"/>
          </a:p>
        </p:txBody>
      </p:sp>
      <p:sp>
        <p:nvSpPr>
          <p:cNvPr id="83029" name="Text Box 227">
            <a:extLst>
              <a:ext uri="{FF2B5EF4-FFF2-40B4-BE49-F238E27FC236}">
                <a16:creationId xmlns:a16="http://schemas.microsoft.com/office/drawing/2014/main" id="{27662419-BC4F-41BD-A289-8F71E6D4174E}"/>
              </a:ext>
            </a:extLst>
          </p:cNvPr>
          <p:cNvSpPr txBox="1">
            <a:spLocks noChangeArrowheads="1"/>
          </p:cNvSpPr>
          <p:nvPr/>
        </p:nvSpPr>
        <p:spPr bwMode="auto">
          <a:xfrm>
            <a:off x="5638800" y="51717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d</a:t>
            </a:r>
            <a:r>
              <a:rPr lang="en-US" altLang="zh-CN" sz="1600" baseline="-25000"/>
              <a:t>1</a:t>
            </a:r>
            <a:endParaRPr lang="en-US" altLang="zh-CN" sz="1600">
              <a:solidFill>
                <a:schemeClr val="hlink"/>
              </a:solidFill>
            </a:endParaRPr>
          </a:p>
        </p:txBody>
      </p:sp>
      <p:sp>
        <p:nvSpPr>
          <p:cNvPr id="83030" name="Text Box 228">
            <a:extLst>
              <a:ext uri="{FF2B5EF4-FFF2-40B4-BE49-F238E27FC236}">
                <a16:creationId xmlns:a16="http://schemas.microsoft.com/office/drawing/2014/main" id="{D3F01D8E-E298-48C8-AD1E-14D199005AB3}"/>
              </a:ext>
            </a:extLst>
          </p:cNvPr>
          <p:cNvSpPr txBox="1">
            <a:spLocks noChangeArrowheads="1"/>
          </p:cNvSpPr>
          <p:nvPr/>
        </p:nvSpPr>
        <p:spPr bwMode="auto">
          <a:xfrm>
            <a:off x="5638800" y="56289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d</a:t>
            </a:r>
            <a:r>
              <a:rPr lang="en-US" altLang="zh-CN" sz="1600" baseline="-25000"/>
              <a:t>0</a:t>
            </a:r>
            <a:endParaRPr lang="en-US" altLang="zh-CN" sz="1600">
              <a:solidFill>
                <a:schemeClr val="hlink"/>
              </a:solidFill>
            </a:endParaRPr>
          </a:p>
        </p:txBody>
      </p:sp>
      <p:sp>
        <p:nvSpPr>
          <p:cNvPr id="83031" name="Text Box 229">
            <a:extLst>
              <a:ext uri="{FF2B5EF4-FFF2-40B4-BE49-F238E27FC236}">
                <a16:creationId xmlns:a16="http://schemas.microsoft.com/office/drawing/2014/main" id="{4AC308C8-955B-4FC5-B22D-79B3F3DA1CF5}"/>
              </a:ext>
            </a:extLst>
          </p:cNvPr>
          <p:cNvSpPr txBox="1">
            <a:spLocks noChangeArrowheads="1"/>
          </p:cNvSpPr>
          <p:nvPr/>
        </p:nvSpPr>
        <p:spPr bwMode="auto">
          <a:xfrm>
            <a:off x="7162800" y="42573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D</a:t>
            </a:r>
            <a:r>
              <a:rPr lang="en-US" altLang="zh-CN" sz="1600" baseline="-25000"/>
              <a:t>3</a:t>
            </a:r>
            <a:endParaRPr lang="en-US" altLang="zh-CN" sz="1600"/>
          </a:p>
        </p:txBody>
      </p:sp>
      <p:sp>
        <p:nvSpPr>
          <p:cNvPr id="83032" name="Text Box 230">
            <a:extLst>
              <a:ext uri="{FF2B5EF4-FFF2-40B4-BE49-F238E27FC236}">
                <a16:creationId xmlns:a16="http://schemas.microsoft.com/office/drawing/2014/main" id="{00913AA9-64CA-4283-A90B-786E3B017248}"/>
              </a:ext>
            </a:extLst>
          </p:cNvPr>
          <p:cNvSpPr txBox="1">
            <a:spLocks noChangeArrowheads="1"/>
          </p:cNvSpPr>
          <p:nvPr/>
        </p:nvSpPr>
        <p:spPr bwMode="auto">
          <a:xfrm>
            <a:off x="7162800" y="47145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D</a:t>
            </a:r>
            <a:r>
              <a:rPr lang="en-US" altLang="zh-CN" sz="1600" baseline="-25000"/>
              <a:t>2</a:t>
            </a:r>
            <a:endParaRPr lang="en-US" altLang="zh-CN" sz="1600"/>
          </a:p>
        </p:txBody>
      </p:sp>
      <p:sp>
        <p:nvSpPr>
          <p:cNvPr id="83033" name="Text Box 231">
            <a:extLst>
              <a:ext uri="{FF2B5EF4-FFF2-40B4-BE49-F238E27FC236}">
                <a16:creationId xmlns:a16="http://schemas.microsoft.com/office/drawing/2014/main" id="{09B57561-E816-43A2-BEC4-BE83499AB6CB}"/>
              </a:ext>
            </a:extLst>
          </p:cNvPr>
          <p:cNvSpPr txBox="1">
            <a:spLocks noChangeArrowheads="1"/>
          </p:cNvSpPr>
          <p:nvPr/>
        </p:nvSpPr>
        <p:spPr bwMode="auto">
          <a:xfrm>
            <a:off x="7162800" y="51717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D</a:t>
            </a:r>
            <a:r>
              <a:rPr lang="en-US" altLang="zh-CN" sz="1600" baseline="-25000"/>
              <a:t>1</a:t>
            </a:r>
            <a:endParaRPr lang="en-US" altLang="zh-CN" sz="1600"/>
          </a:p>
        </p:txBody>
      </p:sp>
      <p:sp>
        <p:nvSpPr>
          <p:cNvPr id="83034" name="Text Box 232">
            <a:extLst>
              <a:ext uri="{FF2B5EF4-FFF2-40B4-BE49-F238E27FC236}">
                <a16:creationId xmlns:a16="http://schemas.microsoft.com/office/drawing/2014/main" id="{ECFE0B7C-F751-47EA-8753-BA7B8310F83F}"/>
              </a:ext>
            </a:extLst>
          </p:cNvPr>
          <p:cNvSpPr txBox="1">
            <a:spLocks noChangeArrowheads="1"/>
          </p:cNvSpPr>
          <p:nvPr/>
        </p:nvSpPr>
        <p:spPr bwMode="auto">
          <a:xfrm>
            <a:off x="7162800" y="5628928"/>
            <a:ext cx="457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D</a:t>
            </a:r>
            <a:r>
              <a:rPr lang="en-US" altLang="zh-CN" sz="1600" baseline="-25000"/>
              <a:t>0</a:t>
            </a:r>
            <a:endParaRPr lang="en-US" altLang="zh-CN" sz="1600"/>
          </a:p>
        </p:txBody>
      </p:sp>
      <p:sp>
        <p:nvSpPr>
          <p:cNvPr id="83035" name="Text Box 233">
            <a:extLst>
              <a:ext uri="{FF2B5EF4-FFF2-40B4-BE49-F238E27FC236}">
                <a16:creationId xmlns:a16="http://schemas.microsoft.com/office/drawing/2014/main" id="{FC31E05D-0109-4C31-B3F1-9998FB23B522}"/>
              </a:ext>
            </a:extLst>
          </p:cNvPr>
          <p:cNvSpPr txBox="1">
            <a:spLocks noChangeArrowheads="1"/>
          </p:cNvSpPr>
          <p:nvPr/>
        </p:nvSpPr>
        <p:spPr bwMode="auto">
          <a:xfrm>
            <a:off x="5791200" y="3647728"/>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t>输出缓冲器</a:t>
            </a:r>
          </a:p>
        </p:txBody>
      </p:sp>
      <p:sp>
        <p:nvSpPr>
          <p:cNvPr id="83036" name="Text Box 234">
            <a:extLst>
              <a:ext uri="{FF2B5EF4-FFF2-40B4-BE49-F238E27FC236}">
                <a16:creationId xmlns:a16="http://schemas.microsoft.com/office/drawing/2014/main" id="{4145406A-A266-4685-8F9F-23E8F4E6D1B5}"/>
              </a:ext>
            </a:extLst>
          </p:cNvPr>
          <p:cNvSpPr txBox="1">
            <a:spLocks noChangeArrowheads="1"/>
          </p:cNvSpPr>
          <p:nvPr/>
        </p:nvSpPr>
        <p:spPr bwMode="auto">
          <a:xfrm>
            <a:off x="5638800" y="1666528"/>
            <a:ext cx="4889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地址译码器</a:t>
            </a:r>
          </a:p>
        </p:txBody>
      </p:sp>
      <p:sp>
        <p:nvSpPr>
          <p:cNvPr id="83037" name="Text Box 235">
            <a:extLst>
              <a:ext uri="{FF2B5EF4-FFF2-40B4-BE49-F238E27FC236}">
                <a16:creationId xmlns:a16="http://schemas.microsoft.com/office/drawing/2014/main" id="{FEEE37DC-8CC3-416D-9906-B56ACD35CF89}"/>
              </a:ext>
            </a:extLst>
          </p:cNvPr>
          <p:cNvSpPr txBox="1">
            <a:spLocks noChangeArrowheads="1"/>
          </p:cNvSpPr>
          <p:nvPr/>
        </p:nvSpPr>
        <p:spPr bwMode="auto">
          <a:xfrm>
            <a:off x="1600200" y="4333528"/>
            <a:ext cx="4889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a:t>存储矩阵</a:t>
            </a:r>
          </a:p>
        </p:txBody>
      </p:sp>
      <p:sp>
        <p:nvSpPr>
          <p:cNvPr id="83038" name="Text Box 236">
            <a:extLst>
              <a:ext uri="{FF2B5EF4-FFF2-40B4-BE49-F238E27FC236}">
                <a16:creationId xmlns:a16="http://schemas.microsoft.com/office/drawing/2014/main" id="{88A9D368-AE1A-4322-9BE3-621D4C30E8D1}"/>
              </a:ext>
            </a:extLst>
          </p:cNvPr>
          <p:cNvSpPr txBox="1">
            <a:spLocks noChangeArrowheads="1"/>
          </p:cNvSpPr>
          <p:nvPr/>
        </p:nvSpPr>
        <p:spPr bwMode="auto">
          <a:xfrm>
            <a:off x="990600" y="2580928"/>
            <a:ext cx="458788"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a:solidFill>
                  <a:schemeClr val="accent2"/>
                </a:solidFill>
              </a:rPr>
              <a:t>地址线</a:t>
            </a:r>
          </a:p>
        </p:txBody>
      </p:sp>
      <p:sp>
        <p:nvSpPr>
          <p:cNvPr id="83039" name="Text Box 237">
            <a:extLst>
              <a:ext uri="{FF2B5EF4-FFF2-40B4-BE49-F238E27FC236}">
                <a16:creationId xmlns:a16="http://schemas.microsoft.com/office/drawing/2014/main" id="{A74249CD-6BD3-4519-99DA-17FD9C058243}"/>
              </a:ext>
            </a:extLst>
          </p:cNvPr>
          <p:cNvSpPr txBox="1">
            <a:spLocks noChangeArrowheads="1"/>
          </p:cNvSpPr>
          <p:nvPr/>
        </p:nvSpPr>
        <p:spPr bwMode="auto">
          <a:xfrm>
            <a:off x="990600" y="5705128"/>
            <a:ext cx="4286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600">
                <a:solidFill>
                  <a:schemeClr val="accent2"/>
                </a:solidFill>
              </a:rPr>
              <a:t>读控制</a:t>
            </a:r>
          </a:p>
        </p:txBody>
      </p:sp>
      <p:sp>
        <p:nvSpPr>
          <p:cNvPr id="83040" name="Text Box 238">
            <a:extLst>
              <a:ext uri="{FF2B5EF4-FFF2-40B4-BE49-F238E27FC236}">
                <a16:creationId xmlns:a16="http://schemas.microsoft.com/office/drawing/2014/main" id="{620C8AEE-86BA-48EC-8B3D-12AD2DD899D8}"/>
              </a:ext>
            </a:extLst>
          </p:cNvPr>
          <p:cNvSpPr txBox="1">
            <a:spLocks noChangeArrowheads="1"/>
          </p:cNvSpPr>
          <p:nvPr/>
        </p:nvSpPr>
        <p:spPr bwMode="auto">
          <a:xfrm>
            <a:off x="7543800" y="4790728"/>
            <a:ext cx="458788"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a:solidFill>
                  <a:schemeClr val="accent2"/>
                </a:solidFill>
              </a:rPr>
              <a:t>数据线</a:t>
            </a:r>
          </a:p>
        </p:txBody>
      </p:sp>
      <p:sp>
        <p:nvSpPr>
          <p:cNvPr id="83041" name="Line 239">
            <a:extLst>
              <a:ext uri="{FF2B5EF4-FFF2-40B4-BE49-F238E27FC236}">
                <a16:creationId xmlns:a16="http://schemas.microsoft.com/office/drawing/2014/main" id="{E164F4BC-A278-451C-B4B6-3C584620B3B2}"/>
              </a:ext>
            </a:extLst>
          </p:cNvPr>
          <p:cNvSpPr>
            <a:spLocks noChangeShapeType="1"/>
          </p:cNvSpPr>
          <p:nvPr/>
        </p:nvSpPr>
        <p:spPr bwMode="auto">
          <a:xfrm flipH="1">
            <a:off x="1905000" y="2199928"/>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42" name="Line 240">
            <a:extLst>
              <a:ext uri="{FF2B5EF4-FFF2-40B4-BE49-F238E27FC236}">
                <a16:creationId xmlns:a16="http://schemas.microsoft.com/office/drawing/2014/main" id="{93B91237-45A8-4B84-BA53-EFC01A8B3546}"/>
              </a:ext>
            </a:extLst>
          </p:cNvPr>
          <p:cNvSpPr>
            <a:spLocks noChangeShapeType="1"/>
          </p:cNvSpPr>
          <p:nvPr/>
        </p:nvSpPr>
        <p:spPr bwMode="auto">
          <a:xfrm>
            <a:off x="1905000" y="2199928"/>
            <a:ext cx="0" cy="4572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43" name="Line 241">
            <a:extLst>
              <a:ext uri="{FF2B5EF4-FFF2-40B4-BE49-F238E27FC236}">
                <a16:creationId xmlns:a16="http://schemas.microsoft.com/office/drawing/2014/main" id="{F95941F6-C32D-467C-A9AD-D0365B20F485}"/>
              </a:ext>
            </a:extLst>
          </p:cNvPr>
          <p:cNvSpPr>
            <a:spLocks noChangeShapeType="1"/>
          </p:cNvSpPr>
          <p:nvPr/>
        </p:nvSpPr>
        <p:spPr bwMode="auto">
          <a:xfrm flipH="1">
            <a:off x="1905000" y="3114328"/>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44" name="Line 242">
            <a:extLst>
              <a:ext uri="{FF2B5EF4-FFF2-40B4-BE49-F238E27FC236}">
                <a16:creationId xmlns:a16="http://schemas.microsoft.com/office/drawing/2014/main" id="{0D88D2C4-DD45-4341-8F8F-E4BE51C8A52F}"/>
              </a:ext>
            </a:extLst>
          </p:cNvPr>
          <p:cNvSpPr>
            <a:spLocks noChangeShapeType="1"/>
          </p:cNvSpPr>
          <p:nvPr/>
        </p:nvSpPr>
        <p:spPr bwMode="auto">
          <a:xfrm>
            <a:off x="1905000" y="3114328"/>
            <a:ext cx="0" cy="45720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3045" name="Group 251">
            <a:extLst>
              <a:ext uri="{FF2B5EF4-FFF2-40B4-BE49-F238E27FC236}">
                <a16:creationId xmlns:a16="http://schemas.microsoft.com/office/drawing/2014/main" id="{ED5A81BE-AF52-4389-87BA-5F4FBB2A57C0}"/>
              </a:ext>
            </a:extLst>
          </p:cNvPr>
          <p:cNvGrpSpPr>
            <a:grpSpLocks/>
          </p:cNvGrpSpPr>
          <p:nvPr/>
        </p:nvGrpSpPr>
        <p:grpSpPr bwMode="auto">
          <a:xfrm>
            <a:off x="6400800" y="4333528"/>
            <a:ext cx="304800" cy="381000"/>
            <a:chOff x="4080" y="1968"/>
            <a:chExt cx="192" cy="240"/>
          </a:xfrm>
        </p:grpSpPr>
        <p:sp>
          <p:nvSpPr>
            <p:cNvPr id="83083" name="Freeform 247">
              <a:extLst>
                <a:ext uri="{FF2B5EF4-FFF2-40B4-BE49-F238E27FC236}">
                  <a16:creationId xmlns:a16="http://schemas.microsoft.com/office/drawing/2014/main" id="{C4C51BA2-3C62-40E6-8092-58285058F195}"/>
                </a:ext>
              </a:extLst>
            </p:cNvPr>
            <p:cNvSpPr>
              <a:spLocks/>
            </p:cNvSpPr>
            <p:nvPr/>
          </p:nvSpPr>
          <p:spPr bwMode="auto">
            <a:xfrm>
              <a:off x="4080" y="1968"/>
              <a:ext cx="192" cy="192"/>
            </a:xfrm>
            <a:custGeom>
              <a:avLst/>
              <a:gdLst>
                <a:gd name="T0" fmla="*/ 192 w 192"/>
                <a:gd name="T1" fmla="*/ 96 h 192"/>
                <a:gd name="T2" fmla="*/ 0 w 192"/>
                <a:gd name="T3" fmla="*/ 0 h 192"/>
                <a:gd name="T4" fmla="*/ 0 w 192"/>
                <a:gd name="T5" fmla="*/ 192 h 192"/>
                <a:gd name="T6" fmla="*/ 192 w 192"/>
                <a:gd name="T7" fmla="*/ 96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192">
                  <a:moveTo>
                    <a:pt x="192" y="96"/>
                  </a:moveTo>
                  <a:lnTo>
                    <a:pt x="0" y="0"/>
                  </a:lnTo>
                  <a:lnTo>
                    <a:pt x="0" y="192"/>
                  </a:lnTo>
                  <a:lnTo>
                    <a:pt x="192" y="96"/>
                  </a:lnTo>
                  <a:close/>
                </a:path>
              </a:pathLst>
            </a:custGeom>
            <a:solidFill>
              <a:schemeClr val="bg1"/>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84" name="Line 161">
              <a:extLst>
                <a:ext uri="{FF2B5EF4-FFF2-40B4-BE49-F238E27FC236}">
                  <a16:creationId xmlns:a16="http://schemas.microsoft.com/office/drawing/2014/main" id="{F4F7A204-398A-4F88-A1A4-03D6C1AC2146}"/>
                </a:ext>
              </a:extLst>
            </p:cNvPr>
            <p:cNvSpPr>
              <a:spLocks noChangeShapeType="1"/>
            </p:cNvSpPr>
            <p:nvPr/>
          </p:nvSpPr>
          <p:spPr bwMode="auto">
            <a:xfrm>
              <a:off x="4098" y="205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85" name="Line 162">
              <a:extLst>
                <a:ext uri="{FF2B5EF4-FFF2-40B4-BE49-F238E27FC236}">
                  <a16:creationId xmlns:a16="http://schemas.microsoft.com/office/drawing/2014/main" id="{2329F840-02DD-4277-BA65-2F7CDD2D1651}"/>
                </a:ext>
              </a:extLst>
            </p:cNvPr>
            <p:cNvSpPr>
              <a:spLocks noChangeShapeType="1"/>
            </p:cNvSpPr>
            <p:nvPr/>
          </p:nvSpPr>
          <p:spPr bwMode="auto">
            <a:xfrm>
              <a:off x="4098" y="205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86" name="Line 163">
              <a:extLst>
                <a:ext uri="{FF2B5EF4-FFF2-40B4-BE49-F238E27FC236}">
                  <a16:creationId xmlns:a16="http://schemas.microsoft.com/office/drawing/2014/main" id="{C450DE96-20C7-4606-9A5A-FFFEE4C2E046}"/>
                </a:ext>
              </a:extLst>
            </p:cNvPr>
            <p:cNvSpPr>
              <a:spLocks noChangeShapeType="1"/>
            </p:cNvSpPr>
            <p:nvPr/>
          </p:nvSpPr>
          <p:spPr bwMode="auto">
            <a:xfrm flipH="1">
              <a:off x="4146" y="205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87" name="Oval 164">
              <a:extLst>
                <a:ext uri="{FF2B5EF4-FFF2-40B4-BE49-F238E27FC236}">
                  <a16:creationId xmlns:a16="http://schemas.microsoft.com/office/drawing/2014/main" id="{8BA6E418-A4C3-44EC-ADEB-CAF8F887A648}"/>
                </a:ext>
              </a:extLst>
            </p:cNvPr>
            <p:cNvSpPr>
              <a:spLocks noChangeArrowheads="1"/>
            </p:cNvSpPr>
            <p:nvPr/>
          </p:nvSpPr>
          <p:spPr bwMode="auto">
            <a:xfrm>
              <a:off x="4158" y="2109"/>
              <a:ext cx="63" cy="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088" name="Line 248">
              <a:extLst>
                <a:ext uri="{FF2B5EF4-FFF2-40B4-BE49-F238E27FC236}">
                  <a16:creationId xmlns:a16="http://schemas.microsoft.com/office/drawing/2014/main" id="{C4B33041-0C2C-4DEF-A645-987352D5EAF5}"/>
                </a:ext>
              </a:extLst>
            </p:cNvPr>
            <p:cNvSpPr>
              <a:spLocks noChangeShapeType="1"/>
            </p:cNvSpPr>
            <p:nvPr/>
          </p:nvSpPr>
          <p:spPr bwMode="auto">
            <a:xfrm>
              <a:off x="4191" y="2172"/>
              <a:ext cx="0" cy="3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89" name="Line 249">
              <a:extLst>
                <a:ext uri="{FF2B5EF4-FFF2-40B4-BE49-F238E27FC236}">
                  <a16:creationId xmlns:a16="http://schemas.microsoft.com/office/drawing/2014/main" id="{6E5666C4-0AE1-4FFE-8B2F-95C6E6EE300B}"/>
                </a:ext>
              </a:extLst>
            </p:cNvPr>
            <p:cNvSpPr>
              <a:spLocks noChangeShapeType="1"/>
            </p:cNvSpPr>
            <p:nvPr/>
          </p:nvSpPr>
          <p:spPr bwMode="auto">
            <a:xfrm flipH="1">
              <a:off x="4080" y="2208"/>
              <a:ext cx="9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90" name="Line 250">
              <a:extLst>
                <a:ext uri="{FF2B5EF4-FFF2-40B4-BE49-F238E27FC236}">
                  <a16:creationId xmlns:a16="http://schemas.microsoft.com/office/drawing/2014/main" id="{AD57E1DC-5287-4A4A-A3A9-0BEF2D6E9073}"/>
                </a:ext>
              </a:extLst>
            </p:cNvPr>
            <p:cNvSpPr>
              <a:spLocks noChangeShapeType="1"/>
            </p:cNvSpPr>
            <p:nvPr/>
          </p:nvSpPr>
          <p:spPr bwMode="auto">
            <a:xfrm flipH="1">
              <a:off x="4095" y="2208"/>
              <a:ext cx="9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3046" name="Group 252">
            <a:extLst>
              <a:ext uri="{FF2B5EF4-FFF2-40B4-BE49-F238E27FC236}">
                <a16:creationId xmlns:a16="http://schemas.microsoft.com/office/drawing/2014/main" id="{8163C86A-2DC0-440B-9697-80A88B3DF8BA}"/>
              </a:ext>
            </a:extLst>
          </p:cNvPr>
          <p:cNvGrpSpPr>
            <a:grpSpLocks/>
          </p:cNvGrpSpPr>
          <p:nvPr/>
        </p:nvGrpSpPr>
        <p:grpSpPr bwMode="auto">
          <a:xfrm>
            <a:off x="6400800" y="4790728"/>
            <a:ext cx="304800" cy="381000"/>
            <a:chOff x="4080" y="1968"/>
            <a:chExt cx="192" cy="240"/>
          </a:xfrm>
        </p:grpSpPr>
        <p:sp>
          <p:nvSpPr>
            <p:cNvPr id="83075" name="Freeform 253">
              <a:extLst>
                <a:ext uri="{FF2B5EF4-FFF2-40B4-BE49-F238E27FC236}">
                  <a16:creationId xmlns:a16="http://schemas.microsoft.com/office/drawing/2014/main" id="{8F69C67C-FA7E-49F4-A557-41832C7B116A}"/>
                </a:ext>
              </a:extLst>
            </p:cNvPr>
            <p:cNvSpPr>
              <a:spLocks/>
            </p:cNvSpPr>
            <p:nvPr/>
          </p:nvSpPr>
          <p:spPr bwMode="auto">
            <a:xfrm>
              <a:off x="4080" y="1968"/>
              <a:ext cx="192" cy="192"/>
            </a:xfrm>
            <a:custGeom>
              <a:avLst/>
              <a:gdLst>
                <a:gd name="T0" fmla="*/ 192 w 192"/>
                <a:gd name="T1" fmla="*/ 96 h 192"/>
                <a:gd name="T2" fmla="*/ 0 w 192"/>
                <a:gd name="T3" fmla="*/ 0 h 192"/>
                <a:gd name="T4" fmla="*/ 0 w 192"/>
                <a:gd name="T5" fmla="*/ 192 h 192"/>
                <a:gd name="T6" fmla="*/ 192 w 192"/>
                <a:gd name="T7" fmla="*/ 96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192">
                  <a:moveTo>
                    <a:pt x="192" y="96"/>
                  </a:moveTo>
                  <a:lnTo>
                    <a:pt x="0" y="0"/>
                  </a:lnTo>
                  <a:lnTo>
                    <a:pt x="0" y="192"/>
                  </a:lnTo>
                  <a:lnTo>
                    <a:pt x="192" y="96"/>
                  </a:lnTo>
                  <a:close/>
                </a:path>
              </a:pathLst>
            </a:custGeom>
            <a:solidFill>
              <a:schemeClr val="bg1"/>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76" name="Line 254">
              <a:extLst>
                <a:ext uri="{FF2B5EF4-FFF2-40B4-BE49-F238E27FC236}">
                  <a16:creationId xmlns:a16="http://schemas.microsoft.com/office/drawing/2014/main" id="{0D770323-4D93-46E5-8B6B-792D11478012}"/>
                </a:ext>
              </a:extLst>
            </p:cNvPr>
            <p:cNvSpPr>
              <a:spLocks noChangeShapeType="1"/>
            </p:cNvSpPr>
            <p:nvPr/>
          </p:nvSpPr>
          <p:spPr bwMode="auto">
            <a:xfrm>
              <a:off x="4098" y="205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77" name="Line 255">
              <a:extLst>
                <a:ext uri="{FF2B5EF4-FFF2-40B4-BE49-F238E27FC236}">
                  <a16:creationId xmlns:a16="http://schemas.microsoft.com/office/drawing/2014/main" id="{6A5E73F2-4365-4A18-9B3E-7FC7A5B140A4}"/>
                </a:ext>
              </a:extLst>
            </p:cNvPr>
            <p:cNvSpPr>
              <a:spLocks noChangeShapeType="1"/>
            </p:cNvSpPr>
            <p:nvPr/>
          </p:nvSpPr>
          <p:spPr bwMode="auto">
            <a:xfrm>
              <a:off x="4098" y="205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78" name="Line 256">
              <a:extLst>
                <a:ext uri="{FF2B5EF4-FFF2-40B4-BE49-F238E27FC236}">
                  <a16:creationId xmlns:a16="http://schemas.microsoft.com/office/drawing/2014/main" id="{33C69A49-4177-4A12-A607-C40E40683E74}"/>
                </a:ext>
              </a:extLst>
            </p:cNvPr>
            <p:cNvSpPr>
              <a:spLocks noChangeShapeType="1"/>
            </p:cNvSpPr>
            <p:nvPr/>
          </p:nvSpPr>
          <p:spPr bwMode="auto">
            <a:xfrm flipH="1">
              <a:off x="4146" y="205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79" name="Oval 257">
              <a:extLst>
                <a:ext uri="{FF2B5EF4-FFF2-40B4-BE49-F238E27FC236}">
                  <a16:creationId xmlns:a16="http://schemas.microsoft.com/office/drawing/2014/main" id="{4252EC76-1927-4F88-B4C7-449DA33D91D5}"/>
                </a:ext>
              </a:extLst>
            </p:cNvPr>
            <p:cNvSpPr>
              <a:spLocks noChangeArrowheads="1"/>
            </p:cNvSpPr>
            <p:nvPr/>
          </p:nvSpPr>
          <p:spPr bwMode="auto">
            <a:xfrm>
              <a:off x="4158" y="2109"/>
              <a:ext cx="63" cy="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080" name="Line 258">
              <a:extLst>
                <a:ext uri="{FF2B5EF4-FFF2-40B4-BE49-F238E27FC236}">
                  <a16:creationId xmlns:a16="http://schemas.microsoft.com/office/drawing/2014/main" id="{79518D1D-0490-4F2D-8D14-CE01DDE4EF55}"/>
                </a:ext>
              </a:extLst>
            </p:cNvPr>
            <p:cNvSpPr>
              <a:spLocks noChangeShapeType="1"/>
            </p:cNvSpPr>
            <p:nvPr/>
          </p:nvSpPr>
          <p:spPr bwMode="auto">
            <a:xfrm>
              <a:off x="4191" y="2172"/>
              <a:ext cx="0" cy="3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81" name="Line 259">
              <a:extLst>
                <a:ext uri="{FF2B5EF4-FFF2-40B4-BE49-F238E27FC236}">
                  <a16:creationId xmlns:a16="http://schemas.microsoft.com/office/drawing/2014/main" id="{71637D6C-DFB5-4E12-A1F5-41F3DDF00840}"/>
                </a:ext>
              </a:extLst>
            </p:cNvPr>
            <p:cNvSpPr>
              <a:spLocks noChangeShapeType="1"/>
            </p:cNvSpPr>
            <p:nvPr/>
          </p:nvSpPr>
          <p:spPr bwMode="auto">
            <a:xfrm flipH="1">
              <a:off x="4080" y="2208"/>
              <a:ext cx="9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82" name="Line 260">
              <a:extLst>
                <a:ext uri="{FF2B5EF4-FFF2-40B4-BE49-F238E27FC236}">
                  <a16:creationId xmlns:a16="http://schemas.microsoft.com/office/drawing/2014/main" id="{3FBEE8F1-1C69-4DBD-959D-878E8E5D384E}"/>
                </a:ext>
              </a:extLst>
            </p:cNvPr>
            <p:cNvSpPr>
              <a:spLocks noChangeShapeType="1"/>
            </p:cNvSpPr>
            <p:nvPr/>
          </p:nvSpPr>
          <p:spPr bwMode="auto">
            <a:xfrm flipH="1">
              <a:off x="4095" y="2208"/>
              <a:ext cx="9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3047" name="Group 261">
            <a:extLst>
              <a:ext uri="{FF2B5EF4-FFF2-40B4-BE49-F238E27FC236}">
                <a16:creationId xmlns:a16="http://schemas.microsoft.com/office/drawing/2014/main" id="{7473FF03-015B-492E-BD17-1539D771CBD5}"/>
              </a:ext>
            </a:extLst>
          </p:cNvPr>
          <p:cNvGrpSpPr>
            <a:grpSpLocks/>
          </p:cNvGrpSpPr>
          <p:nvPr/>
        </p:nvGrpSpPr>
        <p:grpSpPr bwMode="auto">
          <a:xfrm>
            <a:off x="6400800" y="5247928"/>
            <a:ext cx="304800" cy="381000"/>
            <a:chOff x="4080" y="1968"/>
            <a:chExt cx="192" cy="240"/>
          </a:xfrm>
        </p:grpSpPr>
        <p:sp>
          <p:nvSpPr>
            <p:cNvPr id="83067" name="Freeform 262">
              <a:extLst>
                <a:ext uri="{FF2B5EF4-FFF2-40B4-BE49-F238E27FC236}">
                  <a16:creationId xmlns:a16="http://schemas.microsoft.com/office/drawing/2014/main" id="{C399539B-DFD9-49AD-9F12-D7E0EC74FC3B}"/>
                </a:ext>
              </a:extLst>
            </p:cNvPr>
            <p:cNvSpPr>
              <a:spLocks/>
            </p:cNvSpPr>
            <p:nvPr/>
          </p:nvSpPr>
          <p:spPr bwMode="auto">
            <a:xfrm>
              <a:off x="4080" y="1968"/>
              <a:ext cx="192" cy="192"/>
            </a:xfrm>
            <a:custGeom>
              <a:avLst/>
              <a:gdLst>
                <a:gd name="T0" fmla="*/ 192 w 192"/>
                <a:gd name="T1" fmla="*/ 96 h 192"/>
                <a:gd name="T2" fmla="*/ 0 w 192"/>
                <a:gd name="T3" fmla="*/ 0 h 192"/>
                <a:gd name="T4" fmla="*/ 0 w 192"/>
                <a:gd name="T5" fmla="*/ 192 h 192"/>
                <a:gd name="T6" fmla="*/ 192 w 192"/>
                <a:gd name="T7" fmla="*/ 96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192">
                  <a:moveTo>
                    <a:pt x="192" y="96"/>
                  </a:moveTo>
                  <a:lnTo>
                    <a:pt x="0" y="0"/>
                  </a:lnTo>
                  <a:lnTo>
                    <a:pt x="0" y="192"/>
                  </a:lnTo>
                  <a:lnTo>
                    <a:pt x="192" y="96"/>
                  </a:lnTo>
                  <a:close/>
                </a:path>
              </a:pathLst>
            </a:custGeom>
            <a:solidFill>
              <a:schemeClr val="bg1"/>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68" name="Line 263">
              <a:extLst>
                <a:ext uri="{FF2B5EF4-FFF2-40B4-BE49-F238E27FC236}">
                  <a16:creationId xmlns:a16="http://schemas.microsoft.com/office/drawing/2014/main" id="{55DA3F84-ECAC-44F3-855E-E68E32DFBB91}"/>
                </a:ext>
              </a:extLst>
            </p:cNvPr>
            <p:cNvSpPr>
              <a:spLocks noChangeShapeType="1"/>
            </p:cNvSpPr>
            <p:nvPr/>
          </p:nvSpPr>
          <p:spPr bwMode="auto">
            <a:xfrm>
              <a:off x="4098" y="205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69" name="Line 264">
              <a:extLst>
                <a:ext uri="{FF2B5EF4-FFF2-40B4-BE49-F238E27FC236}">
                  <a16:creationId xmlns:a16="http://schemas.microsoft.com/office/drawing/2014/main" id="{21A4AED0-25D9-4A59-86E4-6AD1C3E34B35}"/>
                </a:ext>
              </a:extLst>
            </p:cNvPr>
            <p:cNvSpPr>
              <a:spLocks noChangeShapeType="1"/>
            </p:cNvSpPr>
            <p:nvPr/>
          </p:nvSpPr>
          <p:spPr bwMode="auto">
            <a:xfrm>
              <a:off x="4098" y="205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70" name="Line 265">
              <a:extLst>
                <a:ext uri="{FF2B5EF4-FFF2-40B4-BE49-F238E27FC236}">
                  <a16:creationId xmlns:a16="http://schemas.microsoft.com/office/drawing/2014/main" id="{5574B435-7425-47BF-8263-6BD8CA8AD94E}"/>
                </a:ext>
              </a:extLst>
            </p:cNvPr>
            <p:cNvSpPr>
              <a:spLocks noChangeShapeType="1"/>
            </p:cNvSpPr>
            <p:nvPr/>
          </p:nvSpPr>
          <p:spPr bwMode="auto">
            <a:xfrm flipH="1">
              <a:off x="4146" y="205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71" name="Oval 266">
              <a:extLst>
                <a:ext uri="{FF2B5EF4-FFF2-40B4-BE49-F238E27FC236}">
                  <a16:creationId xmlns:a16="http://schemas.microsoft.com/office/drawing/2014/main" id="{2D2C4BE9-E48F-49DE-95C7-5C2905A0FBD5}"/>
                </a:ext>
              </a:extLst>
            </p:cNvPr>
            <p:cNvSpPr>
              <a:spLocks noChangeArrowheads="1"/>
            </p:cNvSpPr>
            <p:nvPr/>
          </p:nvSpPr>
          <p:spPr bwMode="auto">
            <a:xfrm>
              <a:off x="4158" y="2109"/>
              <a:ext cx="63" cy="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072" name="Line 267">
              <a:extLst>
                <a:ext uri="{FF2B5EF4-FFF2-40B4-BE49-F238E27FC236}">
                  <a16:creationId xmlns:a16="http://schemas.microsoft.com/office/drawing/2014/main" id="{C0C09409-C90E-48F4-A29D-75EAC2F6ADEE}"/>
                </a:ext>
              </a:extLst>
            </p:cNvPr>
            <p:cNvSpPr>
              <a:spLocks noChangeShapeType="1"/>
            </p:cNvSpPr>
            <p:nvPr/>
          </p:nvSpPr>
          <p:spPr bwMode="auto">
            <a:xfrm>
              <a:off x="4191" y="2172"/>
              <a:ext cx="0" cy="3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73" name="Line 268">
              <a:extLst>
                <a:ext uri="{FF2B5EF4-FFF2-40B4-BE49-F238E27FC236}">
                  <a16:creationId xmlns:a16="http://schemas.microsoft.com/office/drawing/2014/main" id="{B9D07781-93B1-47CD-B7D1-E93F2870C2FC}"/>
                </a:ext>
              </a:extLst>
            </p:cNvPr>
            <p:cNvSpPr>
              <a:spLocks noChangeShapeType="1"/>
            </p:cNvSpPr>
            <p:nvPr/>
          </p:nvSpPr>
          <p:spPr bwMode="auto">
            <a:xfrm flipH="1">
              <a:off x="4080" y="2208"/>
              <a:ext cx="9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74" name="Line 269">
              <a:extLst>
                <a:ext uri="{FF2B5EF4-FFF2-40B4-BE49-F238E27FC236}">
                  <a16:creationId xmlns:a16="http://schemas.microsoft.com/office/drawing/2014/main" id="{BFD52ABB-9866-4448-AB6E-1A06D6090C50}"/>
                </a:ext>
              </a:extLst>
            </p:cNvPr>
            <p:cNvSpPr>
              <a:spLocks noChangeShapeType="1"/>
            </p:cNvSpPr>
            <p:nvPr/>
          </p:nvSpPr>
          <p:spPr bwMode="auto">
            <a:xfrm flipH="1">
              <a:off x="4095" y="2208"/>
              <a:ext cx="9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3048" name="Group 270">
            <a:extLst>
              <a:ext uri="{FF2B5EF4-FFF2-40B4-BE49-F238E27FC236}">
                <a16:creationId xmlns:a16="http://schemas.microsoft.com/office/drawing/2014/main" id="{E95425FC-EB28-4FC4-B42B-A4B5754FB6C2}"/>
              </a:ext>
            </a:extLst>
          </p:cNvPr>
          <p:cNvGrpSpPr>
            <a:grpSpLocks/>
          </p:cNvGrpSpPr>
          <p:nvPr/>
        </p:nvGrpSpPr>
        <p:grpSpPr bwMode="auto">
          <a:xfrm>
            <a:off x="6400800" y="5705128"/>
            <a:ext cx="304800" cy="381000"/>
            <a:chOff x="4080" y="1968"/>
            <a:chExt cx="192" cy="240"/>
          </a:xfrm>
        </p:grpSpPr>
        <p:sp>
          <p:nvSpPr>
            <p:cNvPr id="83059" name="Freeform 271">
              <a:extLst>
                <a:ext uri="{FF2B5EF4-FFF2-40B4-BE49-F238E27FC236}">
                  <a16:creationId xmlns:a16="http://schemas.microsoft.com/office/drawing/2014/main" id="{58475284-8816-4A18-A562-D916A0ED1677}"/>
                </a:ext>
              </a:extLst>
            </p:cNvPr>
            <p:cNvSpPr>
              <a:spLocks/>
            </p:cNvSpPr>
            <p:nvPr/>
          </p:nvSpPr>
          <p:spPr bwMode="auto">
            <a:xfrm>
              <a:off x="4080" y="1968"/>
              <a:ext cx="192" cy="192"/>
            </a:xfrm>
            <a:custGeom>
              <a:avLst/>
              <a:gdLst>
                <a:gd name="T0" fmla="*/ 192 w 192"/>
                <a:gd name="T1" fmla="*/ 96 h 192"/>
                <a:gd name="T2" fmla="*/ 0 w 192"/>
                <a:gd name="T3" fmla="*/ 0 h 192"/>
                <a:gd name="T4" fmla="*/ 0 w 192"/>
                <a:gd name="T5" fmla="*/ 192 h 192"/>
                <a:gd name="T6" fmla="*/ 192 w 192"/>
                <a:gd name="T7" fmla="*/ 96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192">
                  <a:moveTo>
                    <a:pt x="192" y="96"/>
                  </a:moveTo>
                  <a:lnTo>
                    <a:pt x="0" y="0"/>
                  </a:lnTo>
                  <a:lnTo>
                    <a:pt x="0" y="192"/>
                  </a:lnTo>
                  <a:lnTo>
                    <a:pt x="192" y="96"/>
                  </a:lnTo>
                  <a:close/>
                </a:path>
              </a:pathLst>
            </a:custGeom>
            <a:solidFill>
              <a:schemeClr val="bg1"/>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60" name="Line 272">
              <a:extLst>
                <a:ext uri="{FF2B5EF4-FFF2-40B4-BE49-F238E27FC236}">
                  <a16:creationId xmlns:a16="http://schemas.microsoft.com/office/drawing/2014/main" id="{47B21144-AB16-42EE-AD43-8267A6A2D613}"/>
                </a:ext>
              </a:extLst>
            </p:cNvPr>
            <p:cNvSpPr>
              <a:spLocks noChangeShapeType="1"/>
            </p:cNvSpPr>
            <p:nvPr/>
          </p:nvSpPr>
          <p:spPr bwMode="auto">
            <a:xfrm>
              <a:off x="4098" y="205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61" name="Line 273">
              <a:extLst>
                <a:ext uri="{FF2B5EF4-FFF2-40B4-BE49-F238E27FC236}">
                  <a16:creationId xmlns:a16="http://schemas.microsoft.com/office/drawing/2014/main" id="{7B80AC36-2230-4F2D-A44B-E6983A782205}"/>
                </a:ext>
              </a:extLst>
            </p:cNvPr>
            <p:cNvSpPr>
              <a:spLocks noChangeShapeType="1"/>
            </p:cNvSpPr>
            <p:nvPr/>
          </p:nvSpPr>
          <p:spPr bwMode="auto">
            <a:xfrm>
              <a:off x="4098" y="205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62" name="Line 274">
              <a:extLst>
                <a:ext uri="{FF2B5EF4-FFF2-40B4-BE49-F238E27FC236}">
                  <a16:creationId xmlns:a16="http://schemas.microsoft.com/office/drawing/2014/main" id="{7330BB64-B6EE-41DD-937D-F902CE0F46E6}"/>
                </a:ext>
              </a:extLst>
            </p:cNvPr>
            <p:cNvSpPr>
              <a:spLocks noChangeShapeType="1"/>
            </p:cNvSpPr>
            <p:nvPr/>
          </p:nvSpPr>
          <p:spPr bwMode="auto">
            <a:xfrm flipH="1">
              <a:off x="4146" y="2052"/>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63" name="Oval 275">
              <a:extLst>
                <a:ext uri="{FF2B5EF4-FFF2-40B4-BE49-F238E27FC236}">
                  <a16:creationId xmlns:a16="http://schemas.microsoft.com/office/drawing/2014/main" id="{0BFFC93B-AE8D-403F-9271-17A0812B4B02}"/>
                </a:ext>
              </a:extLst>
            </p:cNvPr>
            <p:cNvSpPr>
              <a:spLocks noChangeArrowheads="1"/>
            </p:cNvSpPr>
            <p:nvPr/>
          </p:nvSpPr>
          <p:spPr bwMode="auto">
            <a:xfrm>
              <a:off x="4158" y="2109"/>
              <a:ext cx="63" cy="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064" name="Line 276">
              <a:extLst>
                <a:ext uri="{FF2B5EF4-FFF2-40B4-BE49-F238E27FC236}">
                  <a16:creationId xmlns:a16="http://schemas.microsoft.com/office/drawing/2014/main" id="{039EFF8E-3C4E-4D8A-BD27-7F96E5491BC4}"/>
                </a:ext>
              </a:extLst>
            </p:cNvPr>
            <p:cNvSpPr>
              <a:spLocks noChangeShapeType="1"/>
            </p:cNvSpPr>
            <p:nvPr/>
          </p:nvSpPr>
          <p:spPr bwMode="auto">
            <a:xfrm>
              <a:off x="4191" y="2172"/>
              <a:ext cx="0" cy="3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65" name="Line 277">
              <a:extLst>
                <a:ext uri="{FF2B5EF4-FFF2-40B4-BE49-F238E27FC236}">
                  <a16:creationId xmlns:a16="http://schemas.microsoft.com/office/drawing/2014/main" id="{ABABB229-8B5A-4A88-91F9-1B81E52C1BD1}"/>
                </a:ext>
              </a:extLst>
            </p:cNvPr>
            <p:cNvSpPr>
              <a:spLocks noChangeShapeType="1"/>
            </p:cNvSpPr>
            <p:nvPr/>
          </p:nvSpPr>
          <p:spPr bwMode="auto">
            <a:xfrm flipH="1">
              <a:off x="4080" y="2208"/>
              <a:ext cx="9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066" name="Line 278">
              <a:extLst>
                <a:ext uri="{FF2B5EF4-FFF2-40B4-BE49-F238E27FC236}">
                  <a16:creationId xmlns:a16="http://schemas.microsoft.com/office/drawing/2014/main" id="{5186F3D1-39CF-4D08-B490-A49A23F93285}"/>
                </a:ext>
              </a:extLst>
            </p:cNvPr>
            <p:cNvSpPr>
              <a:spLocks noChangeShapeType="1"/>
            </p:cNvSpPr>
            <p:nvPr/>
          </p:nvSpPr>
          <p:spPr bwMode="auto">
            <a:xfrm flipH="1">
              <a:off x="4095" y="2208"/>
              <a:ext cx="9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3049" name="Group 288">
            <a:extLst>
              <a:ext uri="{FF2B5EF4-FFF2-40B4-BE49-F238E27FC236}">
                <a16:creationId xmlns:a16="http://schemas.microsoft.com/office/drawing/2014/main" id="{43FBF9E5-4CDD-4B6F-B0DF-A6B655535FEC}"/>
              </a:ext>
            </a:extLst>
          </p:cNvPr>
          <p:cNvGrpSpPr>
            <a:grpSpLocks/>
          </p:cNvGrpSpPr>
          <p:nvPr/>
        </p:nvGrpSpPr>
        <p:grpSpPr bwMode="auto">
          <a:xfrm>
            <a:off x="2286000" y="2428528"/>
            <a:ext cx="685800" cy="457200"/>
            <a:chOff x="624" y="2640"/>
            <a:chExt cx="432" cy="288"/>
          </a:xfrm>
        </p:grpSpPr>
        <p:sp>
          <p:nvSpPr>
            <p:cNvPr id="83055" name="Line 282">
              <a:extLst>
                <a:ext uri="{FF2B5EF4-FFF2-40B4-BE49-F238E27FC236}">
                  <a16:creationId xmlns:a16="http://schemas.microsoft.com/office/drawing/2014/main" id="{63719ED7-57FF-445D-9C77-C67DD1D09555}"/>
                </a:ext>
              </a:extLst>
            </p:cNvPr>
            <p:cNvSpPr>
              <a:spLocks noChangeShapeType="1"/>
            </p:cNvSpPr>
            <p:nvPr/>
          </p:nvSpPr>
          <p:spPr bwMode="auto">
            <a:xfrm>
              <a:off x="960" y="278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56" name="Oval 283">
              <a:extLst>
                <a:ext uri="{FF2B5EF4-FFF2-40B4-BE49-F238E27FC236}">
                  <a16:creationId xmlns:a16="http://schemas.microsoft.com/office/drawing/2014/main" id="{1E58CE19-34D3-4FF0-8B4A-9A5FC034B6C7}"/>
                </a:ext>
              </a:extLst>
            </p:cNvPr>
            <p:cNvSpPr>
              <a:spLocks noChangeArrowheads="1"/>
            </p:cNvSpPr>
            <p:nvPr/>
          </p:nvSpPr>
          <p:spPr bwMode="auto">
            <a:xfrm>
              <a:off x="864" y="2736"/>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057" name="Line 284">
              <a:extLst>
                <a:ext uri="{FF2B5EF4-FFF2-40B4-BE49-F238E27FC236}">
                  <a16:creationId xmlns:a16="http://schemas.microsoft.com/office/drawing/2014/main" id="{EF8F16C9-F085-4B79-8350-266B8EB78AD4}"/>
                </a:ext>
              </a:extLst>
            </p:cNvPr>
            <p:cNvSpPr>
              <a:spLocks noChangeShapeType="1"/>
            </p:cNvSpPr>
            <p:nvPr/>
          </p:nvSpPr>
          <p:spPr bwMode="auto">
            <a:xfrm>
              <a:off x="624" y="278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58" name="Freeform 287">
              <a:extLst>
                <a:ext uri="{FF2B5EF4-FFF2-40B4-BE49-F238E27FC236}">
                  <a16:creationId xmlns:a16="http://schemas.microsoft.com/office/drawing/2014/main" id="{BEDD5BB2-63AC-4913-9177-2D68015FE6BD}"/>
                </a:ext>
              </a:extLst>
            </p:cNvPr>
            <p:cNvSpPr>
              <a:spLocks/>
            </p:cNvSpPr>
            <p:nvPr/>
          </p:nvSpPr>
          <p:spPr bwMode="auto">
            <a:xfrm>
              <a:off x="672" y="2640"/>
              <a:ext cx="192" cy="288"/>
            </a:xfrm>
            <a:custGeom>
              <a:avLst/>
              <a:gdLst>
                <a:gd name="T0" fmla="*/ 192 w 192"/>
                <a:gd name="T1" fmla="*/ 144 h 288"/>
                <a:gd name="T2" fmla="*/ 0 w 192"/>
                <a:gd name="T3" fmla="*/ 0 h 288"/>
                <a:gd name="T4" fmla="*/ 0 w 192"/>
                <a:gd name="T5" fmla="*/ 288 h 288"/>
                <a:gd name="T6" fmla="*/ 192 w 192"/>
                <a:gd name="T7" fmla="*/ 144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8">
                  <a:moveTo>
                    <a:pt x="192" y="144"/>
                  </a:moveTo>
                  <a:lnTo>
                    <a:pt x="0" y="0"/>
                  </a:lnTo>
                  <a:lnTo>
                    <a:pt x="0" y="288"/>
                  </a:lnTo>
                  <a:lnTo>
                    <a:pt x="192" y="144"/>
                  </a:lnTo>
                  <a:close/>
                </a:path>
              </a:pathLst>
            </a:custGeom>
            <a:solidFill>
              <a:schemeClr val="bg1"/>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3050" name="Group 289">
            <a:extLst>
              <a:ext uri="{FF2B5EF4-FFF2-40B4-BE49-F238E27FC236}">
                <a16:creationId xmlns:a16="http://schemas.microsoft.com/office/drawing/2014/main" id="{5A362FBC-00D6-4210-94E5-E0E2FEF268EE}"/>
              </a:ext>
            </a:extLst>
          </p:cNvPr>
          <p:cNvGrpSpPr>
            <a:grpSpLocks/>
          </p:cNvGrpSpPr>
          <p:nvPr/>
        </p:nvGrpSpPr>
        <p:grpSpPr bwMode="auto">
          <a:xfrm>
            <a:off x="2286000" y="3342928"/>
            <a:ext cx="685800" cy="457200"/>
            <a:chOff x="624" y="2640"/>
            <a:chExt cx="432" cy="288"/>
          </a:xfrm>
        </p:grpSpPr>
        <p:sp>
          <p:nvSpPr>
            <p:cNvPr id="83051" name="Line 290">
              <a:extLst>
                <a:ext uri="{FF2B5EF4-FFF2-40B4-BE49-F238E27FC236}">
                  <a16:creationId xmlns:a16="http://schemas.microsoft.com/office/drawing/2014/main" id="{7CCE285B-BD2C-47D8-8516-D9FE88D2EB82}"/>
                </a:ext>
              </a:extLst>
            </p:cNvPr>
            <p:cNvSpPr>
              <a:spLocks noChangeShapeType="1"/>
            </p:cNvSpPr>
            <p:nvPr/>
          </p:nvSpPr>
          <p:spPr bwMode="auto">
            <a:xfrm>
              <a:off x="960" y="2784"/>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52" name="Oval 291">
              <a:extLst>
                <a:ext uri="{FF2B5EF4-FFF2-40B4-BE49-F238E27FC236}">
                  <a16:creationId xmlns:a16="http://schemas.microsoft.com/office/drawing/2014/main" id="{4E62D461-01F8-4CBF-9C66-812A80590C29}"/>
                </a:ext>
              </a:extLst>
            </p:cNvPr>
            <p:cNvSpPr>
              <a:spLocks noChangeArrowheads="1"/>
            </p:cNvSpPr>
            <p:nvPr/>
          </p:nvSpPr>
          <p:spPr bwMode="auto">
            <a:xfrm>
              <a:off x="864" y="2736"/>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053" name="Line 292">
              <a:extLst>
                <a:ext uri="{FF2B5EF4-FFF2-40B4-BE49-F238E27FC236}">
                  <a16:creationId xmlns:a16="http://schemas.microsoft.com/office/drawing/2014/main" id="{508B7550-ADF6-44E4-9604-647B1649B7C6}"/>
                </a:ext>
              </a:extLst>
            </p:cNvPr>
            <p:cNvSpPr>
              <a:spLocks noChangeShapeType="1"/>
            </p:cNvSpPr>
            <p:nvPr/>
          </p:nvSpPr>
          <p:spPr bwMode="auto">
            <a:xfrm>
              <a:off x="624" y="278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54" name="Freeform 293">
              <a:extLst>
                <a:ext uri="{FF2B5EF4-FFF2-40B4-BE49-F238E27FC236}">
                  <a16:creationId xmlns:a16="http://schemas.microsoft.com/office/drawing/2014/main" id="{3843CE89-93A4-4B0B-83CA-DC08BB7F2D17}"/>
                </a:ext>
              </a:extLst>
            </p:cNvPr>
            <p:cNvSpPr>
              <a:spLocks/>
            </p:cNvSpPr>
            <p:nvPr/>
          </p:nvSpPr>
          <p:spPr bwMode="auto">
            <a:xfrm>
              <a:off x="672" y="2640"/>
              <a:ext cx="192" cy="288"/>
            </a:xfrm>
            <a:custGeom>
              <a:avLst/>
              <a:gdLst>
                <a:gd name="T0" fmla="*/ 192 w 192"/>
                <a:gd name="T1" fmla="*/ 144 h 288"/>
                <a:gd name="T2" fmla="*/ 0 w 192"/>
                <a:gd name="T3" fmla="*/ 0 h 288"/>
                <a:gd name="T4" fmla="*/ 0 w 192"/>
                <a:gd name="T5" fmla="*/ 288 h 288"/>
                <a:gd name="T6" fmla="*/ 192 w 192"/>
                <a:gd name="T7" fmla="*/ 144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288">
                  <a:moveTo>
                    <a:pt x="192" y="144"/>
                  </a:moveTo>
                  <a:lnTo>
                    <a:pt x="0" y="0"/>
                  </a:lnTo>
                  <a:lnTo>
                    <a:pt x="0" y="288"/>
                  </a:lnTo>
                  <a:lnTo>
                    <a:pt x="192" y="144"/>
                  </a:lnTo>
                  <a:close/>
                </a:path>
              </a:pathLst>
            </a:custGeom>
            <a:solidFill>
              <a:schemeClr val="bg1"/>
            </a:solidFill>
            <a:ln w="9525" cap="flat" cmpd="sng">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128C6BD-F8E1-4732-9B77-0F5154943F1D}"/>
              </a:ext>
            </a:extLst>
          </p:cNvPr>
          <p:cNvPicPr>
            <a:picLocks noChangeAspect="1"/>
          </p:cNvPicPr>
          <p:nvPr/>
        </p:nvPicPr>
        <p:blipFill>
          <a:blip r:embed="rId2"/>
          <a:stretch>
            <a:fillRect/>
          </a:stretch>
        </p:blipFill>
        <p:spPr>
          <a:xfrm>
            <a:off x="251520" y="1124744"/>
            <a:ext cx="8579284" cy="4824536"/>
          </a:xfrm>
          <a:prstGeom prst="rect">
            <a:avLst/>
          </a:prstGeom>
        </p:spPr>
      </p:pic>
      <p:sp>
        <p:nvSpPr>
          <p:cNvPr id="3" name="Rectangle 3">
            <a:extLst>
              <a:ext uri="{FF2B5EF4-FFF2-40B4-BE49-F238E27FC236}">
                <a16:creationId xmlns:a16="http://schemas.microsoft.com/office/drawing/2014/main" id="{09B06BB4-E9AB-4C42-ABEC-985E53651ED9}"/>
              </a:ext>
            </a:extLst>
          </p:cNvPr>
          <p:cNvSpPr txBox="1">
            <a:spLocks noChangeArrowheads="1"/>
          </p:cNvSpPr>
          <p:nvPr/>
        </p:nvSpPr>
        <p:spPr bwMode="auto">
          <a:xfrm>
            <a:off x="1475656" y="116632"/>
            <a:ext cx="5334000" cy="6096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pPr eaLnBrk="1" hangingPunct="1"/>
            <a:r>
              <a:rPr lang="zh-CN" altLang="en-US" sz="3600" b="0" kern="0" dirty="0"/>
              <a:t>存储器实现组合逻辑函数</a:t>
            </a:r>
            <a:endParaRPr lang="zh-CN" altLang="en-US" b="0" kern="0" dirty="0"/>
          </a:p>
        </p:txBody>
      </p:sp>
    </p:spTree>
    <p:extLst>
      <p:ext uri="{BB962C8B-B14F-4D97-AF65-F5344CB8AC3E}">
        <p14:creationId xmlns:p14="http://schemas.microsoft.com/office/powerpoint/2010/main" val="10252676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F90C1B-CAE8-448B-A6D5-96F3B304D5EE}"/>
              </a:ext>
            </a:extLst>
          </p:cNvPr>
          <p:cNvPicPr>
            <a:picLocks noChangeAspect="1"/>
          </p:cNvPicPr>
          <p:nvPr/>
        </p:nvPicPr>
        <p:blipFill>
          <a:blip r:embed="rId2"/>
          <a:stretch>
            <a:fillRect/>
          </a:stretch>
        </p:blipFill>
        <p:spPr>
          <a:xfrm>
            <a:off x="467544" y="1412776"/>
            <a:ext cx="8485736" cy="4968552"/>
          </a:xfrm>
          <a:prstGeom prst="rect">
            <a:avLst/>
          </a:prstGeom>
        </p:spPr>
      </p:pic>
      <p:sp>
        <p:nvSpPr>
          <p:cNvPr id="3" name="Rectangle 3">
            <a:extLst>
              <a:ext uri="{FF2B5EF4-FFF2-40B4-BE49-F238E27FC236}">
                <a16:creationId xmlns:a16="http://schemas.microsoft.com/office/drawing/2014/main" id="{752EE744-70F4-4475-A978-36B34EE50279}"/>
              </a:ext>
            </a:extLst>
          </p:cNvPr>
          <p:cNvSpPr txBox="1">
            <a:spLocks noChangeArrowheads="1"/>
          </p:cNvSpPr>
          <p:nvPr/>
        </p:nvSpPr>
        <p:spPr bwMode="auto">
          <a:xfrm>
            <a:off x="1475656" y="116632"/>
            <a:ext cx="5334000" cy="6096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pPr eaLnBrk="1" hangingPunct="1"/>
            <a:r>
              <a:rPr lang="zh-CN" altLang="en-US" sz="3600" b="0" kern="0" dirty="0"/>
              <a:t>存储器实现组合逻辑函数</a:t>
            </a:r>
            <a:endParaRPr lang="zh-CN" altLang="en-US" b="0" kern="0" dirty="0"/>
          </a:p>
        </p:txBody>
      </p:sp>
    </p:spTree>
    <p:extLst>
      <p:ext uri="{BB962C8B-B14F-4D97-AF65-F5344CB8AC3E}">
        <p14:creationId xmlns:p14="http://schemas.microsoft.com/office/powerpoint/2010/main" val="199231232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4">
            <a:extLst>
              <a:ext uri="{FF2B5EF4-FFF2-40B4-BE49-F238E27FC236}">
                <a16:creationId xmlns:a16="http://schemas.microsoft.com/office/drawing/2014/main" id="{246546D4-E3EB-4C4E-9CF3-52D91E0E5852}"/>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55</a:t>
            </a:fld>
            <a:endParaRPr kumimoji="0" lang="en-US" altLang="zh-CN" sz="2000">
              <a:solidFill>
                <a:schemeClr val="tx2"/>
              </a:solidFill>
              <a:latin typeface="Arial" panose="020B0604020202020204" pitchFamily="34" charset="0"/>
            </a:endParaRPr>
          </a:p>
        </p:txBody>
      </p:sp>
      <p:sp>
        <p:nvSpPr>
          <p:cNvPr id="89091" name="Rectangle 3">
            <a:extLst>
              <a:ext uri="{FF2B5EF4-FFF2-40B4-BE49-F238E27FC236}">
                <a16:creationId xmlns:a16="http://schemas.microsoft.com/office/drawing/2014/main" id="{9EC836FC-B595-4EFB-9A5F-EBE3E82419C4}"/>
              </a:ext>
            </a:extLst>
          </p:cNvPr>
          <p:cNvSpPr>
            <a:spLocks noGrp="1" noChangeArrowheads="1"/>
          </p:cNvSpPr>
          <p:nvPr>
            <p:ph type="title"/>
          </p:nvPr>
        </p:nvSpPr>
        <p:spPr>
          <a:xfrm>
            <a:off x="1691680" y="260648"/>
            <a:ext cx="5334000" cy="609600"/>
          </a:xfrm>
        </p:spPr>
        <p:txBody>
          <a:bodyPr/>
          <a:lstStyle/>
          <a:p>
            <a:pPr eaLnBrk="1" hangingPunct="1"/>
            <a:r>
              <a:rPr lang="zh-CN" altLang="en-US" sz="3600" dirty="0"/>
              <a:t>存储器实现组合逻辑函数</a:t>
            </a:r>
            <a:endParaRPr lang="zh-CN" altLang="en-US" dirty="0"/>
          </a:p>
        </p:txBody>
      </p:sp>
      <p:sp>
        <p:nvSpPr>
          <p:cNvPr id="89092" name="Rectangle 4">
            <a:extLst>
              <a:ext uri="{FF2B5EF4-FFF2-40B4-BE49-F238E27FC236}">
                <a16:creationId xmlns:a16="http://schemas.microsoft.com/office/drawing/2014/main" id="{B62E04DC-CA84-46E5-8292-6A05B58D0216}"/>
              </a:ext>
            </a:extLst>
          </p:cNvPr>
          <p:cNvSpPr>
            <a:spLocks noGrp="1" noChangeArrowheads="1"/>
          </p:cNvSpPr>
          <p:nvPr>
            <p:ph type="body" idx="1"/>
          </p:nvPr>
        </p:nvSpPr>
        <p:spPr/>
        <p:txBody>
          <a:bodyPr/>
          <a:lstStyle/>
          <a:p>
            <a:pPr eaLnBrk="1" hangingPunct="1"/>
            <a:r>
              <a:rPr lang="zh-CN" altLang="en-US"/>
              <a:t>总之</a:t>
            </a:r>
            <a:r>
              <a:rPr lang="en-US" altLang="zh-CN"/>
              <a:t>…</a:t>
            </a:r>
          </a:p>
          <a:p>
            <a:pPr lvl="1" eaLnBrk="1" hangingPunct="1"/>
            <a:r>
              <a:rPr lang="en-US" altLang="zh-CN"/>
              <a:t>ROM</a:t>
            </a:r>
            <a:r>
              <a:rPr lang="zh-CN" altLang="en-US"/>
              <a:t>的地址译码器</a:t>
            </a:r>
            <a:r>
              <a:rPr lang="en-US" altLang="zh-CN"/>
              <a:t>——</a:t>
            </a:r>
            <a:r>
              <a:rPr lang="zh-CN" altLang="en-US"/>
              <a:t>实现了地址输入的</a:t>
            </a:r>
            <a:br>
              <a:rPr lang="zh-CN" altLang="en-US"/>
            </a:br>
            <a:r>
              <a:rPr lang="zh-CN" altLang="en-US">
                <a:solidFill>
                  <a:schemeClr val="accent2"/>
                </a:solidFill>
              </a:rPr>
              <a:t>全译码</a:t>
            </a:r>
            <a:r>
              <a:rPr lang="en-US" altLang="zh-CN">
                <a:solidFill>
                  <a:schemeClr val="accent2"/>
                </a:solidFill>
              </a:rPr>
              <a:t>……</a:t>
            </a:r>
          </a:p>
          <a:p>
            <a:pPr lvl="1" eaLnBrk="1" hangingPunct="1"/>
            <a:r>
              <a:rPr lang="en-US" altLang="zh-CN"/>
              <a:t>ROM</a:t>
            </a:r>
            <a:r>
              <a:rPr lang="zh-CN" altLang="en-US"/>
              <a:t>可以实现个数与它的地址位数一样多的</a:t>
            </a:r>
            <a:r>
              <a:rPr lang="zh-CN" altLang="en-US" b="1">
                <a:solidFill>
                  <a:schemeClr val="tx2"/>
                </a:solidFill>
              </a:rPr>
              <a:t>逻辑变量</a:t>
            </a:r>
            <a:r>
              <a:rPr lang="zh-CN" altLang="en-US"/>
              <a:t>的逻辑函数</a:t>
            </a:r>
          </a:p>
          <a:p>
            <a:pPr lvl="1" eaLnBrk="1" hangingPunct="1"/>
            <a:r>
              <a:rPr lang="zh-CN" altLang="en-US" b="1">
                <a:solidFill>
                  <a:schemeClr val="tx2"/>
                </a:solidFill>
              </a:rPr>
              <a:t>逻辑函数</a:t>
            </a:r>
            <a:r>
              <a:rPr lang="zh-CN" altLang="en-US">
                <a:solidFill>
                  <a:schemeClr val="tx2"/>
                </a:solidFill>
              </a:rPr>
              <a:t>的个数 </a:t>
            </a:r>
            <a:r>
              <a:rPr lang="zh-CN" altLang="en-US"/>
              <a:t>等于 其数据位宽度数</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623D2982-872B-48FC-B233-B71AC700476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kumimoji="0" lang="en-US" altLang="zh-CN" sz="2000" dirty="0">
              <a:solidFill>
                <a:schemeClr val="tx2"/>
              </a:solidFill>
              <a:latin typeface="Arial" panose="020B0604020202020204" pitchFamily="34" charset="0"/>
            </a:endParaRPr>
          </a:p>
        </p:txBody>
      </p:sp>
      <p:sp>
        <p:nvSpPr>
          <p:cNvPr id="91139" name="Rectangle 3">
            <a:extLst>
              <a:ext uri="{FF2B5EF4-FFF2-40B4-BE49-F238E27FC236}">
                <a16:creationId xmlns:a16="http://schemas.microsoft.com/office/drawing/2014/main" id="{0331D824-020F-400A-8ABA-D99217E551BB}"/>
              </a:ext>
            </a:extLst>
          </p:cNvPr>
          <p:cNvSpPr>
            <a:spLocks noGrp="1" noChangeArrowheads="1"/>
          </p:cNvSpPr>
          <p:nvPr>
            <p:ph type="title"/>
          </p:nvPr>
        </p:nvSpPr>
        <p:spPr>
          <a:xfrm>
            <a:off x="1266399" y="228600"/>
            <a:ext cx="5334000" cy="609600"/>
          </a:xfrm>
        </p:spPr>
        <p:txBody>
          <a:bodyPr/>
          <a:lstStyle/>
          <a:p>
            <a:pPr eaLnBrk="1" hangingPunct="1"/>
            <a:r>
              <a:rPr lang="zh-CN" altLang="en-US" sz="3600" dirty="0"/>
              <a:t>存储器实现组合逻辑函数</a:t>
            </a:r>
            <a:endParaRPr lang="zh-CN" altLang="en-US" dirty="0"/>
          </a:p>
        </p:txBody>
      </p:sp>
      <p:sp>
        <p:nvSpPr>
          <p:cNvPr id="91140" name="Rectangle 4">
            <a:extLst>
              <a:ext uri="{FF2B5EF4-FFF2-40B4-BE49-F238E27FC236}">
                <a16:creationId xmlns:a16="http://schemas.microsoft.com/office/drawing/2014/main" id="{B192C7D8-6E95-4E20-9B56-2D805EC7EE32}"/>
              </a:ext>
            </a:extLst>
          </p:cNvPr>
          <p:cNvSpPr>
            <a:spLocks noGrp="1" noChangeArrowheads="1"/>
          </p:cNvSpPr>
          <p:nvPr>
            <p:ph type="body" sz="half" idx="1"/>
          </p:nvPr>
        </p:nvSpPr>
        <p:spPr>
          <a:xfrm>
            <a:off x="250540" y="1147762"/>
            <a:ext cx="8947720" cy="2174875"/>
          </a:xfrm>
        </p:spPr>
        <p:txBody>
          <a:bodyPr/>
          <a:lstStyle/>
          <a:p>
            <a:pPr eaLnBrk="1" hangingPunct="1"/>
            <a:r>
              <a:rPr lang="en-US" altLang="zh-CN" sz="2800" dirty="0"/>
              <a:t>ROM</a:t>
            </a:r>
            <a:r>
              <a:rPr lang="zh-CN" altLang="en-US" sz="2800" dirty="0"/>
              <a:t>组合逻辑分析</a:t>
            </a:r>
          </a:p>
          <a:p>
            <a:pPr lvl="1" eaLnBrk="1" hangingPunct="1"/>
            <a:r>
              <a:rPr lang="zh-CN" altLang="en-US" sz="2400" dirty="0"/>
              <a:t>最小项和，化简</a:t>
            </a:r>
          </a:p>
          <a:p>
            <a:pPr lvl="2" eaLnBrk="1" hangingPunct="1">
              <a:buFontTx/>
              <a:buNone/>
            </a:pPr>
            <a:r>
              <a:rPr lang="zh-CN" altLang="en-US" sz="2000" dirty="0"/>
              <a:t>例：前页，图中的逻辑</a:t>
            </a:r>
          </a:p>
        </p:txBody>
      </p:sp>
      <p:grpSp>
        <p:nvGrpSpPr>
          <p:cNvPr id="91141" name="Group 66">
            <a:extLst>
              <a:ext uri="{FF2B5EF4-FFF2-40B4-BE49-F238E27FC236}">
                <a16:creationId xmlns:a16="http://schemas.microsoft.com/office/drawing/2014/main" id="{48ADE78B-691D-4542-9CAD-39B38FB6DBE9}"/>
              </a:ext>
            </a:extLst>
          </p:cNvPr>
          <p:cNvGrpSpPr>
            <a:grpSpLocks/>
          </p:cNvGrpSpPr>
          <p:nvPr/>
        </p:nvGrpSpPr>
        <p:grpSpPr bwMode="auto">
          <a:xfrm>
            <a:off x="1676400" y="3124200"/>
            <a:ext cx="5562600" cy="3124200"/>
            <a:chOff x="1056" y="1968"/>
            <a:chExt cx="3504" cy="1968"/>
          </a:xfrm>
        </p:grpSpPr>
        <p:sp>
          <p:nvSpPr>
            <p:cNvPr id="91142" name="Text Box 5">
              <a:extLst>
                <a:ext uri="{FF2B5EF4-FFF2-40B4-BE49-F238E27FC236}">
                  <a16:creationId xmlns:a16="http://schemas.microsoft.com/office/drawing/2014/main" id="{57386515-5EFE-4496-8A19-83548BE0DDB1}"/>
                </a:ext>
              </a:extLst>
            </p:cNvPr>
            <p:cNvSpPr txBox="1">
              <a:spLocks noChangeArrowheads="1"/>
            </p:cNvSpPr>
            <p:nvPr/>
          </p:nvSpPr>
          <p:spPr bwMode="auto">
            <a:xfrm>
              <a:off x="1104" y="2880"/>
              <a:ext cx="549"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800"/>
                <a:t>存储矩阵</a:t>
              </a:r>
            </a:p>
            <a:p>
              <a:pPr algn="ctr" eaLnBrk="1" hangingPunct="1">
                <a:spcBef>
                  <a:spcPct val="50000"/>
                </a:spcBef>
              </a:pPr>
              <a:r>
                <a:rPr lang="zh-CN" altLang="en-US" sz="1800"/>
                <a:t>（</a:t>
              </a:r>
              <a:r>
                <a:rPr lang="zh-CN" altLang="en-US" sz="1800" b="1">
                  <a:solidFill>
                    <a:schemeClr val="accent2"/>
                  </a:solidFill>
                </a:rPr>
                <a:t>或</a:t>
              </a:r>
              <a:r>
                <a:rPr lang="zh-CN" altLang="en-US" sz="1800"/>
                <a:t>逻辑阵列）</a:t>
              </a:r>
            </a:p>
          </p:txBody>
        </p:sp>
        <p:grpSp>
          <p:nvGrpSpPr>
            <p:cNvPr id="91143" name="Group 6">
              <a:extLst>
                <a:ext uri="{FF2B5EF4-FFF2-40B4-BE49-F238E27FC236}">
                  <a16:creationId xmlns:a16="http://schemas.microsoft.com/office/drawing/2014/main" id="{CB8D3989-19F0-4BCE-90B7-B53395A4ECA7}"/>
                </a:ext>
              </a:extLst>
            </p:cNvPr>
            <p:cNvGrpSpPr>
              <a:grpSpLocks/>
            </p:cNvGrpSpPr>
            <p:nvPr/>
          </p:nvGrpSpPr>
          <p:grpSpPr bwMode="auto">
            <a:xfrm>
              <a:off x="1056" y="1968"/>
              <a:ext cx="3504" cy="1968"/>
              <a:chOff x="1104" y="1872"/>
              <a:chExt cx="3504" cy="1968"/>
            </a:xfrm>
          </p:grpSpPr>
          <p:sp>
            <p:nvSpPr>
              <p:cNvPr id="91148" name="Line 7">
                <a:extLst>
                  <a:ext uri="{FF2B5EF4-FFF2-40B4-BE49-F238E27FC236}">
                    <a16:creationId xmlns:a16="http://schemas.microsoft.com/office/drawing/2014/main" id="{E34850D0-70D1-45D3-B12C-FE3535A6F7A1}"/>
                  </a:ext>
                </a:extLst>
              </p:cNvPr>
              <p:cNvSpPr>
                <a:spLocks noChangeShapeType="1"/>
              </p:cNvSpPr>
              <p:nvPr/>
            </p:nvSpPr>
            <p:spPr bwMode="auto">
              <a:xfrm>
                <a:off x="2016"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9" name="Line 8">
                <a:extLst>
                  <a:ext uri="{FF2B5EF4-FFF2-40B4-BE49-F238E27FC236}">
                    <a16:creationId xmlns:a16="http://schemas.microsoft.com/office/drawing/2014/main" id="{9805D330-C198-4D9C-A41A-9EF11C94EF05}"/>
                  </a:ext>
                </a:extLst>
              </p:cNvPr>
              <p:cNvSpPr>
                <a:spLocks noChangeShapeType="1"/>
              </p:cNvSpPr>
              <p:nvPr/>
            </p:nvSpPr>
            <p:spPr bwMode="auto">
              <a:xfrm>
                <a:off x="2160"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0" name="Line 9">
                <a:extLst>
                  <a:ext uri="{FF2B5EF4-FFF2-40B4-BE49-F238E27FC236}">
                    <a16:creationId xmlns:a16="http://schemas.microsoft.com/office/drawing/2014/main" id="{B3F781FE-7031-4349-8525-66FD1CEAF870}"/>
                  </a:ext>
                </a:extLst>
              </p:cNvPr>
              <p:cNvSpPr>
                <a:spLocks noChangeShapeType="1"/>
              </p:cNvSpPr>
              <p:nvPr/>
            </p:nvSpPr>
            <p:spPr bwMode="auto">
              <a:xfrm>
                <a:off x="2304"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1" name="Line 10">
                <a:extLst>
                  <a:ext uri="{FF2B5EF4-FFF2-40B4-BE49-F238E27FC236}">
                    <a16:creationId xmlns:a16="http://schemas.microsoft.com/office/drawing/2014/main" id="{BD22349D-5590-47D2-A2F3-1576A77015D5}"/>
                  </a:ext>
                </a:extLst>
              </p:cNvPr>
              <p:cNvSpPr>
                <a:spLocks noChangeShapeType="1"/>
              </p:cNvSpPr>
              <p:nvPr/>
            </p:nvSpPr>
            <p:spPr bwMode="auto">
              <a:xfrm>
                <a:off x="2448"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2" name="Line 11">
                <a:extLst>
                  <a:ext uri="{FF2B5EF4-FFF2-40B4-BE49-F238E27FC236}">
                    <a16:creationId xmlns:a16="http://schemas.microsoft.com/office/drawing/2014/main" id="{D3823EA6-2859-4BCD-91EB-70BCE447340D}"/>
                  </a:ext>
                </a:extLst>
              </p:cNvPr>
              <p:cNvSpPr>
                <a:spLocks noChangeShapeType="1"/>
              </p:cNvSpPr>
              <p:nvPr/>
            </p:nvSpPr>
            <p:spPr bwMode="auto">
              <a:xfrm>
                <a:off x="2592"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3" name="Line 12">
                <a:extLst>
                  <a:ext uri="{FF2B5EF4-FFF2-40B4-BE49-F238E27FC236}">
                    <a16:creationId xmlns:a16="http://schemas.microsoft.com/office/drawing/2014/main" id="{DC4F3045-F925-4027-B242-0F574C3D89E7}"/>
                  </a:ext>
                </a:extLst>
              </p:cNvPr>
              <p:cNvSpPr>
                <a:spLocks noChangeShapeType="1"/>
              </p:cNvSpPr>
              <p:nvPr/>
            </p:nvSpPr>
            <p:spPr bwMode="auto">
              <a:xfrm>
                <a:off x="2736"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4" name="Line 13">
                <a:extLst>
                  <a:ext uri="{FF2B5EF4-FFF2-40B4-BE49-F238E27FC236}">
                    <a16:creationId xmlns:a16="http://schemas.microsoft.com/office/drawing/2014/main" id="{BA8F0797-8914-43AF-8F86-21D11E7DEF40}"/>
                  </a:ext>
                </a:extLst>
              </p:cNvPr>
              <p:cNvSpPr>
                <a:spLocks noChangeShapeType="1"/>
              </p:cNvSpPr>
              <p:nvPr/>
            </p:nvSpPr>
            <p:spPr bwMode="auto">
              <a:xfrm>
                <a:off x="2880"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5" name="Line 14">
                <a:extLst>
                  <a:ext uri="{FF2B5EF4-FFF2-40B4-BE49-F238E27FC236}">
                    <a16:creationId xmlns:a16="http://schemas.microsoft.com/office/drawing/2014/main" id="{C9B1B806-F41A-4150-B9F0-5099F099CF29}"/>
                  </a:ext>
                </a:extLst>
              </p:cNvPr>
              <p:cNvSpPr>
                <a:spLocks noChangeShapeType="1"/>
              </p:cNvSpPr>
              <p:nvPr/>
            </p:nvSpPr>
            <p:spPr bwMode="auto">
              <a:xfrm>
                <a:off x="3024"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6" name="Line 15">
                <a:extLst>
                  <a:ext uri="{FF2B5EF4-FFF2-40B4-BE49-F238E27FC236}">
                    <a16:creationId xmlns:a16="http://schemas.microsoft.com/office/drawing/2014/main" id="{D1777D16-D5FB-4A2E-B441-12B648157E8E}"/>
                  </a:ext>
                </a:extLst>
              </p:cNvPr>
              <p:cNvSpPr>
                <a:spLocks noChangeShapeType="1"/>
              </p:cNvSpPr>
              <p:nvPr/>
            </p:nvSpPr>
            <p:spPr bwMode="auto">
              <a:xfrm>
                <a:off x="3168"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7" name="Line 16">
                <a:extLst>
                  <a:ext uri="{FF2B5EF4-FFF2-40B4-BE49-F238E27FC236}">
                    <a16:creationId xmlns:a16="http://schemas.microsoft.com/office/drawing/2014/main" id="{EB382096-DB85-418B-8C5F-08502B9E7468}"/>
                  </a:ext>
                </a:extLst>
              </p:cNvPr>
              <p:cNvSpPr>
                <a:spLocks noChangeShapeType="1"/>
              </p:cNvSpPr>
              <p:nvPr/>
            </p:nvSpPr>
            <p:spPr bwMode="auto">
              <a:xfrm>
                <a:off x="3312"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8" name="Line 17">
                <a:extLst>
                  <a:ext uri="{FF2B5EF4-FFF2-40B4-BE49-F238E27FC236}">
                    <a16:creationId xmlns:a16="http://schemas.microsoft.com/office/drawing/2014/main" id="{13954DD8-8377-4639-A6EF-9E07D43BE728}"/>
                  </a:ext>
                </a:extLst>
              </p:cNvPr>
              <p:cNvSpPr>
                <a:spLocks noChangeShapeType="1"/>
              </p:cNvSpPr>
              <p:nvPr/>
            </p:nvSpPr>
            <p:spPr bwMode="auto">
              <a:xfrm>
                <a:off x="3456"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9" name="Line 18">
                <a:extLst>
                  <a:ext uri="{FF2B5EF4-FFF2-40B4-BE49-F238E27FC236}">
                    <a16:creationId xmlns:a16="http://schemas.microsoft.com/office/drawing/2014/main" id="{67C20233-11BC-48D6-B8BC-547689ED03E4}"/>
                  </a:ext>
                </a:extLst>
              </p:cNvPr>
              <p:cNvSpPr>
                <a:spLocks noChangeShapeType="1"/>
              </p:cNvSpPr>
              <p:nvPr/>
            </p:nvSpPr>
            <p:spPr bwMode="auto">
              <a:xfrm>
                <a:off x="3600"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0" name="Line 19">
                <a:extLst>
                  <a:ext uri="{FF2B5EF4-FFF2-40B4-BE49-F238E27FC236}">
                    <a16:creationId xmlns:a16="http://schemas.microsoft.com/office/drawing/2014/main" id="{E9F9B92A-905F-4CD4-BA2F-1709C42FCEEC}"/>
                  </a:ext>
                </a:extLst>
              </p:cNvPr>
              <p:cNvSpPr>
                <a:spLocks noChangeShapeType="1"/>
              </p:cNvSpPr>
              <p:nvPr/>
            </p:nvSpPr>
            <p:spPr bwMode="auto">
              <a:xfrm>
                <a:off x="3744"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1" name="Line 20">
                <a:extLst>
                  <a:ext uri="{FF2B5EF4-FFF2-40B4-BE49-F238E27FC236}">
                    <a16:creationId xmlns:a16="http://schemas.microsoft.com/office/drawing/2014/main" id="{A620807E-F1BE-43C7-A070-578F8BFC66FA}"/>
                  </a:ext>
                </a:extLst>
              </p:cNvPr>
              <p:cNvSpPr>
                <a:spLocks noChangeShapeType="1"/>
              </p:cNvSpPr>
              <p:nvPr/>
            </p:nvSpPr>
            <p:spPr bwMode="auto">
              <a:xfrm>
                <a:off x="3888"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2" name="Line 21">
                <a:extLst>
                  <a:ext uri="{FF2B5EF4-FFF2-40B4-BE49-F238E27FC236}">
                    <a16:creationId xmlns:a16="http://schemas.microsoft.com/office/drawing/2014/main" id="{DAD01E77-1281-4674-ABE7-BAFA905358E2}"/>
                  </a:ext>
                </a:extLst>
              </p:cNvPr>
              <p:cNvSpPr>
                <a:spLocks noChangeShapeType="1"/>
              </p:cNvSpPr>
              <p:nvPr/>
            </p:nvSpPr>
            <p:spPr bwMode="auto">
              <a:xfrm>
                <a:off x="4032"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3" name="Line 22">
                <a:extLst>
                  <a:ext uri="{FF2B5EF4-FFF2-40B4-BE49-F238E27FC236}">
                    <a16:creationId xmlns:a16="http://schemas.microsoft.com/office/drawing/2014/main" id="{22C8F555-B306-4D65-9675-1D990A7B3217}"/>
                  </a:ext>
                </a:extLst>
              </p:cNvPr>
              <p:cNvSpPr>
                <a:spLocks noChangeShapeType="1"/>
              </p:cNvSpPr>
              <p:nvPr/>
            </p:nvSpPr>
            <p:spPr bwMode="auto">
              <a:xfrm>
                <a:off x="4176" y="2496"/>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4" name="Line 23">
                <a:extLst>
                  <a:ext uri="{FF2B5EF4-FFF2-40B4-BE49-F238E27FC236}">
                    <a16:creationId xmlns:a16="http://schemas.microsoft.com/office/drawing/2014/main" id="{21BBBF41-0A03-466C-A12F-7F73B6F0FA19}"/>
                  </a:ext>
                </a:extLst>
              </p:cNvPr>
              <p:cNvSpPr>
                <a:spLocks noChangeShapeType="1"/>
              </p:cNvSpPr>
              <p:nvPr/>
            </p:nvSpPr>
            <p:spPr bwMode="auto">
              <a:xfrm>
                <a:off x="1920" y="3168"/>
                <a:ext cx="23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5" name="Line 24">
                <a:extLst>
                  <a:ext uri="{FF2B5EF4-FFF2-40B4-BE49-F238E27FC236}">
                    <a16:creationId xmlns:a16="http://schemas.microsoft.com/office/drawing/2014/main" id="{FABE6C1D-FBCD-4215-9928-59ACD7EA009C}"/>
                  </a:ext>
                </a:extLst>
              </p:cNvPr>
              <p:cNvSpPr>
                <a:spLocks noChangeShapeType="1"/>
              </p:cNvSpPr>
              <p:nvPr/>
            </p:nvSpPr>
            <p:spPr bwMode="auto">
              <a:xfrm>
                <a:off x="1920" y="3360"/>
                <a:ext cx="23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6" name="Line 25">
                <a:extLst>
                  <a:ext uri="{FF2B5EF4-FFF2-40B4-BE49-F238E27FC236}">
                    <a16:creationId xmlns:a16="http://schemas.microsoft.com/office/drawing/2014/main" id="{0770A8A3-959F-493C-8D8D-62F76D9F8591}"/>
                  </a:ext>
                </a:extLst>
              </p:cNvPr>
              <p:cNvSpPr>
                <a:spLocks noChangeShapeType="1"/>
              </p:cNvSpPr>
              <p:nvPr/>
            </p:nvSpPr>
            <p:spPr bwMode="auto">
              <a:xfrm>
                <a:off x="1920" y="3552"/>
                <a:ext cx="23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7" name="Line 26">
                <a:extLst>
                  <a:ext uri="{FF2B5EF4-FFF2-40B4-BE49-F238E27FC236}">
                    <a16:creationId xmlns:a16="http://schemas.microsoft.com/office/drawing/2014/main" id="{EFB4D3FE-8701-4AD6-BBA5-000028E35DBE}"/>
                  </a:ext>
                </a:extLst>
              </p:cNvPr>
              <p:cNvSpPr>
                <a:spLocks noChangeShapeType="1"/>
              </p:cNvSpPr>
              <p:nvPr/>
            </p:nvSpPr>
            <p:spPr bwMode="auto">
              <a:xfrm>
                <a:off x="1920" y="3744"/>
                <a:ext cx="23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8" name="Line 27">
                <a:extLst>
                  <a:ext uri="{FF2B5EF4-FFF2-40B4-BE49-F238E27FC236}">
                    <a16:creationId xmlns:a16="http://schemas.microsoft.com/office/drawing/2014/main" id="{07497494-469D-4968-968F-64BEE02FA589}"/>
                  </a:ext>
                </a:extLst>
              </p:cNvPr>
              <p:cNvSpPr>
                <a:spLocks noChangeShapeType="1"/>
              </p:cNvSpPr>
              <p:nvPr/>
            </p:nvSpPr>
            <p:spPr bwMode="auto">
              <a:xfrm>
                <a:off x="2256" y="3168"/>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9" name="Line 28">
                <a:extLst>
                  <a:ext uri="{FF2B5EF4-FFF2-40B4-BE49-F238E27FC236}">
                    <a16:creationId xmlns:a16="http://schemas.microsoft.com/office/drawing/2014/main" id="{5FCBC750-ED58-4A1A-8228-9EB3C8F1F3FA}"/>
                  </a:ext>
                </a:extLst>
              </p:cNvPr>
              <p:cNvSpPr>
                <a:spLocks noChangeShapeType="1"/>
              </p:cNvSpPr>
              <p:nvPr/>
            </p:nvSpPr>
            <p:spPr bwMode="auto">
              <a:xfrm>
                <a:off x="2400" y="3168"/>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0" name="Line 29">
                <a:extLst>
                  <a:ext uri="{FF2B5EF4-FFF2-40B4-BE49-F238E27FC236}">
                    <a16:creationId xmlns:a16="http://schemas.microsoft.com/office/drawing/2014/main" id="{661DCAE9-C8CC-4DAA-8410-01AD222043BA}"/>
                  </a:ext>
                </a:extLst>
              </p:cNvPr>
              <p:cNvSpPr>
                <a:spLocks noChangeShapeType="1"/>
              </p:cNvSpPr>
              <p:nvPr/>
            </p:nvSpPr>
            <p:spPr bwMode="auto">
              <a:xfrm>
                <a:off x="2832" y="3168"/>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1" name="Line 30">
                <a:extLst>
                  <a:ext uri="{FF2B5EF4-FFF2-40B4-BE49-F238E27FC236}">
                    <a16:creationId xmlns:a16="http://schemas.microsoft.com/office/drawing/2014/main" id="{08FC4236-CFE5-4D35-9FB5-92C783C05BAF}"/>
                  </a:ext>
                </a:extLst>
              </p:cNvPr>
              <p:cNvSpPr>
                <a:spLocks noChangeShapeType="1"/>
              </p:cNvSpPr>
              <p:nvPr/>
            </p:nvSpPr>
            <p:spPr bwMode="auto">
              <a:xfrm>
                <a:off x="2976" y="3168"/>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2" name="Line 31">
                <a:extLst>
                  <a:ext uri="{FF2B5EF4-FFF2-40B4-BE49-F238E27FC236}">
                    <a16:creationId xmlns:a16="http://schemas.microsoft.com/office/drawing/2014/main" id="{9997210B-C202-491C-BC11-603A2506315C}"/>
                  </a:ext>
                </a:extLst>
              </p:cNvPr>
              <p:cNvSpPr>
                <a:spLocks noChangeShapeType="1"/>
              </p:cNvSpPr>
              <p:nvPr/>
            </p:nvSpPr>
            <p:spPr bwMode="auto">
              <a:xfrm>
                <a:off x="2832" y="3360"/>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3" name="Line 32">
                <a:extLst>
                  <a:ext uri="{FF2B5EF4-FFF2-40B4-BE49-F238E27FC236}">
                    <a16:creationId xmlns:a16="http://schemas.microsoft.com/office/drawing/2014/main" id="{9338F443-937C-4990-AFF2-9D7DBA0A21EA}"/>
                  </a:ext>
                </a:extLst>
              </p:cNvPr>
              <p:cNvSpPr>
                <a:spLocks noChangeShapeType="1"/>
              </p:cNvSpPr>
              <p:nvPr/>
            </p:nvSpPr>
            <p:spPr bwMode="auto">
              <a:xfrm>
                <a:off x="2976" y="3360"/>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4" name="Line 33">
                <a:extLst>
                  <a:ext uri="{FF2B5EF4-FFF2-40B4-BE49-F238E27FC236}">
                    <a16:creationId xmlns:a16="http://schemas.microsoft.com/office/drawing/2014/main" id="{6619DDA8-ED5B-4911-97CE-123F5BD00ABE}"/>
                  </a:ext>
                </a:extLst>
              </p:cNvPr>
              <p:cNvSpPr>
                <a:spLocks noChangeShapeType="1"/>
              </p:cNvSpPr>
              <p:nvPr/>
            </p:nvSpPr>
            <p:spPr bwMode="auto">
              <a:xfrm>
                <a:off x="3408" y="3360"/>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5" name="Line 34">
                <a:extLst>
                  <a:ext uri="{FF2B5EF4-FFF2-40B4-BE49-F238E27FC236}">
                    <a16:creationId xmlns:a16="http://schemas.microsoft.com/office/drawing/2014/main" id="{E33B4BA4-04A0-4ED2-94CE-DAD67434F0B3}"/>
                  </a:ext>
                </a:extLst>
              </p:cNvPr>
              <p:cNvSpPr>
                <a:spLocks noChangeShapeType="1"/>
              </p:cNvSpPr>
              <p:nvPr/>
            </p:nvSpPr>
            <p:spPr bwMode="auto">
              <a:xfrm>
                <a:off x="3984" y="3360"/>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6" name="Line 35">
                <a:extLst>
                  <a:ext uri="{FF2B5EF4-FFF2-40B4-BE49-F238E27FC236}">
                    <a16:creationId xmlns:a16="http://schemas.microsoft.com/office/drawing/2014/main" id="{2E0E6A65-275E-4999-888C-A8EDA9F35407}"/>
                  </a:ext>
                </a:extLst>
              </p:cNvPr>
              <p:cNvSpPr>
                <a:spLocks noChangeShapeType="1"/>
              </p:cNvSpPr>
              <p:nvPr/>
            </p:nvSpPr>
            <p:spPr bwMode="auto">
              <a:xfrm>
                <a:off x="2544" y="3552"/>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7" name="Line 36">
                <a:extLst>
                  <a:ext uri="{FF2B5EF4-FFF2-40B4-BE49-F238E27FC236}">
                    <a16:creationId xmlns:a16="http://schemas.microsoft.com/office/drawing/2014/main" id="{C47A0FE2-EED8-481A-BC7F-68D08EE4580D}"/>
                  </a:ext>
                </a:extLst>
              </p:cNvPr>
              <p:cNvSpPr>
                <a:spLocks noChangeShapeType="1"/>
              </p:cNvSpPr>
              <p:nvPr/>
            </p:nvSpPr>
            <p:spPr bwMode="auto">
              <a:xfrm>
                <a:off x="3984" y="3552"/>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8" name="Line 37">
                <a:extLst>
                  <a:ext uri="{FF2B5EF4-FFF2-40B4-BE49-F238E27FC236}">
                    <a16:creationId xmlns:a16="http://schemas.microsoft.com/office/drawing/2014/main" id="{6CA5F625-47EE-4035-A1A7-9D384E472BDC}"/>
                  </a:ext>
                </a:extLst>
              </p:cNvPr>
              <p:cNvSpPr>
                <a:spLocks noChangeShapeType="1"/>
              </p:cNvSpPr>
              <p:nvPr/>
            </p:nvSpPr>
            <p:spPr bwMode="auto">
              <a:xfrm>
                <a:off x="2256" y="3744"/>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9" name="Line 38">
                <a:extLst>
                  <a:ext uri="{FF2B5EF4-FFF2-40B4-BE49-F238E27FC236}">
                    <a16:creationId xmlns:a16="http://schemas.microsoft.com/office/drawing/2014/main" id="{C33FA822-48D6-424F-91C4-489253C67D67}"/>
                  </a:ext>
                </a:extLst>
              </p:cNvPr>
              <p:cNvSpPr>
                <a:spLocks noChangeShapeType="1"/>
              </p:cNvSpPr>
              <p:nvPr/>
            </p:nvSpPr>
            <p:spPr bwMode="auto">
              <a:xfrm>
                <a:off x="4128" y="3744"/>
                <a:ext cx="48" cy="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0" name="Rectangle 39">
                <a:extLst>
                  <a:ext uri="{FF2B5EF4-FFF2-40B4-BE49-F238E27FC236}">
                    <a16:creationId xmlns:a16="http://schemas.microsoft.com/office/drawing/2014/main" id="{3D0986C3-E52C-4C91-8C57-7A145B6FCD6F}"/>
                  </a:ext>
                </a:extLst>
              </p:cNvPr>
              <p:cNvSpPr>
                <a:spLocks noChangeArrowheads="1"/>
              </p:cNvSpPr>
              <p:nvPr/>
            </p:nvSpPr>
            <p:spPr bwMode="auto">
              <a:xfrm>
                <a:off x="1872" y="3072"/>
                <a:ext cx="2448" cy="768"/>
              </a:xfrm>
              <a:prstGeom prst="rect">
                <a:avLst/>
              </a:prstGeom>
              <a:noFill/>
              <a:ln w="9525">
                <a:solidFill>
                  <a:schemeClr val="accent2"/>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181" name="Rectangle 40">
                <a:extLst>
                  <a:ext uri="{FF2B5EF4-FFF2-40B4-BE49-F238E27FC236}">
                    <a16:creationId xmlns:a16="http://schemas.microsoft.com/office/drawing/2014/main" id="{F8F66B13-4F07-4611-B35F-466F79181FE0}"/>
                  </a:ext>
                </a:extLst>
              </p:cNvPr>
              <p:cNvSpPr>
                <a:spLocks noChangeArrowheads="1"/>
              </p:cNvSpPr>
              <p:nvPr/>
            </p:nvSpPr>
            <p:spPr bwMode="auto">
              <a:xfrm>
                <a:off x="1872" y="1968"/>
                <a:ext cx="2448" cy="5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182" name="Text Box 41">
                <a:extLst>
                  <a:ext uri="{FF2B5EF4-FFF2-40B4-BE49-F238E27FC236}">
                    <a16:creationId xmlns:a16="http://schemas.microsoft.com/office/drawing/2014/main" id="{6DD7FCAD-13DB-448B-8B25-73F418DE5D8E}"/>
                  </a:ext>
                </a:extLst>
              </p:cNvPr>
              <p:cNvSpPr txBox="1">
                <a:spLocks noChangeArrowheads="1"/>
              </p:cNvSpPr>
              <p:nvPr/>
            </p:nvSpPr>
            <p:spPr bwMode="auto">
              <a:xfrm>
                <a:off x="2640" y="2160"/>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t>地址译码器</a:t>
                </a:r>
              </a:p>
            </p:txBody>
          </p:sp>
          <p:sp>
            <p:nvSpPr>
              <p:cNvPr id="91183" name="Line 42">
                <a:extLst>
                  <a:ext uri="{FF2B5EF4-FFF2-40B4-BE49-F238E27FC236}">
                    <a16:creationId xmlns:a16="http://schemas.microsoft.com/office/drawing/2014/main" id="{72BA6F32-90E9-4BB9-A72F-06641BD95F50}"/>
                  </a:ext>
                </a:extLst>
              </p:cNvPr>
              <p:cNvSpPr>
                <a:spLocks noChangeShapeType="1"/>
              </p:cNvSpPr>
              <p:nvPr/>
            </p:nvSpPr>
            <p:spPr bwMode="auto">
              <a:xfrm flipH="1">
                <a:off x="1536" y="2448"/>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4" name="Line 43">
                <a:extLst>
                  <a:ext uri="{FF2B5EF4-FFF2-40B4-BE49-F238E27FC236}">
                    <a16:creationId xmlns:a16="http://schemas.microsoft.com/office/drawing/2014/main" id="{E17DF995-97C6-4DF8-A76B-7559DC842C1B}"/>
                  </a:ext>
                </a:extLst>
              </p:cNvPr>
              <p:cNvSpPr>
                <a:spLocks noChangeShapeType="1"/>
              </p:cNvSpPr>
              <p:nvPr/>
            </p:nvSpPr>
            <p:spPr bwMode="auto">
              <a:xfrm flipH="1">
                <a:off x="1344" y="2304"/>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5" name="Line 44">
                <a:extLst>
                  <a:ext uri="{FF2B5EF4-FFF2-40B4-BE49-F238E27FC236}">
                    <a16:creationId xmlns:a16="http://schemas.microsoft.com/office/drawing/2014/main" id="{88D5DDA6-3B3B-403F-8827-65527E490586}"/>
                  </a:ext>
                </a:extLst>
              </p:cNvPr>
              <p:cNvSpPr>
                <a:spLocks noChangeShapeType="1"/>
              </p:cNvSpPr>
              <p:nvPr/>
            </p:nvSpPr>
            <p:spPr bwMode="auto">
              <a:xfrm flipH="1">
                <a:off x="1536" y="216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6" name="Line 45">
                <a:extLst>
                  <a:ext uri="{FF2B5EF4-FFF2-40B4-BE49-F238E27FC236}">
                    <a16:creationId xmlns:a16="http://schemas.microsoft.com/office/drawing/2014/main" id="{D0841760-6DF2-4CC6-B7C5-8A60131CD6C3}"/>
                  </a:ext>
                </a:extLst>
              </p:cNvPr>
              <p:cNvSpPr>
                <a:spLocks noChangeShapeType="1"/>
              </p:cNvSpPr>
              <p:nvPr/>
            </p:nvSpPr>
            <p:spPr bwMode="auto">
              <a:xfrm flipH="1">
                <a:off x="1344" y="2016"/>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7" name="Text Box 46">
                <a:extLst>
                  <a:ext uri="{FF2B5EF4-FFF2-40B4-BE49-F238E27FC236}">
                    <a16:creationId xmlns:a16="http://schemas.microsoft.com/office/drawing/2014/main" id="{C220FF27-267B-4A12-A154-AD3795E92909}"/>
                  </a:ext>
                </a:extLst>
              </p:cNvPr>
              <p:cNvSpPr txBox="1">
                <a:spLocks noChangeArrowheads="1"/>
              </p:cNvSpPr>
              <p:nvPr/>
            </p:nvSpPr>
            <p:spPr bwMode="auto">
              <a:xfrm>
                <a:off x="1632" y="1872"/>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a:t>
                </a:r>
                <a:r>
                  <a:rPr lang="en-US" altLang="zh-CN" sz="1600" i="1"/>
                  <a:t>A</a:t>
                </a:r>
                <a:r>
                  <a:rPr lang="en-US" altLang="zh-CN" sz="1600" baseline="-25000"/>
                  <a:t>3</a:t>
                </a:r>
                <a:r>
                  <a:rPr lang="en-US" altLang="zh-CN" sz="1600"/>
                  <a:t>)</a:t>
                </a:r>
              </a:p>
            </p:txBody>
          </p:sp>
          <p:sp>
            <p:nvSpPr>
              <p:cNvPr id="91188" name="Text Box 47">
                <a:extLst>
                  <a:ext uri="{FF2B5EF4-FFF2-40B4-BE49-F238E27FC236}">
                    <a16:creationId xmlns:a16="http://schemas.microsoft.com/office/drawing/2014/main" id="{EC385D81-286D-49A5-82AF-A88E7130F2CF}"/>
                  </a:ext>
                </a:extLst>
              </p:cNvPr>
              <p:cNvSpPr txBox="1">
                <a:spLocks noChangeArrowheads="1"/>
              </p:cNvSpPr>
              <p:nvPr/>
            </p:nvSpPr>
            <p:spPr bwMode="auto">
              <a:xfrm>
                <a:off x="1632" y="2016"/>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a:t>
                </a:r>
                <a:r>
                  <a:rPr lang="en-US" altLang="zh-CN" sz="1600" i="1"/>
                  <a:t>A</a:t>
                </a:r>
                <a:r>
                  <a:rPr lang="en-US" altLang="zh-CN" sz="1600" baseline="-25000"/>
                  <a:t>2</a:t>
                </a:r>
                <a:r>
                  <a:rPr lang="en-US" altLang="zh-CN" sz="1600"/>
                  <a:t>)</a:t>
                </a:r>
              </a:p>
            </p:txBody>
          </p:sp>
          <p:sp>
            <p:nvSpPr>
              <p:cNvPr id="91189" name="Text Box 48">
                <a:extLst>
                  <a:ext uri="{FF2B5EF4-FFF2-40B4-BE49-F238E27FC236}">
                    <a16:creationId xmlns:a16="http://schemas.microsoft.com/office/drawing/2014/main" id="{3AC2F50E-911D-4FF1-AF6E-D8CFCF1DC963}"/>
                  </a:ext>
                </a:extLst>
              </p:cNvPr>
              <p:cNvSpPr txBox="1">
                <a:spLocks noChangeArrowheads="1"/>
              </p:cNvSpPr>
              <p:nvPr/>
            </p:nvSpPr>
            <p:spPr bwMode="auto">
              <a:xfrm>
                <a:off x="1632" y="2160"/>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a:t>
                </a:r>
                <a:r>
                  <a:rPr lang="en-US" altLang="zh-CN" sz="1600" i="1"/>
                  <a:t>A</a:t>
                </a:r>
                <a:r>
                  <a:rPr lang="en-US" altLang="zh-CN" sz="1600" baseline="-25000"/>
                  <a:t>1</a:t>
                </a:r>
                <a:r>
                  <a:rPr lang="en-US" altLang="zh-CN" sz="1600"/>
                  <a:t>)</a:t>
                </a:r>
              </a:p>
            </p:txBody>
          </p:sp>
          <p:sp>
            <p:nvSpPr>
              <p:cNvPr id="91190" name="Text Box 49">
                <a:extLst>
                  <a:ext uri="{FF2B5EF4-FFF2-40B4-BE49-F238E27FC236}">
                    <a16:creationId xmlns:a16="http://schemas.microsoft.com/office/drawing/2014/main" id="{05E07B02-7E96-444A-99F2-BA2F6BCFE819}"/>
                  </a:ext>
                </a:extLst>
              </p:cNvPr>
              <p:cNvSpPr txBox="1">
                <a:spLocks noChangeArrowheads="1"/>
              </p:cNvSpPr>
              <p:nvPr/>
            </p:nvSpPr>
            <p:spPr bwMode="auto">
              <a:xfrm>
                <a:off x="1632" y="2304"/>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a:t>
                </a:r>
                <a:r>
                  <a:rPr lang="en-US" altLang="zh-CN" sz="1600" i="1"/>
                  <a:t>A</a:t>
                </a:r>
                <a:r>
                  <a:rPr lang="en-US" altLang="zh-CN" sz="1600" baseline="-25000"/>
                  <a:t>0</a:t>
                </a:r>
                <a:r>
                  <a:rPr lang="en-US" altLang="zh-CN" sz="1600"/>
                  <a:t>)</a:t>
                </a:r>
              </a:p>
            </p:txBody>
          </p:sp>
          <p:sp>
            <p:nvSpPr>
              <p:cNvPr id="91191" name="Text Box 50">
                <a:extLst>
                  <a:ext uri="{FF2B5EF4-FFF2-40B4-BE49-F238E27FC236}">
                    <a16:creationId xmlns:a16="http://schemas.microsoft.com/office/drawing/2014/main" id="{AE9B6637-2033-4841-AF41-88F6752CBDA5}"/>
                  </a:ext>
                </a:extLst>
              </p:cNvPr>
              <p:cNvSpPr txBox="1">
                <a:spLocks noChangeArrowheads="1"/>
              </p:cNvSpPr>
              <p:nvPr/>
            </p:nvSpPr>
            <p:spPr bwMode="auto">
              <a:xfrm>
                <a:off x="1104" y="1920"/>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A</a:t>
                </a:r>
              </a:p>
            </p:txBody>
          </p:sp>
          <p:sp>
            <p:nvSpPr>
              <p:cNvPr id="91192" name="Text Box 51">
                <a:extLst>
                  <a:ext uri="{FF2B5EF4-FFF2-40B4-BE49-F238E27FC236}">
                    <a16:creationId xmlns:a16="http://schemas.microsoft.com/office/drawing/2014/main" id="{54774FCA-56C9-4654-865E-C52D7E51AD84}"/>
                  </a:ext>
                </a:extLst>
              </p:cNvPr>
              <p:cNvSpPr txBox="1">
                <a:spLocks noChangeArrowheads="1"/>
              </p:cNvSpPr>
              <p:nvPr/>
            </p:nvSpPr>
            <p:spPr bwMode="auto">
              <a:xfrm>
                <a:off x="1296" y="2064"/>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B</a:t>
                </a:r>
              </a:p>
            </p:txBody>
          </p:sp>
          <p:sp>
            <p:nvSpPr>
              <p:cNvPr id="91193" name="Text Box 52">
                <a:extLst>
                  <a:ext uri="{FF2B5EF4-FFF2-40B4-BE49-F238E27FC236}">
                    <a16:creationId xmlns:a16="http://schemas.microsoft.com/office/drawing/2014/main" id="{7D435F7E-4E0B-4BEE-A318-DAD311372A0B}"/>
                  </a:ext>
                </a:extLst>
              </p:cNvPr>
              <p:cNvSpPr txBox="1">
                <a:spLocks noChangeArrowheads="1"/>
              </p:cNvSpPr>
              <p:nvPr/>
            </p:nvSpPr>
            <p:spPr bwMode="auto">
              <a:xfrm>
                <a:off x="1104" y="2208"/>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C</a:t>
                </a:r>
              </a:p>
            </p:txBody>
          </p:sp>
          <p:sp>
            <p:nvSpPr>
              <p:cNvPr id="91194" name="Text Box 53">
                <a:extLst>
                  <a:ext uri="{FF2B5EF4-FFF2-40B4-BE49-F238E27FC236}">
                    <a16:creationId xmlns:a16="http://schemas.microsoft.com/office/drawing/2014/main" id="{7464B0A0-9654-4F90-9E79-D79D2D76082E}"/>
                  </a:ext>
                </a:extLst>
              </p:cNvPr>
              <p:cNvSpPr txBox="1">
                <a:spLocks noChangeArrowheads="1"/>
              </p:cNvSpPr>
              <p:nvPr/>
            </p:nvSpPr>
            <p:spPr bwMode="auto">
              <a:xfrm>
                <a:off x="1296" y="2352"/>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i="1"/>
                  <a:t>D</a:t>
                </a:r>
              </a:p>
            </p:txBody>
          </p:sp>
          <p:sp>
            <p:nvSpPr>
              <p:cNvPr id="91195" name="Line 54">
                <a:extLst>
                  <a:ext uri="{FF2B5EF4-FFF2-40B4-BE49-F238E27FC236}">
                    <a16:creationId xmlns:a16="http://schemas.microsoft.com/office/drawing/2014/main" id="{7ACCB264-344D-4ED2-A69B-6A70558B7CFF}"/>
                  </a:ext>
                </a:extLst>
              </p:cNvPr>
              <p:cNvSpPr>
                <a:spLocks noChangeShapeType="1"/>
              </p:cNvSpPr>
              <p:nvPr/>
            </p:nvSpPr>
            <p:spPr bwMode="auto">
              <a:xfrm>
                <a:off x="4272" y="3168"/>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6" name="Line 55">
                <a:extLst>
                  <a:ext uri="{FF2B5EF4-FFF2-40B4-BE49-F238E27FC236}">
                    <a16:creationId xmlns:a16="http://schemas.microsoft.com/office/drawing/2014/main" id="{AB0FBDD4-EC95-474E-90A8-8DD0B3411D1B}"/>
                  </a:ext>
                </a:extLst>
              </p:cNvPr>
              <p:cNvSpPr>
                <a:spLocks noChangeShapeType="1"/>
              </p:cNvSpPr>
              <p:nvPr/>
            </p:nvSpPr>
            <p:spPr bwMode="auto">
              <a:xfrm>
                <a:off x="4272" y="3360"/>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7" name="Line 56">
                <a:extLst>
                  <a:ext uri="{FF2B5EF4-FFF2-40B4-BE49-F238E27FC236}">
                    <a16:creationId xmlns:a16="http://schemas.microsoft.com/office/drawing/2014/main" id="{A8EDB092-C708-4780-8647-732DBED5FEF4}"/>
                  </a:ext>
                </a:extLst>
              </p:cNvPr>
              <p:cNvSpPr>
                <a:spLocks noChangeShapeType="1"/>
              </p:cNvSpPr>
              <p:nvPr/>
            </p:nvSpPr>
            <p:spPr bwMode="auto">
              <a:xfrm>
                <a:off x="4272" y="355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8" name="Line 57">
                <a:extLst>
                  <a:ext uri="{FF2B5EF4-FFF2-40B4-BE49-F238E27FC236}">
                    <a16:creationId xmlns:a16="http://schemas.microsoft.com/office/drawing/2014/main" id="{27401532-221F-463D-A032-3E12B25AD995}"/>
                  </a:ext>
                </a:extLst>
              </p:cNvPr>
              <p:cNvSpPr>
                <a:spLocks noChangeShapeType="1"/>
              </p:cNvSpPr>
              <p:nvPr/>
            </p:nvSpPr>
            <p:spPr bwMode="auto">
              <a:xfrm>
                <a:off x="4272" y="3744"/>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9" name="Text Box 58">
                <a:extLst>
                  <a:ext uri="{FF2B5EF4-FFF2-40B4-BE49-F238E27FC236}">
                    <a16:creationId xmlns:a16="http://schemas.microsoft.com/office/drawing/2014/main" id="{37E5E26A-6658-4DD0-BC46-CFD42DFC92DA}"/>
                  </a:ext>
                </a:extLst>
              </p:cNvPr>
              <p:cNvSpPr txBox="1">
                <a:spLocks noChangeArrowheads="1"/>
              </p:cNvSpPr>
              <p:nvPr/>
            </p:nvSpPr>
            <p:spPr bwMode="auto">
              <a:xfrm>
                <a:off x="4368" y="3024"/>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Y1</a:t>
                </a:r>
              </a:p>
            </p:txBody>
          </p:sp>
          <p:sp>
            <p:nvSpPr>
              <p:cNvPr id="91200" name="Text Box 59">
                <a:extLst>
                  <a:ext uri="{FF2B5EF4-FFF2-40B4-BE49-F238E27FC236}">
                    <a16:creationId xmlns:a16="http://schemas.microsoft.com/office/drawing/2014/main" id="{E2A5E4C5-F6D8-48F9-B2CA-052F54E372D4}"/>
                  </a:ext>
                </a:extLst>
              </p:cNvPr>
              <p:cNvSpPr txBox="1">
                <a:spLocks noChangeArrowheads="1"/>
              </p:cNvSpPr>
              <p:nvPr/>
            </p:nvSpPr>
            <p:spPr bwMode="auto">
              <a:xfrm>
                <a:off x="4368" y="3216"/>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Y2</a:t>
                </a:r>
              </a:p>
            </p:txBody>
          </p:sp>
          <p:sp>
            <p:nvSpPr>
              <p:cNvPr id="91201" name="Text Box 60">
                <a:extLst>
                  <a:ext uri="{FF2B5EF4-FFF2-40B4-BE49-F238E27FC236}">
                    <a16:creationId xmlns:a16="http://schemas.microsoft.com/office/drawing/2014/main" id="{15E63221-25AD-451B-8D88-3E710F2D85CE}"/>
                  </a:ext>
                </a:extLst>
              </p:cNvPr>
              <p:cNvSpPr txBox="1">
                <a:spLocks noChangeArrowheads="1"/>
              </p:cNvSpPr>
              <p:nvPr/>
            </p:nvSpPr>
            <p:spPr bwMode="auto">
              <a:xfrm>
                <a:off x="4368" y="3408"/>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Y3</a:t>
                </a:r>
              </a:p>
            </p:txBody>
          </p:sp>
          <p:sp>
            <p:nvSpPr>
              <p:cNvPr id="91202" name="Text Box 61">
                <a:extLst>
                  <a:ext uri="{FF2B5EF4-FFF2-40B4-BE49-F238E27FC236}">
                    <a16:creationId xmlns:a16="http://schemas.microsoft.com/office/drawing/2014/main" id="{C6B9EF7A-05B4-40AC-8951-CC9E24ACBDB8}"/>
                  </a:ext>
                </a:extLst>
              </p:cNvPr>
              <p:cNvSpPr txBox="1">
                <a:spLocks noChangeArrowheads="1"/>
              </p:cNvSpPr>
              <p:nvPr/>
            </p:nvSpPr>
            <p:spPr bwMode="auto">
              <a:xfrm>
                <a:off x="4368" y="3600"/>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a:t>Y4</a:t>
                </a:r>
              </a:p>
            </p:txBody>
          </p:sp>
        </p:grpSp>
        <p:sp>
          <p:nvSpPr>
            <p:cNvPr id="91144" name="Text Box 62">
              <a:extLst>
                <a:ext uri="{FF2B5EF4-FFF2-40B4-BE49-F238E27FC236}">
                  <a16:creationId xmlns:a16="http://schemas.microsoft.com/office/drawing/2014/main" id="{357F4B4D-6313-4187-B589-89793FE8FE83}"/>
                </a:ext>
              </a:extLst>
            </p:cNvPr>
            <p:cNvSpPr txBox="1">
              <a:spLocks noChangeArrowheads="1"/>
            </p:cNvSpPr>
            <p:nvPr/>
          </p:nvSpPr>
          <p:spPr bwMode="auto">
            <a:xfrm>
              <a:off x="1824" y="264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chemeClr val="tx2"/>
                  </a:solidFill>
                </a:rPr>
                <a:t>0</a:t>
              </a:r>
            </a:p>
          </p:txBody>
        </p:sp>
        <p:sp>
          <p:nvSpPr>
            <p:cNvPr id="91145" name="Text Box 63">
              <a:extLst>
                <a:ext uri="{FF2B5EF4-FFF2-40B4-BE49-F238E27FC236}">
                  <a16:creationId xmlns:a16="http://schemas.microsoft.com/office/drawing/2014/main" id="{5D3BD6B2-B607-4C13-B4F1-396014D81325}"/>
                </a:ext>
              </a:extLst>
            </p:cNvPr>
            <p:cNvSpPr txBox="1">
              <a:spLocks noChangeArrowheads="1"/>
            </p:cNvSpPr>
            <p:nvPr/>
          </p:nvSpPr>
          <p:spPr bwMode="auto">
            <a:xfrm>
              <a:off x="4176" y="2640"/>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chemeClr val="tx2"/>
                  </a:solidFill>
                </a:rPr>
                <a:t>F</a:t>
              </a:r>
            </a:p>
          </p:txBody>
        </p:sp>
        <p:sp>
          <p:nvSpPr>
            <p:cNvPr id="91146" name="Text Box 64">
              <a:extLst>
                <a:ext uri="{FF2B5EF4-FFF2-40B4-BE49-F238E27FC236}">
                  <a16:creationId xmlns:a16="http://schemas.microsoft.com/office/drawing/2014/main" id="{5675B44F-C9D1-4CC3-A709-03FF32339535}"/>
                </a:ext>
              </a:extLst>
            </p:cNvPr>
            <p:cNvSpPr txBox="1">
              <a:spLocks noChangeArrowheads="1"/>
            </p:cNvSpPr>
            <p:nvPr/>
          </p:nvSpPr>
          <p:spPr bwMode="auto">
            <a:xfrm>
              <a:off x="1872" y="230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L</a:t>
              </a:r>
            </a:p>
          </p:txBody>
        </p:sp>
        <p:sp>
          <p:nvSpPr>
            <p:cNvPr id="91147" name="Text Box 65">
              <a:extLst>
                <a:ext uri="{FF2B5EF4-FFF2-40B4-BE49-F238E27FC236}">
                  <a16:creationId xmlns:a16="http://schemas.microsoft.com/office/drawing/2014/main" id="{18BFD1EC-06B2-40D7-A44E-D2AC510915D0}"/>
                </a:ext>
              </a:extLst>
            </p:cNvPr>
            <p:cNvSpPr txBox="1">
              <a:spLocks noChangeArrowheads="1"/>
            </p:cNvSpPr>
            <p:nvPr/>
          </p:nvSpPr>
          <p:spPr bwMode="auto">
            <a:xfrm>
              <a:off x="4080" y="2304"/>
              <a:ext cx="14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M</a:t>
              </a: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1332954"/>
            <a:ext cx="2888726" cy="16257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4">
            <a:extLst>
              <a:ext uri="{FF2B5EF4-FFF2-40B4-BE49-F238E27FC236}">
                <a16:creationId xmlns:a16="http://schemas.microsoft.com/office/drawing/2014/main" id="{9D53747A-D319-447A-B557-97E311F4BFE5}"/>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57</a:t>
            </a:fld>
            <a:endParaRPr kumimoji="0" lang="en-US" altLang="zh-CN" sz="2000">
              <a:solidFill>
                <a:schemeClr val="tx2"/>
              </a:solidFill>
              <a:latin typeface="Arial" panose="020B0604020202020204" pitchFamily="34" charset="0"/>
            </a:endParaRPr>
          </a:p>
        </p:txBody>
      </p:sp>
      <p:sp>
        <p:nvSpPr>
          <p:cNvPr id="93187" name="Rectangle 3">
            <a:extLst>
              <a:ext uri="{FF2B5EF4-FFF2-40B4-BE49-F238E27FC236}">
                <a16:creationId xmlns:a16="http://schemas.microsoft.com/office/drawing/2014/main" id="{D5D435D2-3D4B-489B-B7F4-2101C2AE49BE}"/>
              </a:ext>
            </a:extLst>
          </p:cNvPr>
          <p:cNvSpPr>
            <a:spLocks noGrp="1" noChangeArrowheads="1"/>
          </p:cNvSpPr>
          <p:nvPr>
            <p:ph type="title"/>
          </p:nvPr>
        </p:nvSpPr>
        <p:spPr/>
        <p:txBody>
          <a:bodyPr/>
          <a:lstStyle/>
          <a:p>
            <a:pPr eaLnBrk="1" hangingPunct="1"/>
            <a:r>
              <a:rPr lang="zh-CN" altLang="en-US" sz="3600" dirty="0"/>
              <a:t>存储器实现组合逻辑函数</a:t>
            </a:r>
            <a:endParaRPr lang="zh-CN" altLang="en-US" dirty="0"/>
          </a:p>
        </p:txBody>
      </p:sp>
      <p:sp>
        <p:nvSpPr>
          <p:cNvPr id="93188" name="Rectangle 4">
            <a:extLst>
              <a:ext uri="{FF2B5EF4-FFF2-40B4-BE49-F238E27FC236}">
                <a16:creationId xmlns:a16="http://schemas.microsoft.com/office/drawing/2014/main" id="{D3E10E86-CBE9-406D-9260-1471BA596999}"/>
              </a:ext>
            </a:extLst>
          </p:cNvPr>
          <p:cNvSpPr>
            <a:spLocks noGrp="1" noChangeArrowheads="1"/>
          </p:cNvSpPr>
          <p:nvPr>
            <p:ph type="body" idx="1"/>
          </p:nvPr>
        </p:nvSpPr>
        <p:spPr/>
        <p:txBody>
          <a:bodyPr/>
          <a:lstStyle/>
          <a:p>
            <a:pPr eaLnBrk="1" hangingPunct="1"/>
            <a:r>
              <a:rPr lang="en-US" altLang="zh-CN"/>
              <a:t>ROM</a:t>
            </a:r>
            <a:r>
              <a:rPr lang="zh-CN" altLang="en-US"/>
              <a:t>组合逻辑设计</a:t>
            </a:r>
          </a:p>
          <a:p>
            <a:pPr lvl="1" eaLnBrk="1" hangingPunct="1"/>
            <a:r>
              <a:rPr lang="zh-CN" altLang="en-US"/>
              <a:t>设计需求：</a:t>
            </a:r>
          </a:p>
          <a:p>
            <a:pPr lvl="2" eaLnBrk="1" hangingPunct="1"/>
            <a:r>
              <a:rPr lang="zh-CN" altLang="en-US"/>
              <a:t>给出的是功能定义，或者</a:t>
            </a:r>
          </a:p>
          <a:p>
            <a:pPr lvl="2" eaLnBrk="1" hangingPunct="1"/>
            <a:r>
              <a:rPr lang="zh-CN" altLang="en-US"/>
              <a:t>给出的是逻辑函数式，或者</a:t>
            </a:r>
          </a:p>
          <a:p>
            <a:pPr lvl="2" eaLnBrk="1" hangingPunct="1"/>
            <a:r>
              <a:rPr lang="zh-CN" altLang="en-US"/>
              <a:t>给出的是真值表</a:t>
            </a:r>
          </a:p>
          <a:p>
            <a:pPr lvl="1" eaLnBrk="1" hangingPunct="1"/>
            <a:r>
              <a:rPr lang="zh-CN" altLang="en-US"/>
              <a:t>设计方法</a:t>
            </a:r>
            <a:r>
              <a:rPr lang="en-US" altLang="zh-CN"/>
              <a:t>…</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4">
            <a:extLst>
              <a:ext uri="{FF2B5EF4-FFF2-40B4-BE49-F238E27FC236}">
                <a16:creationId xmlns:a16="http://schemas.microsoft.com/office/drawing/2014/main" id="{ABBD11CC-2084-45F7-BEB5-38C8B339E099}"/>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58</a:t>
            </a:fld>
            <a:endParaRPr kumimoji="0" lang="en-US" altLang="zh-CN" sz="2000">
              <a:solidFill>
                <a:schemeClr val="tx2"/>
              </a:solidFill>
              <a:latin typeface="Arial" panose="020B0604020202020204" pitchFamily="34" charset="0"/>
            </a:endParaRPr>
          </a:p>
        </p:txBody>
      </p:sp>
      <p:sp>
        <p:nvSpPr>
          <p:cNvPr id="95235" name="Rectangle 2">
            <a:extLst>
              <a:ext uri="{FF2B5EF4-FFF2-40B4-BE49-F238E27FC236}">
                <a16:creationId xmlns:a16="http://schemas.microsoft.com/office/drawing/2014/main" id="{B320BD67-64A5-4BB2-84D2-4DE38A6F286C}"/>
              </a:ext>
            </a:extLst>
          </p:cNvPr>
          <p:cNvSpPr>
            <a:spLocks noGrp="1" noChangeArrowheads="1"/>
          </p:cNvSpPr>
          <p:nvPr>
            <p:ph type="title"/>
          </p:nvPr>
        </p:nvSpPr>
        <p:spPr/>
        <p:txBody>
          <a:bodyPr/>
          <a:lstStyle/>
          <a:p>
            <a:pPr eaLnBrk="1" hangingPunct="1"/>
            <a:r>
              <a:rPr lang="zh-CN" altLang="en-US" sz="3600"/>
              <a:t>存储器实现组合逻辑函数</a:t>
            </a:r>
            <a:endParaRPr lang="zh-CN" altLang="en-US"/>
          </a:p>
        </p:txBody>
      </p:sp>
      <p:sp>
        <p:nvSpPr>
          <p:cNvPr id="95236" name="Rectangle 3">
            <a:extLst>
              <a:ext uri="{FF2B5EF4-FFF2-40B4-BE49-F238E27FC236}">
                <a16:creationId xmlns:a16="http://schemas.microsoft.com/office/drawing/2014/main" id="{ACF28976-317D-4534-846F-A432FAA3F27E}"/>
              </a:ext>
            </a:extLst>
          </p:cNvPr>
          <p:cNvSpPr>
            <a:spLocks noGrp="1" noChangeArrowheads="1"/>
          </p:cNvSpPr>
          <p:nvPr>
            <p:ph type="body" idx="1"/>
          </p:nvPr>
        </p:nvSpPr>
        <p:spPr/>
        <p:txBody>
          <a:bodyPr/>
          <a:lstStyle/>
          <a:p>
            <a:pPr eaLnBrk="1" hangingPunct="1"/>
            <a:r>
              <a:rPr lang="en-US" altLang="zh-CN" dirty="0"/>
              <a:t>ROM</a:t>
            </a:r>
            <a:r>
              <a:rPr lang="zh-CN" altLang="en-US" dirty="0"/>
              <a:t>组合逻辑设计（续）</a:t>
            </a:r>
          </a:p>
          <a:p>
            <a:pPr lvl="1" eaLnBrk="1" hangingPunct="1"/>
            <a:r>
              <a:rPr lang="zh-CN" altLang="en-US" sz="2400" dirty="0"/>
              <a:t>逻辑表达设计需求</a:t>
            </a:r>
          </a:p>
          <a:p>
            <a:pPr lvl="1" eaLnBrk="1" hangingPunct="1"/>
            <a:r>
              <a:rPr lang="zh-CN" altLang="en-US" sz="2400" dirty="0"/>
              <a:t>指定输入轨与地址线之间的关系</a:t>
            </a:r>
          </a:p>
          <a:p>
            <a:pPr lvl="1" eaLnBrk="1" hangingPunct="1"/>
            <a:r>
              <a:rPr lang="zh-CN" altLang="en-US" sz="2400" dirty="0"/>
              <a:t>转换成逻辑函数的最小项之和表达式</a:t>
            </a:r>
          </a:p>
          <a:p>
            <a:pPr lvl="1" eaLnBrk="1" hangingPunct="1"/>
            <a:r>
              <a:rPr lang="zh-CN" altLang="en-US" sz="2400" dirty="0"/>
              <a:t>根据逻辑函数的输入、输出变量数目，确定</a:t>
            </a:r>
            <a:r>
              <a:rPr lang="en-US" altLang="zh-CN" sz="2400" dirty="0"/>
              <a:t>ROM</a:t>
            </a:r>
            <a:r>
              <a:rPr lang="zh-CN" altLang="en-US" sz="2400" dirty="0"/>
              <a:t>的容量，选择合适的</a:t>
            </a:r>
            <a:r>
              <a:rPr lang="en-US" altLang="zh-CN" sz="2400" dirty="0"/>
              <a:t>ROM </a:t>
            </a:r>
            <a:r>
              <a:rPr lang="zh-CN" altLang="en-US" sz="2400" dirty="0"/>
              <a:t>，画出</a:t>
            </a:r>
            <a:r>
              <a:rPr lang="en-US" altLang="zh-CN" sz="2400" dirty="0"/>
              <a:t>ROM</a:t>
            </a:r>
            <a:r>
              <a:rPr lang="zh-CN" altLang="en-US" sz="2400" dirty="0"/>
              <a:t>的阵列图</a:t>
            </a:r>
          </a:p>
          <a:p>
            <a:pPr lvl="1" eaLnBrk="1" hangingPunct="1"/>
            <a:r>
              <a:rPr lang="zh-CN" altLang="en-US" sz="2400" dirty="0"/>
              <a:t>根据阵列图对</a:t>
            </a:r>
            <a:r>
              <a:rPr lang="en-US" altLang="zh-CN" sz="2400" dirty="0"/>
              <a:t>ROM</a:t>
            </a:r>
            <a:r>
              <a:rPr lang="zh-CN" altLang="en-US" sz="2400" dirty="0"/>
              <a:t>进行编程</a:t>
            </a:r>
            <a:endParaRPr lang="zh-CN" altLang="en-US"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4">
            <a:extLst>
              <a:ext uri="{FF2B5EF4-FFF2-40B4-BE49-F238E27FC236}">
                <a16:creationId xmlns:a16="http://schemas.microsoft.com/office/drawing/2014/main" id="{D53638C6-8503-41C4-965D-DE10DF0E5334}"/>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5</a:t>
            </a:fld>
            <a:endParaRPr kumimoji="0" lang="en-US" altLang="zh-CN" sz="2000">
              <a:solidFill>
                <a:schemeClr val="tx2"/>
              </a:solidFill>
              <a:latin typeface="Arial" panose="020B0604020202020204" pitchFamily="34" charset="0"/>
            </a:endParaRPr>
          </a:p>
        </p:txBody>
      </p:sp>
      <p:sp>
        <p:nvSpPr>
          <p:cNvPr id="11268" name="Rectangle 2">
            <a:extLst>
              <a:ext uri="{FF2B5EF4-FFF2-40B4-BE49-F238E27FC236}">
                <a16:creationId xmlns:a16="http://schemas.microsoft.com/office/drawing/2014/main" id="{05149B1F-D9EC-429E-8F46-717678AF62C0}"/>
              </a:ext>
            </a:extLst>
          </p:cNvPr>
          <p:cNvSpPr>
            <a:spLocks noGrp="1" noChangeArrowheads="1"/>
          </p:cNvSpPr>
          <p:nvPr>
            <p:ph type="title"/>
          </p:nvPr>
        </p:nvSpPr>
        <p:spPr/>
        <p:txBody>
          <a:bodyPr/>
          <a:lstStyle/>
          <a:p>
            <a:pPr eaLnBrk="1" hangingPunct="1"/>
            <a:r>
              <a:rPr lang="zh-CN" altLang="en-US"/>
              <a:t>概述</a:t>
            </a:r>
          </a:p>
        </p:txBody>
      </p:sp>
      <p:sp>
        <p:nvSpPr>
          <p:cNvPr id="11269" name="Rectangle 3">
            <a:extLst>
              <a:ext uri="{FF2B5EF4-FFF2-40B4-BE49-F238E27FC236}">
                <a16:creationId xmlns:a16="http://schemas.microsoft.com/office/drawing/2014/main" id="{A2BB4820-3DB8-4F02-95C5-46F4B372E873}"/>
              </a:ext>
            </a:extLst>
          </p:cNvPr>
          <p:cNvSpPr>
            <a:spLocks noGrp="1" noChangeArrowheads="1"/>
          </p:cNvSpPr>
          <p:nvPr>
            <p:ph type="body" idx="1"/>
          </p:nvPr>
        </p:nvSpPr>
        <p:spPr>
          <a:xfrm>
            <a:off x="125412" y="1393825"/>
            <a:ext cx="8893175" cy="4800600"/>
          </a:xfrm>
        </p:spPr>
        <p:txBody>
          <a:bodyPr/>
          <a:lstStyle/>
          <a:p>
            <a:pPr lvl="1" eaLnBrk="1" hangingPunct="1"/>
            <a:r>
              <a:rPr lang="zh-CN" altLang="en-US" sz="2000" dirty="0"/>
              <a:t>存储器的地址</a:t>
            </a:r>
          </a:p>
          <a:p>
            <a:pPr lvl="2" eaLnBrk="1" hangingPunct="1"/>
            <a:r>
              <a:rPr lang="zh-CN" altLang="en-US" sz="2000" dirty="0"/>
              <a:t>“因为半导体存储器的存储单元数目极其庞大而器件的引脚数目有限，所以在电路结构上就不能像寄存器那样把每个存储单元的输入和输出直接引出。</a:t>
            </a:r>
          </a:p>
          <a:p>
            <a:pPr lvl="2" eaLnBrk="1" hangingPunct="1"/>
            <a:r>
              <a:rPr lang="zh-CN" altLang="en-US" sz="2000" dirty="0"/>
              <a:t>为了解决这个矛盾，在存储器中的每个存储单元编了一个地址，只有被输入地址代码指定的那些存储单元才能与公共的输入</a:t>
            </a:r>
            <a:r>
              <a:rPr lang="en-US" altLang="zh-CN" sz="2000" dirty="0"/>
              <a:t>/</a:t>
            </a:r>
            <a:r>
              <a:rPr lang="zh-CN" altLang="en-US" sz="2000" dirty="0"/>
              <a:t>输出引脚接通，进行数据的读出或写入。 ”</a:t>
            </a:r>
          </a:p>
          <a:p>
            <a:pPr lvl="2" eaLnBrk="1" hangingPunct="1"/>
            <a:r>
              <a:rPr lang="zh-CN" altLang="en-US" sz="2000" dirty="0"/>
              <a:t>地址、数据、读写控制 三总线结构</a:t>
            </a:r>
          </a:p>
          <a:p>
            <a:pPr lvl="2" eaLnBrk="1" hangingPunct="1"/>
            <a:endParaRPr lang="zh-CN" altLang="en-US" sz="2000" dirty="0"/>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4">
            <a:extLst>
              <a:ext uri="{FF2B5EF4-FFF2-40B4-BE49-F238E27FC236}">
                <a16:creationId xmlns:a16="http://schemas.microsoft.com/office/drawing/2014/main" id="{E25BB6B9-6E40-4246-B3C3-CA84185A40DE}"/>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59D17B43-2668-4EA6-A072-63E16A73EDB8}" type="slidenum">
              <a:rPr lang="en-US" altLang="zh-CN" smtClean="0"/>
              <a:pPr>
                <a:defRPr/>
              </a:pPr>
              <a:t>59</a:t>
            </a:fld>
            <a:endParaRPr kumimoji="0" lang="en-US" altLang="zh-CN" sz="2000">
              <a:solidFill>
                <a:schemeClr val="tx2"/>
              </a:solidFill>
              <a:latin typeface="Arial" panose="020B0604020202020204" pitchFamily="34" charset="0"/>
            </a:endParaRPr>
          </a:p>
        </p:txBody>
      </p:sp>
      <p:sp>
        <p:nvSpPr>
          <p:cNvPr id="97283" name="Rectangle 3">
            <a:extLst>
              <a:ext uri="{FF2B5EF4-FFF2-40B4-BE49-F238E27FC236}">
                <a16:creationId xmlns:a16="http://schemas.microsoft.com/office/drawing/2014/main" id="{A0786FA2-50B0-494F-BCC0-219BE696374D}"/>
              </a:ext>
            </a:extLst>
          </p:cNvPr>
          <p:cNvSpPr>
            <a:spLocks noGrp="1" noChangeArrowheads="1"/>
          </p:cNvSpPr>
          <p:nvPr>
            <p:ph type="title"/>
          </p:nvPr>
        </p:nvSpPr>
        <p:spPr>
          <a:xfrm>
            <a:off x="1514909" y="333375"/>
            <a:ext cx="5334000" cy="609600"/>
          </a:xfrm>
        </p:spPr>
        <p:txBody>
          <a:bodyPr/>
          <a:lstStyle/>
          <a:p>
            <a:pPr eaLnBrk="1" hangingPunct="1"/>
            <a:r>
              <a:rPr lang="zh-CN" altLang="en-US" sz="3600" dirty="0"/>
              <a:t>存储器实现组合逻辑函数</a:t>
            </a:r>
            <a:endParaRPr lang="zh-CN" altLang="en-US" dirty="0"/>
          </a:p>
        </p:txBody>
      </p:sp>
      <p:sp>
        <p:nvSpPr>
          <p:cNvPr id="97284" name="Rectangle 4">
            <a:extLst>
              <a:ext uri="{FF2B5EF4-FFF2-40B4-BE49-F238E27FC236}">
                <a16:creationId xmlns:a16="http://schemas.microsoft.com/office/drawing/2014/main" id="{EC88720D-56E8-4D0F-A7F4-C5BF2ED1A384}"/>
              </a:ext>
            </a:extLst>
          </p:cNvPr>
          <p:cNvSpPr>
            <a:spLocks noGrp="1" noChangeArrowheads="1"/>
          </p:cNvSpPr>
          <p:nvPr>
            <p:ph type="body" idx="1"/>
          </p:nvPr>
        </p:nvSpPr>
        <p:spPr>
          <a:xfrm>
            <a:off x="0" y="1268413"/>
            <a:ext cx="9143999" cy="5256212"/>
          </a:xfrm>
        </p:spPr>
        <p:txBody>
          <a:bodyPr/>
          <a:lstStyle/>
          <a:p>
            <a:pPr eaLnBrk="1" hangingPunct="1"/>
            <a:r>
              <a:rPr lang="en-US" altLang="zh-CN" dirty="0"/>
              <a:t>ROM</a:t>
            </a:r>
            <a:r>
              <a:rPr lang="zh-CN" altLang="en-US" dirty="0"/>
              <a:t>组合逻辑设计</a:t>
            </a:r>
            <a:r>
              <a:rPr lang="zh-CN" altLang="en-US" baseline="30000" dirty="0"/>
              <a:t>（续）</a:t>
            </a:r>
          </a:p>
          <a:p>
            <a:pPr lvl="2" eaLnBrk="1" hangingPunct="1"/>
            <a:r>
              <a:rPr lang="zh-CN" altLang="en-US" dirty="0"/>
              <a:t>例：用</a:t>
            </a:r>
            <a:r>
              <a:rPr lang="en-US" altLang="zh-CN" dirty="0"/>
              <a:t>ROM</a:t>
            </a:r>
            <a:r>
              <a:rPr lang="zh-CN" altLang="en-US" dirty="0"/>
              <a:t>构成</a:t>
            </a:r>
            <a:r>
              <a:rPr lang="en-US" altLang="zh-CN" i="1" dirty="0">
                <a:latin typeface="Times New Roman" panose="02020603050405020304" pitchFamily="18" charset="0"/>
              </a:rPr>
              <a:t>y</a:t>
            </a:r>
            <a:r>
              <a:rPr lang="en-US" altLang="zh-CN" dirty="0">
                <a:latin typeface="Times New Roman" panose="02020603050405020304" pitchFamily="18" charset="0"/>
              </a:rPr>
              <a:t>=</a:t>
            </a:r>
            <a:r>
              <a:rPr lang="en-US" altLang="zh-CN" i="1" dirty="0">
                <a:latin typeface="Times New Roman" panose="02020603050405020304" pitchFamily="18" charset="0"/>
              </a:rPr>
              <a:t>x</a:t>
            </a:r>
            <a:r>
              <a:rPr lang="en-US" altLang="zh-CN" baseline="30000" dirty="0">
                <a:latin typeface="Times New Roman" panose="02020603050405020304" pitchFamily="18" charset="0"/>
              </a:rPr>
              <a:t>2</a:t>
            </a:r>
            <a:r>
              <a:rPr lang="zh-CN" altLang="en-US" dirty="0"/>
              <a:t>运算电路，</a:t>
            </a:r>
            <a:r>
              <a:rPr lang="en-US" altLang="zh-CN" i="1" dirty="0">
                <a:latin typeface="Times New Roman" panose="02020603050405020304" pitchFamily="18" charset="0"/>
              </a:rPr>
              <a:t>x</a:t>
            </a:r>
            <a:r>
              <a:rPr lang="zh-CN" altLang="en-US" dirty="0"/>
              <a:t>取值范围为 </a:t>
            </a:r>
            <a:r>
              <a:rPr lang="en-US" altLang="zh-CN" dirty="0">
                <a:latin typeface="Times New Roman" panose="02020603050405020304" pitchFamily="18" charset="0"/>
              </a:rPr>
              <a:t>0</a:t>
            </a:r>
            <a:r>
              <a:rPr lang="zh-CN" altLang="en-US" dirty="0">
                <a:latin typeface="Times New Roman" panose="02020603050405020304" pitchFamily="18" charset="0"/>
              </a:rPr>
              <a:t>～</a:t>
            </a:r>
            <a:r>
              <a:rPr lang="en-US" altLang="zh-CN" dirty="0">
                <a:latin typeface="Times New Roman" panose="02020603050405020304" pitchFamily="18" charset="0"/>
              </a:rPr>
              <a:t>15</a:t>
            </a:r>
            <a:r>
              <a:rPr lang="zh-CN" altLang="en-US" dirty="0"/>
              <a:t>正整数 </a:t>
            </a:r>
          </a:p>
        </p:txBody>
      </p:sp>
      <p:sp>
        <p:nvSpPr>
          <p:cNvPr id="97285" name="AutoShape 6">
            <a:extLst>
              <a:ext uri="{FF2B5EF4-FFF2-40B4-BE49-F238E27FC236}">
                <a16:creationId xmlns:a16="http://schemas.microsoft.com/office/drawing/2014/main" id="{99F3EC44-D6AA-450E-82E2-A2191284B536}"/>
              </a:ext>
            </a:extLst>
          </p:cNvPr>
          <p:cNvSpPr>
            <a:spLocks noChangeArrowheads="1"/>
          </p:cNvSpPr>
          <p:nvPr/>
        </p:nvSpPr>
        <p:spPr bwMode="auto">
          <a:xfrm>
            <a:off x="6629400" y="6477000"/>
            <a:ext cx="442913" cy="257175"/>
          </a:xfrm>
          <a:prstGeom prst="rightArrow">
            <a:avLst>
              <a:gd name="adj1" fmla="val 50000"/>
              <a:gd name="adj2" fmla="val 43056"/>
            </a:avLst>
          </a:prstGeom>
          <a:solidFill>
            <a:schemeClr val="accent1">
              <a:alpha val="50195"/>
            </a:schemeClr>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2">
            <a:extLst>
              <a:ext uri="{FF2B5EF4-FFF2-40B4-BE49-F238E27FC236}">
                <a16:creationId xmlns:a16="http://schemas.microsoft.com/office/drawing/2014/main" id="{B7342777-30B9-4C88-A53E-C4A3A91AA85B}"/>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B92F15C7-F44D-407C-A332-58BC03DA850F}" type="slidenum">
              <a:rPr lang="en-US" altLang="zh-CN" smtClean="0"/>
              <a:pPr>
                <a:defRPr/>
              </a:pPr>
              <a:t>60</a:t>
            </a:fld>
            <a:endParaRPr kumimoji="0" lang="en-US" altLang="zh-CN" sz="2000">
              <a:solidFill>
                <a:schemeClr val="tx2"/>
              </a:solidFill>
              <a:latin typeface="Arial" panose="020B0604020202020204" pitchFamily="34" charset="0"/>
            </a:endParaRPr>
          </a:p>
        </p:txBody>
      </p:sp>
      <p:sp>
        <p:nvSpPr>
          <p:cNvPr id="99331" name="Rectangle 3">
            <a:extLst>
              <a:ext uri="{FF2B5EF4-FFF2-40B4-BE49-F238E27FC236}">
                <a16:creationId xmlns:a16="http://schemas.microsoft.com/office/drawing/2014/main" id="{AF02F546-7939-4D63-97B8-8AF7427455B4}"/>
              </a:ext>
            </a:extLst>
          </p:cNvPr>
          <p:cNvSpPr>
            <a:spLocks noGrp="1" noChangeArrowheads="1"/>
          </p:cNvSpPr>
          <p:nvPr>
            <p:ph type="title" idx="4294967295"/>
          </p:nvPr>
        </p:nvSpPr>
        <p:spPr>
          <a:xfrm>
            <a:off x="1619672" y="176213"/>
            <a:ext cx="5334000" cy="609600"/>
          </a:xfrm>
        </p:spPr>
        <p:txBody>
          <a:bodyPr/>
          <a:lstStyle/>
          <a:p>
            <a:pPr eaLnBrk="1" hangingPunct="1"/>
            <a:r>
              <a:rPr lang="zh-CN" altLang="en-US" sz="3600" dirty="0"/>
              <a:t>存储器实现组合逻辑函数</a:t>
            </a:r>
          </a:p>
        </p:txBody>
      </p:sp>
      <p:pic>
        <p:nvPicPr>
          <p:cNvPr id="73733" name="Picture 5">
            <a:extLst>
              <a:ext uri="{FF2B5EF4-FFF2-40B4-BE49-F238E27FC236}">
                <a16:creationId xmlns:a16="http://schemas.microsoft.com/office/drawing/2014/main" id="{3B650DC8-3211-46E1-804A-015A68EFF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38" y="1014413"/>
            <a:ext cx="5618162" cy="546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Rectangle 6">
            <a:extLst>
              <a:ext uri="{FF2B5EF4-FFF2-40B4-BE49-F238E27FC236}">
                <a16:creationId xmlns:a16="http://schemas.microsoft.com/office/drawing/2014/main" id="{E918BE56-012F-4029-BE19-196D89779464}"/>
              </a:ext>
            </a:extLst>
          </p:cNvPr>
          <p:cNvSpPr>
            <a:spLocks noChangeArrowheads="1"/>
          </p:cNvSpPr>
          <p:nvPr/>
        </p:nvSpPr>
        <p:spPr bwMode="auto">
          <a:xfrm>
            <a:off x="0" y="2438400"/>
            <a:ext cx="5062538" cy="373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292100" indent="-2921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20000"/>
              </a:spcBef>
              <a:buClr>
                <a:srgbClr val="333399"/>
              </a:buClr>
              <a:buFont typeface="Wingdings" panose="05000000000000000000" pitchFamily="2" charset="2"/>
              <a:buChar char="ü"/>
            </a:pPr>
            <a:r>
              <a:rPr lang="en-US" altLang="zh-CN" sz="2000" i="1">
                <a:cs typeface="Times New Roman" panose="02020603050405020304" pitchFamily="18" charset="0"/>
              </a:rPr>
              <a:t>Y</a:t>
            </a:r>
            <a:r>
              <a:rPr lang="en-US" altLang="zh-CN" sz="2000" baseline="-30000">
                <a:cs typeface="Times New Roman" panose="02020603050405020304" pitchFamily="18" charset="0"/>
              </a:rPr>
              <a:t>7</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12</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13</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14</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15</a:t>
            </a:r>
            <a:endParaRPr lang="en-US" altLang="zh-CN" sz="2000">
              <a:cs typeface="Times New Roman" panose="02020603050405020304" pitchFamily="18" charset="0"/>
            </a:endParaRPr>
          </a:p>
          <a:p>
            <a:pPr algn="just" eaLnBrk="1" hangingPunct="1">
              <a:lnSpc>
                <a:spcPct val="115000"/>
              </a:lnSpc>
              <a:spcBef>
                <a:spcPct val="20000"/>
              </a:spcBef>
              <a:buClr>
                <a:srgbClr val="333399"/>
              </a:buClr>
              <a:buFont typeface="Wingdings" panose="05000000000000000000" pitchFamily="2" charset="2"/>
              <a:buChar char="ü"/>
            </a:pPr>
            <a:r>
              <a:rPr lang="en-US" altLang="zh-CN" sz="2000" i="1">
                <a:cs typeface="Times New Roman" panose="02020603050405020304" pitchFamily="18" charset="0"/>
              </a:rPr>
              <a:t>Y</a:t>
            </a:r>
            <a:r>
              <a:rPr lang="en-US" altLang="zh-CN" sz="2000" baseline="-30000">
                <a:cs typeface="Times New Roman" panose="02020603050405020304" pitchFamily="18" charset="0"/>
              </a:rPr>
              <a:t>6</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8</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9</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10</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11</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14</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15</a:t>
            </a:r>
            <a:endParaRPr lang="en-US" altLang="zh-CN" sz="2000">
              <a:cs typeface="Times New Roman" panose="02020603050405020304" pitchFamily="18" charset="0"/>
            </a:endParaRPr>
          </a:p>
          <a:p>
            <a:pPr algn="just" eaLnBrk="1" hangingPunct="1">
              <a:lnSpc>
                <a:spcPct val="115000"/>
              </a:lnSpc>
              <a:spcBef>
                <a:spcPct val="20000"/>
              </a:spcBef>
              <a:buClr>
                <a:srgbClr val="333399"/>
              </a:buClr>
              <a:buFont typeface="Wingdings" panose="05000000000000000000" pitchFamily="2" charset="2"/>
              <a:buChar char="ü"/>
            </a:pPr>
            <a:r>
              <a:rPr lang="en-US" altLang="zh-CN" sz="2000" i="1">
                <a:cs typeface="Times New Roman" panose="02020603050405020304" pitchFamily="18" charset="0"/>
              </a:rPr>
              <a:t>Y</a:t>
            </a:r>
            <a:r>
              <a:rPr lang="en-US" altLang="zh-CN" sz="2000" baseline="-30000">
                <a:cs typeface="Times New Roman" panose="02020603050405020304" pitchFamily="18" charset="0"/>
              </a:rPr>
              <a:t>5</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6</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7</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10</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11</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13</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15</a:t>
            </a:r>
            <a:endParaRPr lang="en-US" altLang="zh-CN" sz="2000">
              <a:cs typeface="Times New Roman" panose="02020603050405020304" pitchFamily="18" charset="0"/>
            </a:endParaRPr>
          </a:p>
          <a:p>
            <a:pPr algn="just" eaLnBrk="1" hangingPunct="1">
              <a:lnSpc>
                <a:spcPct val="115000"/>
              </a:lnSpc>
              <a:spcBef>
                <a:spcPct val="20000"/>
              </a:spcBef>
              <a:buClr>
                <a:srgbClr val="333399"/>
              </a:buClr>
              <a:buFont typeface="Wingdings" panose="05000000000000000000" pitchFamily="2" charset="2"/>
              <a:buChar char="ü"/>
            </a:pPr>
            <a:r>
              <a:rPr lang="en-US" altLang="zh-CN" sz="2000" i="1">
                <a:cs typeface="Times New Roman" panose="02020603050405020304" pitchFamily="18" charset="0"/>
              </a:rPr>
              <a:t>Y</a:t>
            </a:r>
            <a:r>
              <a:rPr lang="en-US" altLang="zh-CN" sz="2000" baseline="-30000">
                <a:cs typeface="Times New Roman" panose="02020603050405020304" pitchFamily="18" charset="0"/>
              </a:rPr>
              <a:t>4</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4</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5</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7</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9</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11</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12</a:t>
            </a:r>
            <a:endParaRPr lang="en-US" altLang="zh-CN" sz="2000">
              <a:cs typeface="Times New Roman" panose="02020603050405020304" pitchFamily="18" charset="0"/>
            </a:endParaRPr>
          </a:p>
          <a:p>
            <a:pPr algn="just" eaLnBrk="1" hangingPunct="1">
              <a:lnSpc>
                <a:spcPct val="115000"/>
              </a:lnSpc>
              <a:spcBef>
                <a:spcPct val="20000"/>
              </a:spcBef>
              <a:buClr>
                <a:srgbClr val="333399"/>
              </a:buClr>
              <a:buFont typeface="Wingdings" panose="05000000000000000000" pitchFamily="2" charset="2"/>
              <a:buChar char="ü"/>
            </a:pPr>
            <a:r>
              <a:rPr lang="en-US" altLang="zh-CN" sz="2000" i="1">
                <a:cs typeface="Times New Roman" panose="02020603050405020304" pitchFamily="18" charset="0"/>
              </a:rPr>
              <a:t>Y</a:t>
            </a:r>
            <a:r>
              <a:rPr lang="en-US" altLang="zh-CN" sz="2000" baseline="-30000">
                <a:cs typeface="Times New Roman" panose="02020603050405020304" pitchFamily="18" charset="0"/>
              </a:rPr>
              <a:t>3</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3</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5</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11</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13</a:t>
            </a:r>
            <a:endParaRPr lang="en-US" altLang="zh-CN" sz="2000">
              <a:cs typeface="Times New Roman" panose="02020603050405020304" pitchFamily="18" charset="0"/>
            </a:endParaRPr>
          </a:p>
          <a:p>
            <a:pPr algn="just" eaLnBrk="1" hangingPunct="1">
              <a:lnSpc>
                <a:spcPct val="115000"/>
              </a:lnSpc>
              <a:spcBef>
                <a:spcPct val="20000"/>
              </a:spcBef>
              <a:buClr>
                <a:srgbClr val="333399"/>
              </a:buClr>
              <a:buFont typeface="Wingdings" panose="05000000000000000000" pitchFamily="2" charset="2"/>
              <a:buChar char="ü"/>
            </a:pPr>
            <a:r>
              <a:rPr lang="en-US" altLang="zh-CN" sz="2000" i="1">
                <a:cs typeface="Times New Roman" panose="02020603050405020304" pitchFamily="18" charset="0"/>
              </a:rPr>
              <a:t>Y</a:t>
            </a:r>
            <a:r>
              <a:rPr lang="en-US" altLang="zh-CN" sz="2000" baseline="-30000">
                <a:cs typeface="Times New Roman" panose="02020603050405020304" pitchFamily="18" charset="0"/>
              </a:rPr>
              <a:t>2</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2</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6</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10</a:t>
            </a:r>
            <a:r>
              <a:rPr lang="en-US" altLang="zh-CN" sz="2000">
                <a:cs typeface="Times New Roman" panose="02020603050405020304" pitchFamily="18" charset="0"/>
              </a:rPr>
              <a:t>+</a:t>
            </a:r>
            <a:r>
              <a:rPr lang="en-US" altLang="zh-CN" sz="2000" i="1">
                <a:cs typeface="Times New Roman" panose="02020603050405020304" pitchFamily="18" charset="0"/>
              </a:rPr>
              <a:t>m</a:t>
            </a:r>
            <a:r>
              <a:rPr lang="en-US" altLang="zh-CN" sz="2000" baseline="-30000">
                <a:cs typeface="Times New Roman" panose="02020603050405020304" pitchFamily="18" charset="0"/>
              </a:rPr>
              <a:t>14</a:t>
            </a:r>
            <a:endParaRPr lang="en-US" altLang="zh-CN" sz="2000">
              <a:cs typeface="Times New Roman" panose="02020603050405020304" pitchFamily="18" charset="0"/>
            </a:endParaRPr>
          </a:p>
          <a:p>
            <a:pPr algn="just" eaLnBrk="1" hangingPunct="1">
              <a:lnSpc>
                <a:spcPct val="115000"/>
              </a:lnSpc>
              <a:spcBef>
                <a:spcPct val="20000"/>
              </a:spcBef>
              <a:buClr>
                <a:srgbClr val="333399"/>
              </a:buClr>
              <a:buFont typeface="Wingdings" panose="05000000000000000000" pitchFamily="2" charset="2"/>
              <a:buChar char="ü"/>
            </a:pPr>
            <a:r>
              <a:rPr lang="en-US" altLang="zh-CN" sz="2000" i="1">
                <a:cs typeface="Times New Roman" panose="02020603050405020304" pitchFamily="18" charset="0"/>
              </a:rPr>
              <a:t>Y</a:t>
            </a:r>
            <a:r>
              <a:rPr lang="en-US" altLang="zh-CN" sz="2000" baseline="-30000">
                <a:cs typeface="Times New Roman" panose="02020603050405020304" pitchFamily="18" charset="0"/>
              </a:rPr>
              <a:t>1</a:t>
            </a:r>
            <a:r>
              <a:rPr lang="en-US" altLang="zh-CN" sz="2000">
                <a:cs typeface="Times New Roman" panose="02020603050405020304" pitchFamily="18" charset="0"/>
              </a:rPr>
              <a:t>=0</a:t>
            </a:r>
          </a:p>
          <a:p>
            <a:pPr algn="just" eaLnBrk="1" hangingPunct="1">
              <a:lnSpc>
                <a:spcPct val="115000"/>
              </a:lnSpc>
              <a:spcBef>
                <a:spcPct val="20000"/>
              </a:spcBef>
              <a:buClr>
                <a:srgbClr val="333399"/>
              </a:buClr>
              <a:buFont typeface="Wingdings" panose="05000000000000000000" pitchFamily="2" charset="2"/>
              <a:buChar char="ü"/>
            </a:pPr>
            <a:r>
              <a:rPr lang="en-US" altLang="zh-CN" sz="2000" i="1"/>
              <a:t>Y</a:t>
            </a:r>
            <a:r>
              <a:rPr lang="en-US" altLang="zh-CN" sz="2000" baseline="-30000"/>
              <a:t>0</a:t>
            </a:r>
            <a:r>
              <a:rPr lang="en-US" altLang="zh-CN" sz="2000"/>
              <a:t>=</a:t>
            </a:r>
            <a:r>
              <a:rPr lang="en-US" altLang="zh-CN" sz="2000" i="1"/>
              <a:t> m</a:t>
            </a:r>
            <a:r>
              <a:rPr lang="en-US" altLang="zh-CN" sz="2000" baseline="-30000"/>
              <a:t>1</a:t>
            </a:r>
            <a:r>
              <a:rPr lang="en-US" altLang="zh-CN" sz="2000"/>
              <a:t>+</a:t>
            </a:r>
            <a:r>
              <a:rPr lang="en-US" altLang="zh-CN" sz="2000" i="1"/>
              <a:t>m</a:t>
            </a:r>
            <a:r>
              <a:rPr lang="en-US" altLang="zh-CN" sz="2000" baseline="-30000"/>
              <a:t>3</a:t>
            </a:r>
            <a:r>
              <a:rPr lang="en-US" altLang="zh-CN" sz="2000"/>
              <a:t>+</a:t>
            </a:r>
            <a:r>
              <a:rPr lang="en-US" altLang="zh-CN" sz="2000" i="1"/>
              <a:t>m</a:t>
            </a:r>
            <a:r>
              <a:rPr lang="en-US" altLang="zh-CN" sz="2000" baseline="-30000"/>
              <a:t>5</a:t>
            </a:r>
            <a:r>
              <a:rPr lang="en-US" altLang="zh-CN" sz="2000"/>
              <a:t>+</a:t>
            </a:r>
            <a:r>
              <a:rPr lang="en-US" altLang="zh-CN" sz="2000" i="1"/>
              <a:t>m</a:t>
            </a:r>
            <a:r>
              <a:rPr lang="en-US" altLang="zh-CN" sz="2000" baseline="-30000"/>
              <a:t>7</a:t>
            </a:r>
            <a:r>
              <a:rPr lang="en-US" altLang="zh-CN" sz="2000"/>
              <a:t>+</a:t>
            </a:r>
          </a:p>
          <a:p>
            <a:pPr algn="just" eaLnBrk="1" hangingPunct="1">
              <a:lnSpc>
                <a:spcPct val="115000"/>
              </a:lnSpc>
              <a:spcBef>
                <a:spcPct val="20000"/>
              </a:spcBef>
              <a:buClr>
                <a:srgbClr val="333399"/>
              </a:buClr>
              <a:buFont typeface="Wingdings" panose="05000000000000000000" pitchFamily="2" charset="2"/>
              <a:buNone/>
            </a:pPr>
            <a:r>
              <a:rPr lang="en-US" altLang="zh-CN" sz="2000" i="1"/>
              <a:t>            m</a:t>
            </a:r>
            <a:r>
              <a:rPr lang="en-US" altLang="zh-CN" sz="2000" baseline="-30000"/>
              <a:t>9</a:t>
            </a:r>
            <a:r>
              <a:rPr lang="en-US" altLang="zh-CN" sz="2000"/>
              <a:t>+</a:t>
            </a:r>
            <a:r>
              <a:rPr lang="en-US" altLang="zh-CN" sz="2000" i="1"/>
              <a:t>m</a:t>
            </a:r>
            <a:r>
              <a:rPr lang="en-US" altLang="zh-CN" sz="2000" baseline="-30000"/>
              <a:t>11</a:t>
            </a:r>
            <a:r>
              <a:rPr lang="en-US" altLang="zh-CN" sz="2000"/>
              <a:t>+</a:t>
            </a:r>
            <a:r>
              <a:rPr lang="en-US" altLang="zh-CN" sz="2000" i="1"/>
              <a:t>m</a:t>
            </a:r>
            <a:r>
              <a:rPr lang="en-US" altLang="zh-CN" sz="2000" baseline="-30000"/>
              <a:t>13</a:t>
            </a:r>
            <a:r>
              <a:rPr lang="en-US" altLang="zh-CN" sz="2000"/>
              <a:t>+</a:t>
            </a:r>
            <a:r>
              <a:rPr lang="en-US" altLang="zh-CN" sz="2000" i="1"/>
              <a:t>m</a:t>
            </a:r>
            <a:r>
              <a:rPr lang="en-US" altLang="zh-CN" sz="2000" baseline="-30000"/>
              <a:t>15</a:t>
            </a:r>
            <a:r>
              <a:rPr lang="en-US" altLang="zh-CN" sz="2000">
                <a:ea typeface="黑体" panose="02010609060101010101" pitchFamily="49" charset="-122"/>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anim calcmode="lin" valueType="num">
                                      <p:cBhvr additive="base">
                                        <p:cTn id="7" dur="500" fill="hold"/>
                                        <p:tgtEl>
                                          <p:spTgt spid="73733"/>
                                        </p:tgtEl>
                                        <p:attrNameLst>
                                          <p:attrName>ppt_x</p:attrName>
                                        </p:attrNameLst>
                                      </p:cBhvr>
                                      <p:tavLst>
                                        <p:tav tm="0">
                                          <p:val>
                                            <p:strVal val="0-#ppt_w/2"/>
                                          </p:val>
                                        </p:tav>
                                        <p:tav tm="100000">
                                          <p:val>
                                            <p:strVal val="#ppt_x"/>
                                          </p:val>
                                        </p:tav>
                                      </p:tavLst>
                                    </p:anim>
                                    <p:anim calcmode="lin" valueType="num">
                                      <p:cBhvr additive="base">
                                        <p:cTn id="8" dur="500" fill="hold"/>
                                        <p:tgtEl>
                                          <p:spTgt spid="737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3734">
                                            <p:txEl>
                                              <p:pRg st="0" end="0"/>
                                            </p:txEl>
                                          </p:spTgt>
                                        </p:tgtEl>
                                        <p:attrNameLst>
                                          <p:attrName>style.visibility</p:attrName>
                                        </p:attrNameLst>
                                      </p:cBhvr>
                                      <p:to>
                                        <p:strVal val="visible"/>
                                      </p:to>
                                    </p:set>
                                    <p:animEffect transition="in" filter="wipe(left)">
                                      <p:cBhvr>
                                        <p:cTn id="13" dur="500"/>
                                        <p:tgtEl>
                                          <p:spTgt spid="73734">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3734">
                                            <p:txEl>
                                              <p:pRg st="1" end="1"/>
                                            </p:txEl>
                                          </p:spTgt>
                                        </p:tgtEl>
                                        <p:attrNameLst>
                                          <p:attrName>style.visibility</p:attrName>
                                        </p:attrNameLst>
                                      </p:cBhvr>
                                      <p:to>
                                        <p:strVal val="visible"/>
                                      </p:to>
                                    </p:set>
                                    <p:animEffect transition="in" filter="wipe(left)">
                                      <p:cBhvr>
                                        <p:cTn id="18" dur="500"/>
                                        <p:tgtEl>
                                          <p:spTgt spid="73734">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3734">
                                            <p:txEl>
                                              <p:pRg st="2" end="2"/>
                                            </p:txEl>
                                          </p:spTgt>
                                        </p:tgtEl>
                                        <p:attrNameLst>
                                          <p:attrName>style.visibility</p:attrName>
                                        </p:attrNameLst>
                                      </p:cBhvr>
                                      <p:to>
                                        <p:strVal val="visible"/>
                                      </p:to>
                                    </p:set>
                                    <p:animEffect transition="in" filter="wipe(left)">
                                      <p:cBhvr>
                                        <p:cTn id="23" dur="500"/>
                                        <p:tgtEl>
                                          <p:spTgt spid="73734">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3734">
                                            <p:txEl>
                                              <p:pRg st="3" end="3"/>
                                            </p:txEl>
                                          </p:spTgt>
                                        </p:tgtEl>
                                        <p:attrNameLst>
                                          <p:attrName>style.visibility</p:attrName>
                                        </p:attrNameLst>
                                      </p:cBhvr>
                                      <p:to>
                                        <p:strVal val="visible"/>
                                      </p:to>
                                    </p:set>
                                    <p:animEffect transition="in" filter="wipe(left)">
                                      <p:cBhvr>
                                        <p:cTn id="28" dur="500"/>
                                        <p:tgtEl>
                                          <p:spTgt spid="73734">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3734">
                                            <p:txEl>
                                              <p:pRg st="4" end="4"/>
                                            </p:txEl>
                                          </p:spTgt>
                                        </p:tgtEl>
                                        <p:attrNameLst>
                                          <p:attrName>style.visibility</p:attrName>
                                        </p:attrNameLst>
                                      </p:cBhvr>
                                      <p:to>
                                        <p:strVal val="visible"/>
                                      </p:to>
                                    </p:set>
                                    <p:animEffect transition="in" filter="wipe(left)">
                                      <p:cBhvr>
                                        <p:cTn id="33" dur="500"/>
                                        <p:tgtEl>
                                          <p:spTgt spid="73734">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3734">
                                            <p:txEl>
                                              <p:pRg st="5" end="5"/>
                                            </p:txEl>
                                          </p:spTgt>
                                        </p:tgtEl>
                                        <p:attrNameLst>
                                          <p:attrName>style.visibility</p:attrName>
                                        </p:attrNameLst>
                                      </p:cBhvr>
                                      <p:to>
                                        <p:strVal val="visible"/>
                                      </p:to>
                                    </p:set>
                                    <p:animEffect transition="in" filter="wipe(left)">
                                      <p:cBhvr>
                                        <p:cTn id="38" dur="500"/>
                                        <p:tgtEl>
                                          <p:spTgt spid="73734">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3734">
                                            <p:txEl>
                                              <p:pRg st="6" end="6"/>
                                            </p:txEl>
                                          </p:spTgt>
                                        </p:tgtEl>
                                        <p:attrNameLst>
                                          <p:attrName>style.visibility</p:attrName>
                                        </p:attrNameLst>
                                      </p:cBhvr>
                                      <p:to>
                                        <p:strVal val="visible"/>
                                      </p:to>
                                    </p:set>
                                    <p:animEffect transition="in" filter="wipe(left)">
                                      <p:cBhvr>
                                        <p:cTn id="43" dur="500"/>
                                        <p:tgtEl>
                                          <p:spTgt spid="73734">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3734">
                                            <p:txEl>
                                              <p:pRg st="7" end="7"/>
                                            </p:txEl>
                                          </p:spTgt>
                                        </p:tgtEl>
                                        <p:attrNameLst>
                                          <p:attrName>style.visibility</p:attrName>
                                        </p:attrNameLst>
                                      </p:cBhvr>
                                      <p:to>
                                        <p:strVal val="visible"/>
                                      </p:to>
                                    </p:set>
                                    <p:animEffect transition="in" filter="wipe(left)">
                                      <p:cBhvr>
                                        <p:cTn id="48" dur="500"/>
                                        <p:tgtEl>
                                          <p:spTgt spid="73734">
                                            <p:txEl>
                                              <p:pRg st="7" end="7"/>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73734">
                                            <p:txEl>
                                              <p:pRg st="8" end="8"/>
                                            </p:txEl>
                                          </p:spTgt>
                                        </p:tgtEl>
                                        <p:attrNameLst>
                                          <p:attrName>style.visibility</p:attrName>
                                        </p:attrNameLst>
                                      </p:cBhvr>
                                      <p:to>
                                        <p:strVal val="visible"/>
                                      </p:to>
                                    </p:set>
                                    <p:animEffect transition="in" filter="wipe(left)">
                                      <p:cBhvr>
                                        <p:cTn id="53" dur="500"/>
                                        <p:tgtEl>
                                          <p:spTgt spid="737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2">
            <a:extLst>
              <a:ext uri="{FF2B5EF4-FFF2-40B4-BE49-F238E27FC236}">
                <a16:creationId xmlns:a16="http://schemas.microsoft.com/office/drawing/2014/main" id="{ED799273-FDBA-4DA9-8AB1-47DBEB2A15AC}"/>
              </a:ext>
            </a:extLst>
          </p:cNvPr>
          <p:cNvSpPr>
            <a:spLocks noGrp="1"/>
          </p:cNvSpPr>
          <p:nvPr>
            <p:ph type="sldNum" sz="quarter" idx="11"/>
          </p:nvPr>
        </p:nvSpPr>
        <p:spPr bwMode="auto">
          <a:xfrm>
            <a:off x="8153400" y="6400800"/>
            <a:ext cx="838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50000"/>
              </a:spcBef>
              <a:spcAft>
                <a:spcPct val="0"/>
              </a:spcAft>
              <a:defRPr kumimoji="0" sz="2000" b="1" kern="1200" smtClean="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B92F15C7-F44D-407C-A332-58BC03DA850F}" type="slidenum">
              <a:rPr lang="en-US" altLang="zh-CN" smtClean="0"/>
              <a:pPr>
                <a:defRPr/>
              </a:pPr>
              <a:t>61</a:t>
            </a:fld>
            <a:endParaRPr kumimoji="0" lang="en-US" altLang="zh-CN" sz="2000">
              <a:solidFill>
                <a:schemeClr val="tx2"/>
              </a:solidFill>
              <a:latin typeface="Arial" panose="020B0604020202020204" pitchFamily="34" charset="0"/>
            </a:endParaRPr>
          </a:p>
        </p:txBody>
      </p:sp>
      <p:sp>
        <p:nvSpPr>
          <p:cNvPr id="101379" name="Rectangle 26">
            <a:extLst>
              <a:ext uri="{FF2B5EF4-FFF2-40B4-BE49-F238E27FC236}">
                <a16:creationId xmlns:a16="http://schemas.microsoft.com/office/drawing/2014/main" id="{8910E375-8323-4607-AC37-0C4D7277F098}"/>
              </a:ext>
            </a:extLst>
          </p:cNvPr>
          <p:cNvSpPr>
            <a:spLocks noChangeArrowheads="1"/>
          </p:cNvSpPr>
          <p:nvPr/>
        </p:nvSpPr>
        <p:spPr bwMode="auto">
          <a:xfrm>
            <a:off x="0" y="6248400"/>
            <a:ext cx="79248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101380" name="Picture 6">
            <a:extLst>
              <a:ext uri="{FF2B5EF4-FFF2-40B4-BE49-F238E27FC236}">
                <a16:creationId xmlns:a16="http://schemas.microsoft.com/office/drawing/2014/main" id="{CBCEEFFE-D396-4596-AE1E-D3C094450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8652"/>
            <a:ext cx="7435850" cy="523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0903" name="Picture 7">
            <a:extLst>
              <a:ext uri="{FF2B5EF4-FFF2-40B4-BE49-F238E27FC236}">
                <a16:creationId xmlns:a16="http://schemas.microsoft.com/office/drawing/2014/main" id="{FED99B1D-ED33-4A71-88AD-DB50FDDBD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311" y="938900"/>
            <a:ext cx="3376657" cy="1970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0904" name="Rectangle 8">
            <a:extLst>
              <a:ext uri="{FF2B5EF4-FFF2-40B4-BE49-F238E27FC236}">
                <a16:creationId xmlns:a16="http://schemas.microsoft.com/office/drawing/2014/main" id="{C4057E6B-9AC6-4B68-880F-719C4BCCCAB4}"/>
              </a:ext>
            </a:extLst>
          </p:cNvPr>
          <p:cNvSpPr>
            <a:spLocks noChangeArrowheads="1"/>
          </p:cNvSpPr>
          <p:nvPr/>
        </p:nvSpPr>
        <p:spPr bwMode="auto">
          <a:xfrm>
            <a:off x="33966" y="889497"/>
            <a:ext cx="378301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292100" indent="-2921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Clr>
                <a:srgbClr val="333399"/>
              </a:buClr>
              <a:buFont typeface="Wingdings" panose="05000000000000000000" pitchFamily="2" charset="2"/>
              <a:buChar char="ü"/>
            </a:pPr>
            <a:r>
              <a:rPr lang="en-US" altLang="zh-CN" dirty="0">
                <a:latin typeface="Tahoma" panose="020B0604030504040204" pitchFamily="34" charset="0"/>
                <a:ea typeface="黑体" panose="02010609060101010101" pitchFamily="49" charset="-122"/>
              </a:rPr>
              <a:t>ROM</a:t>
            </a:r>
            <a:r>
              <a:rPr lang="zh-CN" altLang="en-US" dirty="0">
                <a:latin typeface="Tahoma" panose="020B0604030504040204" pitchFamily="34" charset="0"/>
                <a:ea typeface="黑体" panose="02010609060101010101" pitchFamily="49" charset="-122"/>
              </a:rPr>
              <a:t>存储矩阵连接图</a:t>
            </a:r>
            <a:r>
              <a:rPr lang="zh-CN" altLang="en-US" dirty="0">
                <a:latin typeface="黑体" panose="02010609060101010101" pitchFamily="49" charset="-122"/>
                <a:ea typeface="黑体" panose="02010609060101010101" pitchFamily="49" charset="-122"/>
              </a:rPr>
              <a:t> </a:t>
            </a:r>
          </a:p>
        </p:txBody>
      </p:sp>
      <p:sp>
        <p:nvSpPr>
          <p:cNvPr id="24" name="Rectangle 3">
            <a:extLst>
              <a:ext uri="{FF2B5EF4-FFF2-40B4-BE49-F238E27FC236}">
                <a16:creationId xmlns:a16="http://schemas.microsoft.com/office/drawing/2014/main" id="{B1E78963-3CEF-4C11-9E3A-63A523C95A8B}"/>
              </a:ext>
            </a:extLst>
          </p:cNvPr>
          <p:cNvSpPr txBox="1">
            <a:spLocks noChangeArrowheads="1"/>
          </p:cNvSpPr>
          <p:nvPr/>
        </p:nvSpPr>
        <p:spPr bwMode="auto">
          <a:xfrm>
            <a:off x="1619672" y="176213"/>
            <a:ext cx="5334000" cy="609600"/>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 uri="{FAA26D3D-D897-4be2-8F04-BA451C77F1D7}"/>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pPr eaLnBrk="1" hangingPunct="1"/>
            <a:r>
              <a:rPr lang="zh-CN" altLang="en-US" sz="3600" b="0" kern="0"/>
              <a:t>存储器实现组合逻辑函数</a:t>
            </a:r>
            <a:endParaRPr lang="zh-CN" altLang="en-US" sz="3600" b="0" kern="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904"/>
                                        </p:tgtEl>
                                        <p:attrNameLst>
                                          <p:attrName>style.visibility</p:attrName>
                                        </p:attrNameLst>
                                      </p:cBhvr>
                                      <p:to>
                                        <p:strVal val="visible"/>
                                      </p:to>
                                    </p:set>
                                    <p:animEffect transition="in" filter="wipe(left)">
                                      <p:cBhvr>
                                        <p:cTn id="7" dur="500"/>
                                        <p:tgtEl>
                                          <p:spTgt spid="809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80903"/>
                                        </p:tgtEl>
                                        <p:attrNameLst>
                                          <p:attrName>style.visibility</p:attrName>
                                        </p:attrNameLst>
                                      </p:cBhvr>
                                      <p:to>
                                        <p:strVal val="visible"/>
                                      </p:to>
                                    </p:set>
                                    <p:anim calcmode="lin" valueType="num">
                                      <p:cBhvr additive="base">
                                        <p:cTn id="12" dur="500" fill="hold"/>
                                        <p:tgtEl>
                                          <p:spTgt spid="80903"/>
                                        </p:tgtEl>
                                        <p:attrNameLst>
                                          <p:attrName>ppt_x</p:attrName>
                                        </p:attrNameLst>
                                      </p:cBhvr>
                                      <p:tavLst>
                                        <p:tav tm="0">
                                          <p:val>
                                            <p:strVal val="0-#ppt_w/2"/>
                                          </p:val>
                                        </p:tav>
                                        <p:tav tm="100000">
                                          <p:val>
                                            <p:strVal val="#ppt_x"/>
                                          </p:val>
                                        </p:tav>
                                      </p:tavLst>
                                    </p:anim>
                                    <p:anim calcmode="lin" valueType="num">
                                      <p:cBhvr additive="base">
                                        <p:cTn id="13" dur="500" fill="hold"/>
                                        <p:tgtEl>
                                          <p:spTgt spid="809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7" name="Rectangle 3">
            <a:extLst>
              <a:ext uri="{FF2B5EF4-FFF2-40B4-BE49-F238E27FC236}">
                <a16:creationId xmlns:a16="http://schemas.microsoft.com/office/drawing/2014/main" id="{59435C11-2C4A-4FCE-8D4B-A22BE87CE709}"/>
              </a:ext>
            </a:extLst>
          </p:cNvPr>
          <p:cNvSpPr>
            <a:spLocks noGrp="1" noChangeArrowheads="1"/>
          </p:cNvSpPr>
          <p:nvPr>
            <p:ph type="title"/>
          </p:nvPr>
        </p:nvSpPr>
        <p:spPr>
          <a:xfrm>
            <a:off x="1547664" y="270670"/>
            <a:ext cx="5334000" cy="609600"/>
          </a:xfrm>
        </p:spPr>
        <p:txBody>
          <a:bodyPr/>
          <a:lstStyle/>
          <a:p>
            <a:pPr eaLnBrk="1" hangingPunct="1"/>
            <a:r>
              <a:rPr lang="zh-CN" altLang="en-US" sz="3600" dirty="0"/>
              <a:t>存储器实现组合逻辑函数</a:t>
            </a:r>
            <a:endParaRPr lang="zh-CN" altLang="en-US" dirty="0"/>
          </a:p>
        </p:txBody>
      </p:sp>
      <p:pic>
        <p:nvPicPr>
          <p:cNvPr id="3" name="图片 2">
            <a:extLst>
              <a:ext uri="{FF2B5EF4-FFF2-40B4-BE49-F238E27FC236}">
                <a16:creationId xmlns:a16="http://schemas.microsoft.com/office/drawing/2014/main" id="{90AD0789-EEE1-4982-ABF4-FB17B1B701E7}"/>
              </a:ext>
            </a:extLst>
          </p:cNvPr>
          <p:cNvPicPr>
            <a:picLocks noChangeAspect="1"/>
          </p:cNvPicPr>
          <p:nvPr/>
        </p:nvPicPr>
        <p:blipFill>
          <a:blip r:embed="rId3"/>
          <a:stretch>
            <a:fillRect/>
          </a:stretch>
        </p:blipFill>
        <p:spPr>
          <a:xfrm>
            <a:off x="107504" y="1268760"/>
            <a:ext cx="8575696" cy="4320480"/>
          </a:xfrm>
          <a:prstGeom prst="rect">
            <a:avLst/>
          </a:prstGeom>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286DBE-DD91-463B-BAAA-A99CEB9E5A09}"/>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存储器层次结构</a:t>
            </a:r>
          </a:p>
        </p:txBody>
      </p:sp>
      <p:pic>
        <p:nvPicPr>
          <p:cNvPr id="5" name="图片 29">
            <a:extLst>
              <a:ext uri="{FF2B5EF4-FFF2-40B4-BE49-F238E27FC236}">
                <a16:creationId xmlns:a16="http://schemas.microsoft.com/office/drawing/2014/main" id="{3296EFE2-A0D7-4271-96A6-007B1FFFDA12}"/>
              </a:ext>
            </a:extLst>
          </p:cNvPr>
          <p:cNvPicPr>
            <a:picLocks noChangeAspect="1"/>
          </p:cNvPicPr>
          <p:nvPr/>
        </p:nvPicPr>
        <p:blipFill rotWithShape="1">
          <a:blip r:embed="rId3">
            <a:extLst>
              <a:ext uri="{28A0092B-C50C-407E-A947-70E740481C1C}">
                <a14:useLocalDpi xmlns:a14="http://schemas.microsoft.com/office/drawing/2010/main" val="0"/>
              </a:ext>
            </a:extLst>
          </a:blip>
          <a:srcRect l="16535"/>
          <a:stretch/>
        </p:blipFill>
        <p:spPr bwMode="auto">
          <a:xfrm>
            <a:off x="2411760" y="836712"/>
            <a:ext cx="4603628"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a:extLst>
              <a:ext uri="{FF2B5EF4-FFF2-40B4-BE49-F238E27FC236}">
                <a16:creationId xmlns:a16="http://schemas.microsoft.com/office/drawing/2014/main" id="{AD5671A1-78A3-4880-8090-0A36C18761A2}"/>
              </a:ext>
            </a:extLst>
          </p:cNvPr>
          <p:cNvSpPr/>
          <p:nvPr/>
        </p:nvSpPr>
        <p:spPr bwMode="auto">
          <a:xfrm>
            <a:off x="2555776" y="5600082"/>
            <a:ext cx="4555016" cy="1080000"/>
          </a:xfrm>
          <a:prstGeom prst="ellipse">
            <a:avLst/>
          </a:prstGeom>
          <a:noFill/>
          <a:ln w="41275" cap="flat" cmpd="sng" algn="ctr">
            <a:solidFill>
              <a:srgbClr val="0000FF"/>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t"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6750179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B286DBE-DD91-463B-BAAA-A99CEB9E5A09}"/>
              </a:ext>
            </a:extLst>
          </p:cNvPr>
          <p:cNvSpPr>
            <a:spLocks noChangeArrowheads="1"/>
          </p:cNvSpPr>
          <p:nvPr/>
        </p:nvSpPr>
        <p:spPr bwMode="auto">
          <a:xfrm>
            <a:off x="98425" y="116458"/>
            <a:ext cx="8893175" cy="648246"/>
          </a:xfrm>
          <a:prstGeom prst="rect">
            <a:avLst/>
          </a:prstGeom>
          <a:noFill/>
          <a:ln>
            <a:noFill/>
          </a:ln>
          <a:effectLst>
            <a:outerShdw blurRad="63500" dist="46662" dir="2115817" algn="ctr" rotWithShape="0">
              <a:schemeClr val="tx1">
                <a:alpha val="74997"/>
              </a:schemeClr>
            </a:outerShdw>
          </a:effectLst>
          <a:extLst>
            <a:ext uri="{909E8E84-426E-40dd-AFC4-6F175D3DCCD1}"/>
            <a:ext uri="{91240B29-F687-4f45-9708-019B960494DF}"/>
          </a:extLst>
        </p:spPr>
        <p:txBody>
          <a:bodyPr anchor="ctr"/>
          <a:lstStyle/>
          <a:p>
            <a:pPr algn="ctr">
              <a:defRPr/>
            </a:pPr>
            <a:r>
              <a:rPr lang="zh-CN" altLang="en-US" sz="3600" b="0" dirty="0">
                <a:solidFill>
                  <a:srgbClr val="FFFFFF"/>
                </a:solidFill>
                <a:latin typeface="Arial" charset="0"/>
                <a:ea typeface="黑体" pitchFamily="2" charset="-122"/>
              </a:rPr>
              <a:t>机械硬盘</a:t>
            </a:r>
          </a:p>
        </p:txBody>
      </p:sp>
      <p:pic>
        <p:nvPicPr>
          <p:cNvPr id="5" name="图片 4"/>
          <p:cNvPicPr>
            <a:picLocks noChangeAspect="1"/>
          </p:cNvPicPr>
          <p:nvPr/>
        </p:nvPicPr>
        <p:blipFill>
          <a:blip r:embed="rId2"/>
          <a:stretch>
            <a:fillRect/>
          </a:stretch>
        </p:blipFill>
        <p:spPr>
          <a:xfrm>
            <a:off x="30498" y="908720"/>
            <a:ext cx="4253470" cy="5858774"/>
          </a:xfrm>
          <a:prstGeom prst="rect">
            <a:avLst/>
          </a:prstGeom>
        </p:spPr>
      </p:pic>
      <p:pic>
        <p:nvPicPr>
          <p:cNvPr id="4" name="Picture 2" descr="http://imgsa.baidu.com/exp/w=500/sign=613b6eccb41c8701d6b6b2e6177f9e6e/6c224f4a20a4462346bf754a9f22720e0cf3d7a5.jpg">
            <a:extLst>
              <a:ext uri="{FF2B5EF4-FFF2-40B4-BE49-F238E27FC236}">
                <a16:creationId xmlns:a16="http://schemas.microsoft.com/office/drawing/2014/main" id="{360538FE-3C84-4F57-8235-FFB12C7C3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514" y="1399449"/>
            <a:ext cx="47625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yiqi-oss.oss-cn-hangzhou.aliyuncs.com/aliyun/Ueditor/Manage/2018-05-14/20180514-839270749.png">
            <a:extLst>
              <a:ext uri="{FF2B5EF4-FFF2-40B4-BE49-F238E27FC236}">
                <a16:creationId xmlns:a16="http://schemas.microsoft.com/office/drawing/2014/main" id="{073B60F4-55D5-40FA-AF8D-AECC4EEAA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3830" y="4293096"/>
            <a:ext cx="3689649" cy="19920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2">
            <a:extLst>
              <a:ext uri="{FF2B5EF4-FFF2-40B4-BE49-F238E27FC236}">
                <a16:creationId xmlns:a16="http://schemas.microsoft.com/office/drawing/2014/main" id="{29BCAFF3-02AE-4C7F-84A2-DC7C82676EEE}"/>
              </a:ext>
            </a:extLst>
          </p:cNvPr>
          <p:cNvSpPr txBox="1"/>
          <p:nvPr/>
        </p:nvSpPr>
        <p:spPr>
          <a:xfrm>
            <a:off x="6267133" y="6464543"/>
            <a:ext cx="960519" cy="276999"/>
          </a:xfrm>
          <a:prstGeom prst="rect">
            <a:avLst/>
          </a:prstGeom>
          <a:noFill/>
        </p:spPr>
        <p:txBody>
          <a:bodyPr wrap="none" rtlCol="0">
            <a:spAutoFit/>
          </a:bodyPr>
          <a:lstStyle>
            <a:defPPr>
              <a:defRPr lang="zh-CN"/>
            </a:defPPr>
            <a:lvl1pPr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9pPr>
          </a:lstStyle>
          <a:p>
            <a:r>
              <a:rPr lang="en-US" altLang="zh-CN" sz="1200" b="0" dirty="0"/>
              <a:t>From </a:t>
            </a:r>
            <a:r>
              <a:rPr lang="en-US" altLang="zh-CN" sz="1200" b="0" dirty="0" err="1"/>
              <a:t>baidu</a:t>
            </a:r>
            <a:endParaRPr lang="zh-CN" altLang="en-US" sz="1200" b="0" dirty="0"/>
          </a:p>
        </p:txBody>
      </p:sp>
    </p:spTree>
    <p:extLst>
      <p:ext uri="{BB962C8B-B14F-4D97-AF65-F5344CB8AC3E}">
        <p14:creationId xmlns:p14="http://schemas.microsoft.com/office/powerpoint/2010/main" val="2461688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DD420E3-2882-4161-B125-EDB1FCB6300D}"/>
              </a:ext>
            </a:extLst>
          </p:cNvPr>
          <p:cNvPicPr>
            <a:picLocks noChangeAspect="1"/>
          </p:cNvPicPr>
          <p:nvPr/>
        </p:nvPicPr>
        <p:blipFill rotWithShape="1">
          <a:blip r:embed="rId2"/>
          <a:srcRect t="3797" b="3179"/>
          <a:stretch/>
        </p:blipFill>
        <p:spPr>
          <a:xfrm>
            <a:off x="1388506" y="3160385"/>
            <a:ext cx="7713666" cy="3528392"/>
          </a:xfrm>
          <a:prstGeom prst="rect">
            <a:avLst/>
          </a:prstGeom>
        </p:spPr>
      </p:pic>
      <p:sp>
        <p:nvSpPr>
          <p:cNvPr id="2" name="矩形 1">
            <a:extLst>
              <a:ext uri="{FF2B5EF4-FFF2-40B4-BE49-F238E27FC236}">
                <a16:creationId xmlns:a16="http://schemas.microsoft.com/office/drawing/2014/main" id="{34F7915C-07D6-44EF-8ABA-DCFDC0F92491}"/>
              </a:ext>
            </a:extLst>
          </p:cNvPr>
          <p:cNvSpPr/>
          <p:nvPr/>
        </p:nvSpPr>
        <p:spPr>
          <a:xfrm>
            <a:off x="41828" y="867339"/>
            <a:ext cx="7827784" cy="2793842"/>
          </a:xfrm>
          <a:prstGeom prst="rect">
            <a:avLst/>
          </a:prstGeom>
        </p:spPr>
        <p:txBody>
          <a:bodyPr wrap="none">
            <a:spAutoFit/>
          </a:bodyPr>
          <a:lstStyle/>
          <a:p>
            <a:pPr>
              <a:lnSpc>
                <a:spcPct val="150000"/>
              </a:lnSpc>
            </a:pPr>
            <a:r>
              <a:rPr lang="zh-CN" altLang="en-US" sz="2400" dirty="0">
                <a:solidFill>
                  <a:srgbClr val="333333"/>
                </a:solidFill>
                <a:latin typeface="arial" panose="020B0604020202020204" pitchFamily="34" charset="0"/>
              </a:rPr>
              <a:t>机械硬盘：</a:t>
            </a:r>
            <a:endParaRPr lang="en-US" altLang="zh-CN" sz="2400" dirty="0">
              <a:solidFill>
                <a:srgbClr val="333333"/>
              </a:solidFill>
              <a:latin typeface="arial" panose="020B0604020202020204" pitchFamily="34" charset="0"/>
            </a:endParaRPr>
          </a:p>
          <a:p>
            <a:pPr>
              <a:lnSpc>
                <a:spcPct val="150000"/>
              </a:lnSpc>
            </a:pPr>
            <a:r>
              <a:rPr lang="en-US" altLang="zh-CN" sz="2400" b="0" dirty="0">
                <a:solidFill>
                  <a:srgbClr val="333333"/>
                </a:solidFill>
                <a:latin typeface="arial" panose="020B0604020202020204" pitchFamily="34" charset="0"/>
              </a:rPr>
              <a:t>1</a:t>
            </a:r>
            <a:r>
              <a:rPr lang="zh-CN" altLang="en-US" sz="2400" b="0" dirty="0">
                <a:solidFill>
                  <a:srgbClr val="333333"/>
                </a:solidFill>
                <a:latin typeface="arial" panose="020B0604020202020204" pitchFamily="34" charset="0"/>
              </a:rPr>
              <a:t>，盘片，数据存储媒介，</a:t>
            </a:r>
            <a:r>
              <a:rPr lang="zh-CN" altLang="en-US" sz="2400" b="0" dirty="0"/>
              <a:t>磁粉附在铝合金</a:t>
            </a:r>
            <a:r>
              <a:rPr lang="en-US" altLang="zh-CN" sz="2400" b="0" dirty="0"/>
              <a:t>/</a:t>
            </a:r>
            <a:r>
              <a:rPr lang="zh-CN" altLang="en-US" sz="2400" b="0" dirty="0"/>
              <a:t>玻璃圆盘基上</a:t>
            </a:r>
            <a:endParaRPr lang="en-US" altLang="zh-CN" sz="2400" b="0" dirty="0">
              <a:solidFill>
                <a:srgbClr val="333333"/>
              </a:solidFill>
              <a:latin typeface="arial" panose="020B0604020202020204" pitchFamily="34" charset="0"/>
            </a:endParaRPr>
          </a:p>
          <a:p>
            <a:pPr>
              <a:lnSpc>
                <a:spcPct val="150000"/>
              </a:lnSpc>
            </a:pPr>
            <a:r>
              <a:rPr lang="en-US" altLang="zh-CN" sz="2400" b="0" dirty="0">
                <a:solidFill>
                  <a:srgbClr val="333333"/>
                </a:solidFill>
                <a:latin typeface="arial" panose="020B0604020202020204" pitchFamily="34" charset="0"/>
              </a:rPr>
              <a:t>2</a:t>
            </a:r>
            <a:r>
              <a:rPr lang="zh-CN" altLang="en-US" sz="2400" b="0" dirty="0">
                <a:solidFill>
                  <a:srgbClr val="333333"/>
                </a:solidFill>
                <a:latin typeface="arial" panose="020B0604020202020204" pitchFamily="34" charset="0"/>
              </a:rPr>
              <a:t>，磁头，</a:t>
            </a:r>
            <a:r>
              <a:rPr lang="zh-CN" altLang="en-US" sz="2400" b="0" dirty="0"/>
              <a:t>最精密的部分，读写数据信息</a:t>
            </a:r>
            <a:endParaRPr lang="en-US" altLang="zh-CN" sz="2400" b="0" dirty="0"/>
          </a:p>
          <a:p>
            <a:pPr>
              <a:lnSpc>
                <a:spcPct val="150000"/>
              </a:lnSpc>
            </a:pPr>
            <a:r>
              <a:rPr lang="en-US" altLang="zh-CN" sz="2400" b="0" dirty="0"/>
              <a:t>3</a:t>
            </a:r>
            <a:r>
              <a:rPr lang="zh-CN" altLang="en-US" sz="2400" b="0" dirty="0"/>
              <a:t>，机械传功：提供盘片运转动力</a:t>
            </a:r>
            <a:endParaRPr lang="en-US" altLang="zh-CN" sz="2400" b="0" dirty="0"/>
          </a:p>
          <a:p>
            <a:pPr>
              <a:lnSpc>
                <a:spcPct val="150000"/>
              </a:lnSpc>
            </a:pPr>
            <a:r>
              <a:rPr lang="en-US" altLang="zh-CN" sz="2400" b="0" dirty="0"/>
              <a:t>4</a:t>
            </a:r>
            <a:r>
              <a:rPr lang="zh-CN" altLang="en-US" sz="2400" b="0" dirty="0"/>
              <a:t>，控制器</a:t>
            </a:r>
          </a:p>
        </p:txBody>
      </p:sp>
      <p:pic>
        <p:nvPicPr>
          <p:cNvPr id="310274" name="Picture 2" descr="https://gss3.bdstatic.com/-Po3dSag_xI4khGkpoWK1HF6hhy/baike/c0%3Dbaike272%2C5%2C5%2C272%2C90/sign=8e1129350df41bd5ce5ee0a630b3eaae/72f082025aafa40fb8f400c3a864034f78f019fa.jpg">
            <a:extLst>
              <a:ext uri="{FF2B5EF4-FFF2-40B4-BE49-F238E27FC236}">
                <a16:creationId xmlns:a16="http://schemas.microsoft.com/office/drawing/2014/main" id="{24FC2E07-20C8-4D8A-9294-132AB0F93E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315833"/>
            <a:ext cx="1686374" cy="2323066"/>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3EA7F84A-3393-4F1A-B649-06506ACA883F}"/>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硬盘组成与原理</a:t>
            </a:r>
          </a:p>
        </p:txBody>
      </p:sp>
    </p:spTree>
    <p:extLst>
      <p:ext uri="{BB962C8B-B14F-4D97-AF65-F5344CB8AC3E}">
        <p14:creationId xmlns:p14="http://schemas.microsoft.com/office/powerpoint/2010/main" val="23219225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机械硬盘的工作原理-_高清">
            <a:hlinkClick r:id="" action="ppaction://media"/>
            <a:extLst>
              <a:ext uri="{FF2B5EF4-FFF2-40B4-BE49-F238E27FC236}">
                <a16:creationId xmlns:a16="http://schemas.microsoft.com/office/drawing/2014/main" id="{D9A86351-BC9D-4394-A89F-79015718FE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77487"/>
            <a:ext cx="9144000" cy="5175849"/>
          </a:xfrm>
          <a:prstGeom prst="rect">
            <a:avLst/>
          </a:prstGeom>
        </p:spPr>
      </p:pic>
      <p:sp>
        <p:nvSpPr>
          <p:cNvPr id="3" name="标题 1">
            <a:extLst>
              <a:ext uri="{FF2B5EF4-FFF2-40B4-BE49-F238E27FC236}">
                <a16:creationId xmlns:a16="http://schemas.microsoft.com/office/drawing/2014/main" id="{9B8747A3-0E2C-41B8-8E50-5646AA601337}"/>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硬盘组成与原理</a:t>
            </a:r>
          </a:p>
        </p:txBody>
      </p:sp>
    </p:spTree>
    <p:extLst>
      <p:ext uri="{BB962C8B-B14F-4D97-AF65-F5344CB8AC3E}">
        <p14:creationId xmlns:p14="http://schemas.microsoft.com/office/powerpoint/2010/main" val="167265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D4F73-7550-43EE-87D1-D367722E6F85}"/>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磁盘阵列（</a:t>
            </a:r>
            <a:r>
              <a:rPr lang="en-US" altLang="zh-CN" b="0" dirty="0">
                <a:cs typeface="Arial" panose="020B0604020202020204" pitchFamily="34" charset="0"/>
              </a:rPr>
              <a:t> RAID</a:t>
            </a:r>
            <a:r>
              <a:rPr lang="zh-CN" altLang="en-US" b="0" kern="0" dirty="0"/>
              <a:t>）</a:t>
            </a:r>
          </a:p>
        </p:txBody>
      </p:sp>
      <p:pic>
        <p:nvPicPr>
          <p:cNvPr id="3" name="图片 2">
            <a:extLst>
              <a:ext uri="{FF2B5EF4-FFF2-40B4-BE49-F238E27FC236}">
                <a16:creationId xmlns:a16="http://schemas.microsoft.com/office/drawing/2014/main" id="{0D6091B4-3731-4FF2-9CD5-12EE8DBD5DB1}"/>
              </a:ext>
            </a:extLst>
          </p:cNvPr>
          <p:cNvPicPr>
            <a:picLocks noChangeAspect="1"/>
          </p:cNvPicPr>
          <p:nvPr/>
        </p:nvPicPr>
        <p:blipFill>
          <a:blip r:embed="rId2"/>
          <a:stretch>
            <a:fillRect/>
          </a:stretch>
        </p:blipFill>
        <p:spPr>
          <a:xfrm>
            <a:off x="16659" y="2420888"/>
            <a:ext cx="5184576" cy="2319555"/>
          </a:xfrm>
          <a:prstGeom prst="rect">
            <a:avLst/>
          </a:prstGeom>
        </p:spPr>
      </p:pic>
      <p:sp>
        <p:nvSpPr>
          <p:cNvPr id="4" name="矩形 3">
            <a:extLst>
              <a:ext uri="{FF2B5EF4-FFF2-40B4-BE49-F238E27FC236}">
                <a16:creationId xmlns:a16="http://schemas.microsoft.com/office/drawing/2014/main" id="{ABEF30C4-7203-4982-A73D-01DC6E5B83B7}"/>
              </a:ext>
            </a:extLst>
          </p:cNvPr>
          <p:cNvSpPr/>
          <p:nvPr/>
        </p:nvSpPr>
        <p:spPr>
          <a:xfrm>
            <a:off x="111714" y="1314835"/>
            <a:ext cx="8920572" cy="830997"/>
          </a:xfrm>
          <a:prstGeom prst="rect">
            <a:avLst/>
          </a:prstGeom>
        </p:spPr>
        <p:txBody>
          <a:bodyPr wrap="square">
            <a:spAutoFit/>
          </a:bodyPr>
          <a:lstStyle/>
          <a:p>
            <a:r>
              <a:rPr lang="zh-CN" altLang="en-US" sz="2400" b="0" dirty="0">
                <a:solidFill>
                  <a:srgbClr val="333333"/>
                </a:solidFill>
                <a:latin typeface="arial" panose="020B0604020202020204" pitchFamily="34" charset="0"/>
              </a:rPr>
              <a:t>磁盘阵列（</a:t>
            </a:r>
            <a:r>
              <a:rPr lang="en-US" altLang="zh-CN" sz="2400" b="0" dirty="0">
                <a:solidFill>
                  <a:srgbClr val="333333"/>
                </a:solidFill>
                <a:latin typeface="arial" panose="020B0604020202020204" pitchFamily="34" charset="0"/>
              </a:rPr>
              <a:t>Redundant Arrays of Independent Drives</a:t>
            </a:r>
            <a:r>
              <a:rPr lang="zh-CN" altLang="en-US" sz="2400" b="0" dirty="0">
                <a:solidFill>
                  <a:srgbClr val="333333"/>
                </a:solidFill>
                <a:latin typeface="arial" panose="020B0604020202020204" pitchFamily="34" charset="0"/>
              </a:rPr>
              <a:t>，</a:t>
            </a:r>
            <a:r>
              <a:rPr lang="en-US" altLang="zh-CN" sz="2400" b="0" dirty="0">
                <a:solidFill>
                  <a:srgbClr val="333333"/>
                </a:solidFill>
                <a:latin typeface="arial" panose="020B0604020202020204" pitchFamily="34" charset="0"/>
              </a:rPr>
              <a:t>RAID</a:t>
            </a:r>
            <a:r>
              <a:rPr lang="zh-CN" altLang="en-US" sz="2400" b="0" dirty="0">
                <a:solidFill>
                  <a:srgbClr val="333333"/>
                </a:solidFill>
                <a:latin typeface="arial" panose="020B0604020202020204" pitchFamily="34" charset="0"/>
              </a:rPr>
              <a:t>），有“独立磁盘构成的具有冗余能力的阵列”之意。</a:t>
            </a:r>
            <a:endParaRPr lang="zh-CN" altLang="en-US" sz="2400" dirty="0"/>
          </a:p>
        </p:txBody>
      </p:sp>
      <p:sp>
        <p:nvSpPr>
          <p:cNvPr id="6" name="矩形 5">
            <a:extLst>
              <a:ext uri="{FF2B5EF4-FFF2-40B4-BE49-F238E27FC236}">
                <a16:creationId xmlns:a16="http://schemas.microsoft.com/office/drawing/2014/main" id="{3D649E24-D753-43BE-92AC-71C9C0EF36AA}"/>
              </a:ext>
            </a:extLst>
          </p:cNvPr>
          <p:cNvSpPr/>
          <p:nvPr/>
        </p:nvSpPr>
        <p:spPr>
          <a:xfrm>
            <a:off x="53752" y="5192382"/>
            <a:ext cx="9198768" cy="1424621"/>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b="0" dirty="0">
                <a:solidFill>
                  <a:srgbClr val="0000FF"/>
                </a:solidFill>
                <a:latin typeface="PingFang SC"/>
              </a:rPr>
              <a:t>镜像：</a:t>
            </a:r>
            <a:r>
              <a:rPr lang="zh-CN" altLang="en-US" sz="2000" b="0" dirty="0">
                <a:solidFill>
                  <a:srgbClr val="191919"/>
                </a:solidFill>
                <a:latin typeface="PingFang SC"/>
              </a:rPr>
              <a:t>冗余技术，防止磁盘发生故障而数据丢失；</a:t>
            </a:r>
            <a:endParaRPr lang="en-US" altLang="zh-CN" sz="2000" b="0" dirty="0">
              <a:solidFill>
                <a:srgbClr val="FF0000"/>
              </a:solidFill>
              <a:latin typeface="PingFang SC"/>
            </a:endParaRPr>
          </a:p>
          <a:p>
            <a:pPr marL="342900" indent="-342900">
              <a:lnSpc>
                <a:spcPct val="150000"/>
              </a:lnSpc>
              <a:buFont typeface="Wingdings" panose="05000000000000000000" pitchFamily="2" charset="2"/>
              <a:buChar char="Ø"/>
            </a:pPr>
            <a:r>
              <a:rPr lang="zh-CN" altLang="en-US" sz="2000" b="0" dirty="0">
                <a:solidFill>
                  <a:srgbClr val="0000FF"/>
                </a:solidFill>
              </a:rPr>
              <a:t>数据条带：</a:t>
            </a:r>
            <a:r>
              <a:rPr lang="zh-CN" altLang="en-US" sz="2000" b="0" dirty="0"/>
              <a:t>将数据以块的方式分布存储在多个磁盘中，进行并发处理；</a:t>
            </a:r>
            <a:endParaRPr lang="en-US" altLang="zh-CN" sz="2000" b="0" dirty="0"/>
          </a:p>
          <a:p>
            <a:pPr marL="342900" indent="-342900">
              <a:lnSpc>
                <a:spcPct val="150000"/>
              </a:lnSpc>
              <a:buFont typeface="Wingdings" panose="05000000000000000000" pitchFamily="2" charset="2"/>
              <a:buChar char="Ø"/>
            </a:pPr>
            <a:r>
              <a:rPr lang="zh-CN" altLang="en-US" sz="2000" b="0" dirty="0">
                <a:solidFill>
                  <a:srgbClr val="0000FF"/>
                </a:solidFill>
              </a:rPr>
              <a:t>数据校验：</a:t>
            </a:r>
            <a:r>
              <a:rPr lang="zh-CN" altLang="en-US" sz="2000" b="0" dirty="0"/>
              <a:t>配合数据条带，提供错误校验恢复功能；比如奇偶校验</a:t>
            </a:r>
            <a:endParaRPr lang="en-US" altLang="zh-CN" sz="2000" b="0" dirty="0">
              <a:latin typeface="PingFang SC"/>
            </a:endParaRPr>
          </a:p>
        </p:txBody>
      </p:sp>
      <p:pic>
        <p:nvPicPr>
          <p:cNvPr id="7" name="图片 6">
            <a:extLst>
              <a:ext uri="{FF2B5EF4-FFF2-40B4-BE49-F238E27FC236}">
                <a16:creationId xmlns:a16="http://schemas.microsoft.com/office/drawing/2014/main" id="{C7B56166-6916-4073-A5B0-6CE836E2ADBD}"/>
              </a:ext>
            </a:extLst>
          </p:cNvPr>
          <p:cNvPicPr>
            <a:picLocks noChangeAspect="1"/>
          </p:cNvPicPr>
          <p:nvPr/>
        </p:nvPicPr>
        <p:blipFill>
          <a:blip r:embed="rId3"/>
          <a:stretch>
            <a:fillRect/>
          </a:stretch>
        </p:blipFill>
        <p:spPr>
          <a:xfrm>
            <a:off x="5214981" y="2420888"/>
            <a:ext cx="3925462" cy="2306209"/>
          </a:xfrm>
          <a:prstGeom prst="rect">
            <a:avLst/>
          </a:prstGeom>
        </p:spPr>
      </p:pic>
    </p:spTree>
    <p:extLst>
      <p:ext uri="{BB962C8B-B14F-4D97-AF65-F5344CB8AC3E}">
        <p14:creationId xmlns:p14="http://schemas.microsoft.com/office/powerpoint/2010/main" val="225681256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zh-CN" altLang="en-US" sz="3600" b="0" dirty="0">
                <a:solidFill>
                  <a:schemeClr val="bg1"/>
                </a:solidFill>
                <a:cs typeface="Arial" panose="020B0604020202020204" pitchFamily="34" charset="0"/>
              </a:rPr>
              <a:t>磁盘阵列（</a:t>
            </a:r>
            <a:r>
              <a:rPr lang="en-US" altLang="zh-CN" sz="3600" b="0" dirty="0">
                <a:solidFill>
                  <a:schemeClr val="bg1"/>
                </a:solidFill>
                <a:cs typeface="Arial" panose="020B0604020202020204" pitchFamily="34" charset="0"/>
              </a:rPr>
              <a:t>RAID</a:t>
            </a:r>
            <a:r>
              <a:rPr lang="zh-CN" altLang="en-US" sz="3600" b="0" dirty="0">
                <a:solidFill>
                  <a:schemeClr val="bg1"/>
                </a:solidFill>
                <a:cs typeface="Arial" panose="020B0604020202020204" pitchFamily="34" charset="0"/>
              </a:rPr>
              <a:t>）</a:t>
            </a:r>
            <a:endParaRPr lang="zh-CN" altLang="en-US" sz="3600" b="0" dirty="0">
              <a:solidFill>
                <a:srgbClr val="FF0000"/>
              </a:solidFill>
              <a:cs typeface="Arial" panose="020B0604020202020204" pitchFamily="34" charset="0"/>
            </a:endParaRPr>
          </a:p>
        </p:txBody>
      </p:sp>
      <p:pic>
        <p:nvPicPr>
          <p:cNvPr id="3" name="图片 2"/>
          <p:cNvPicPr>
            <a:picLocks noChangeAspect="1"/>
          </p:cNvPicPr>
          <p:nvPr/>
        </p:nvPicPr>
        <p:blipFill>
          <a:blip r:embed="rId3"/>
          <a:stretch>
            <a:fillRect/>
          </a:stretch>
        </p:blipFill>
        <p:spPr>
          <a:xfrm>
            <a:off x="0" y="1052736"/>
            <a:ext cx="9144000" cy="5103941"/>
          </a:xfrm>
          <a:prstGeom prst="rect">
            <a:avLst/>
          </a:prstGeom>
        </p:spPr>
      </p:pic>
      <p:sp>
        <p:nvSpPr>
          <p:cNvPr id="2" name="矩形 1">
            <a:extLst>
              <a:ext uri="{FF2B5EF4-FFF2-40B4-BE49-F238E27FC236}">
                <a16:creationId xmlns:a16="http://schemas.microsoft.com/office/drawing/2014/main" id="{2B7946C6-619A-4B37-9D55-58DD2232FC59}"/>
              </a:ext>
            </a:extLst>
          </p:cNvPr>
          <p:cNvSpPr/>
          <p:nvPr/>
        </p:nvSpPr>
        <p:spPr bwMode="auto">
          <a:xfrm>
            <a:off x="107504" y="1052736"/>
            <a:ext cx="8928992" cy="5220000"/>
          </a:xfrm>
          <a:prstGeom prst="rect">
            <a:avLst/>
          </a:prstGeom>
          <a:noFill/>
          <a:ln w="508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6085021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F6F54-D913-4A0F-BD38-7458202503DB}"/>
              </a:ext>
            </a:extLst>
          </p:cNvPr>
          <p:cNvSpPr>
            <a:spLocks noGrp="1"/>
          </p:cNvSpPr>
          <p:nvPr>
            <p:ph type="title"/>
          </p:nvPr>
        </p:nvSpPr>
        <p:spPr/>
        <p:txBody>
          <a:bodyPr/>
          <a:lstStyle/>
          <a:p>
            <a:r>
              <a:rPr lang="zh-CN" altLang="en-US" dirty="0"/>
              <a:t>存储容量与数据结构</a:t>
            </a:r>
          </a:p>
        </p:txBody>
      </p:sp>
      <p:sp>
        <p:nvSpPr>
          <p:cNvPr id="4" name="文本框 3">
            <a:extLst>
              <a:ext uri="{FF2B5EF4-FFF2-40B4-BE49-F238E27FC236}">
                <a16:creationId xmlns:a16="http://schemas.microsoft.com/office/drawing/2014/main" id="{7B142CAC-43BC-4033-B2ED-1F95828B1B49}"/>
              </a:ext>
            </a:extLst>
          </p:cNvPr>
          <p:cNvSpPr txBox="1"/>
          <p:nvPr/>
        </p:nvSpPr>
        <p:spPr>
          <a:xfrm>
            <a:off x="-12452" y="1185500"/>
            <a:ext cx="9480996" cy="1015663"/>
          </a:xfrm>
          <a:prstGeom prst="rect">
            <a:avLst/>
          </a:prstGeom>
          <a:noFill/>
        </p:spPr>
        <p:txBody>
          <a:bodyPr wrap="square" rtlCol="0">
            <a:spAutoFit/>
          </a:bodyPr>
          <a:lstStyle/>
          <a:p>
            <a:r>
              <a:rPr lang="zh-CN" altLang="en-US" sz="2000" dirty="0"/>
              <a:t>存储容量：</a:t>
            </a:r>
            <a:r>
              <a:rPr lang="zh-CN" altLang="en-US" sz="2000" b="0" dirty="0"/>
              <a:t>位</a:t>
            </a:r>
            <a:r>
              <a:rPr lang="en-US" altLang="zh-CN" sz="2000" b="0" dirty="0"/>
              <a:t>( bit ) </a:t>
            </a:r>
            <a:r>
              <a:rPr lang="zh-CN" altLang="en-US" sz="2000" b="0" dirty="0"/>
              <a:t>，字节</a:t>
            </a:r>
            <a:r>
              <a:rPr lang="en-US" altLang="zh-CN" sz="2000" b="0" dirty="0"/>
              <a:t>(byte)</a:t>
            </a:r>
            <a:r>
              <a:rPr lang="zh-CN" altLang="en-US" sz="2000" b="0" dirty="0"/>
              <a:t>，字</a:t>
            </a:r>
            <a:r>
              <a:rPr lang="en-US" altLang="zh-CN" sz="2000" b="0" dirty="0"/>
              <a:t>(word)</a:t>
            </a:r>
            <a:r>
              <a:rPr lang="zh-CN" altLang="en-US" sz="2000" b="0" dirty="0"/>
              <a:t>，千字节</a:t>
            </a:r>
            <a:r>
              <a:rPr lang="en-US" altLang="zh-CN" sz="2000" b="0" dirty="0"/>
              <a:t>( Kbyte ) </a:t>
            </a:r>
            <a:r>
              <a:rPr lang="zh-CN" altLang="en-US" sz="2000" b="0" dirty="0"/>
              <a:t>，兆字节 </a:t>
            </a:r>
            <a:r>
              <a:rPr lang="en-US" altLang="zh-CN" sz="2000" b="0" dirty="0"/>
              <a:t>( Mbyte )</a:t>
            </a:r>
            <a:r>
              <a:rPr lang="zh-CN" altLang="en-US" sz="2000" b="0" dirty="0"/>
              <a:t>，吉字节</a:t>
            </a:r>
            <a:r>
              <a:rPr lang="en-US" altLang="zh-CN" sz="2000" b="0" dirty="0"/>
              <a:t>( </a:t>
            </a:r>
            <a:r>
              <a:rPr lang="en-US" altLang="zh-CN" sz="2000" b="0" dirty="0" err="1"/>
              <a:t>Gbyte</a:t>
            </a:r>
            <a:r>
              <a:rPr lang="en-US" altLang="zh-CN" sz="2000" b="0" dirty="0"/>
              <a:t> ) </a:t>
            </a:r>
            <a:r>
              <a:rPr lang="zh-CN" altLang="en-US" sz="2000" b="0" dirty="0"/>
              <a:t>，太字节</a:t>
            </a:r>
            <a:r>
              <a:rPr lang="en-US" altLang="zh-CN" sz="2000" b="0" dirty="0"/>
              <a:t>( </a:t>
            </a:r>
            <a:r>
              <a:rPr lang="en-US" altLang="zh-CN" sz="2000" b="0" dirty="0" err="1"/>
              <a:t>Tbyte</a:t>
            </a:r>
            <a:r>
              <a:rPr lang="en-US" altLang="zh-CN" sz="2000" b="0" dirty="0"/>
              <a:t> )</a:t>
            </a:r>
            <a:r>
              <a:rPr lang="zh-CN" altLang="en-US" sz="2000" b="0" dirty="0"/>
              <a:t>；</a:t>
            </a:r>
          </a:p>
          <a:p>
            <a:endParaRPr lang="zh-CN" altLang="en-US" sz="2000" b="0" dirty="0"/>
          </a:p>
        </p:txBody>
      </p:sp>
      <p:sp>
        <p:nvSpPr>
          <p:cNvPr id="39" name="Rectangle 391">
            <a:extLst>
              <a:ext uri="{FF2B5EF4-FFF2-40B4-BE49-F238E27FC236}">
                <a16:creationId xmlns:a16="http://schemas.microsoft.com/office/drawing/2014/main" id="{7424E27F-A610-4CF9-99C9-4E4B8B4EA5E7}"/>
              </a:ext>
            </a:extLst>
          </p:cNvPr>
          <p:cNvSpPr>
            <a:spLocks noChangeArrowheads="1"/>
          </p:cNvSpPr>
          <p:nvPr/>
        </p:nvSpPr>
        <p:spPr bwMode="auto">
          <a:xfrm>
            <a:off x="4746302" y="4099531"/>
            <a:ext cx="185738" cy="331787"/>
          </a:xfrm>
          <a:prstGeom prst="rect">
            <a:avLst/>
          </a:prstGeom>
          <a:solidFill>
            <a:srgbClr val="315263"/>
          </a:solidFill>
          <a:ln>
            <a:noFill/>
          </a:ln>
          <a:extLst>
            <a:ext uri="{91240B29-F687-4F45-9708-019B960494DF}">
              <a14:hiddenLine xmlns:a14="http://schemas.microsoft.com/office/drawing/2010/main" w="9525">
                <a:solidFill>
                  <a:srgbClr val="3366CC"/>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40" name="Line 392">
            <a:extLst>
              <a:ext uri="{FF2B5EF4-FFF2-40B4-BE49-F238E27FC236}">
                <a16:creationId xmlns:a16="http://schemas.microsoft.com/office/drawing/2014/main" id="{E29A006F-5542-491F-9F3E-4C9B5113F03E}"/>
              </a:ext>
            </a:extLst>
          </p:cNvPr>
          <p:cNvSpPr>
            <a:spLocks noChangeShapeType="1"/>
          </p:cNvSpPr>
          <p:nvPr/>
        </p:nvSpPr>
        <p:spPr bwMode="auto">
          <a:xfrm flipV="1">
            <a:off x="3836665" y="3096231"/>
            <a:ext cx="1587" cy="23383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93">
            <a:extLst>
              <a:ext uri="{FF2B5EF4-FFF2-40B4-BE49-F238E27FC236}">
                <a16:creationId xmlns:a16="http://schemas.microsoft.com/office/drawing/2014/main" id="{987E0957-AD26-4DEB-AA1C-153970D34E48}"/>
              </a:ext>
            </a:extLst>
          </p:cNvPr>
          <p:cNvSpPr>
            <a:spLocks noChangeShapeType="1"/>
          </p:cNvSpPr>
          <p:nvPr/>
        </p:nvSpPr>
        <p:spPr bwMode="auto">
          <a:xfrm>
            <a:off x="4932040" y="3096231"/>
            <a:ext cx="1587" cy="23383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94">
            <a:extLst>
              <a:ext uri="{FF2B5EF4-FFF2-40B4-BE49-F238E27FC236}">
                <a16:creationId xmlns:a16="http://schemas.microsoft.com/office/drawing/2014/main" id="{F0C9BE4C-A6E9-4F38-953D-C81987327C4F}"/>
              </a:ext>
            </a:extLst>
          </p:cNvPr>
          <p:cNvSpPr>
            <a:spLocks noChangeShapeType="1"/>
          </p:cNvSpPr>
          <p:nvPr/>
        </p:nvSpPr>
        <p:spPr bwMode="auto">
          <a:xfrm flipH="1">
            <a:off x="3836665" y="5434618"/>
            <a:ext cx="1095375"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395">
            <a:extLst>
              <a:ext uri="{FF2B5EF4-FFF2-40B4-BE49-F238E27FC236}">
                <a16:creationId xmlns:a16="http://schemas.microsoft.com/office/drawing/2014/main" id="{04B61AE2-E7BB-41CC-B66B-A13C5004C735}"/>
              </a:ext>
            </a:extLst>
          </p:cNvPr>
          <p:cNvSpPr>
            <a:spLocks noChangeShapeType="1"/>
          </p:cNvSpPr>
          <p:nvPr/>
        </p:nvSpPr>
        <p:spPr bwMode="auto">
          <a:xfrm>
            <a:off x="3836665" y="3096231"/>
            <a:ext cx="1095375" cy="15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396">
            <a:extLst>
              <a:ext uri="{FF2B5EF4-FFF2-40B4-BE49-F238E27FC236}">
                <a16:creationId xmlns:a16="http://schemas.microsoft.com/office/drawing/2014/main" id="{39E1D8ED-9E16-4870-9F13-CDA5039B2529}"/>
              </a:ext>
            </a:extLst>
          </p:cNvPr>
          <p:cNvSpPr>
            <a:spLocks noChangeShapeType="1"/>
          </p:cNvSpPr>
          <p:nvPr/>
        </p:nvSpPr>
        <p:spPr bwMode="auto">
          <a:xfrm>
            <a:off x="3836665" y="3429606"/>
            <a:ext cx="1095375" cy="15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397">
            <a:extLst>
              <a:ext uri="{FF2B5EF4-FFF2-40B4-BE49-F238E27FC236}">
                <a16:creationId xmlns:a16="http://schemas.microsoft.com/office/drawing/2014/main" id="{686E805D-89D0-4FF0-8FEA-812EE9A74B69}"/>
              </a:ext>
            </a:extLst>
          </p:cNvPr>
          <p:cNvSpPr>
            <a:spLocks noChangeShapeType="1"/>
          </p:cNvSpPr>
          <p:nvPr/>
        </p:nvSpPr>
        <p:spPr bwMode="auto">
          <a:xfrm>
            <a:off x="3836665" y="3761393"/>
            <a:ext cx="1095375"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398">
            <a:extLst>
              <a:ext uri="{FF2B5EF4-FFF2-40B4-BE49-F238E27FC236}">
                <a16:creationId xmlns:a16="http://schemas.microsoft.com/office/drawing/2014/main" id="{642E199E-8363-44BF-9241-19655B40E86D}"/>
              </a:ext>
            </a:extLst>
          </p:cNvPr>
          <p:cNvSpPr>
            <a:spLocks noChangeShapeType="1"/>
          </p:cNvSpPr>
          <p:nvPr/>
        </p:nvSpPr>
        <p:spPr bwMode="auto">
          <a:xfrm>
            <a:off x="3836665" y="4099531"/>
            <a:ext cx="1095375" cy="15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399">
            <a:extLst>
              <a:ext uri="{FF2B5EF4-FFF2-40B4-BE49-F238E27FC236}">
                <a16:creationId xmlns:a16="http://schemas.microsoft.com/office/drawing/2014/main" id="{2AC6DC44-8CA1-44D5-89EB-DCB554712444}"/>
              </a:ext>
            </a:extLst>
          </p:cNvPr>
          <p:cNvSpPr>
            <a:spLocks noChangeShapeType="1"/>
          </p:cNvSpPr>
          <p:nvPr/>
        </p:nvSpPr>
        <p:spPr bwMode="auto">
          <a:xfrm>
            <a:off x="3836665" y="4431318"/>
            <a:ext cx="1095375"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00">
            <a:extLst>
              <a:ext uri="{FF2B5EF4-FFF2-40B4-BE49-F238E27FC236}">
                <a16:creationId xmlns:a16="http://schemas.microsoft.com/office/drawing/2014/main" id="{48F52B25-53B5-4D7A-B937-55D0A3D06E8E}"/>
              </a:ext>
            </a:extLst>
          </p:cNvPr>
          <p:cNvSpPr>
            <a:spLocks noChangeShapeType="1"/>
          </p:cNvSpPr>
          <p:nvPr/>
        </p:nvSpPr>
        <p:spPr bwMode="auto">
          <a:xfrm>
            <a:off x="3836665" y="4763106"/>
            <a:ext cx="1095375" cy="15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01">
            <a:extLst>
              <a:ext uri="{FF2B5EF4-FFF2-40B4-BE49-F238E27FC236}">
                <a16:creationId xmlns:a16="http://schemas.microsoft.com/office/drawing/2014/main" id="{4556DEE9-5939-473F-AFA8-F293354609AA}"/>
              </a:ext>
            </a:extLst>
          </p:cNvPr>
          <p:cNvSpPr>
            <a:spLocks noChangeShapeType="1"/>
          </p:cNvSpPr>
          <p:nvPr/>
        </p:nvSpPr>
        <p:spPr bwMode="auto">
          <a:xfrm>
            <a:off x="3836665" y="5101243"/>
            <a:ext cx="1095375"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Rectangle 402">
            <a:extLst>
              <a:ext uri="{FF2B5EF4-FFF2-40B4-BE49-F238E27FC236}">
                <a16:creationId xmlns:a16="http://schemas.microsoft.com/office/drawing/2014/main" id="{F4CE7B96-E146-4632-9436-D91EC71A46A5}"/>
              </a:ext>
            </a:extLst>
          </p:cNvPr>
          <p:cNvSpPr>
            <a:spLocks noChangeArrowheads="1"/>
          </p:cNvSpPr>
          <p:nvPr/>
        </p:nvSpPr>
        <p:spPr bwMode="auto">
          <a:xfrm>
            <a:off x="4246389" y="3150206"/>
            <a:ext cx="3366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500" b="0" dirty="0">
                <a:solidFill>
                  <a:srgbClr val="000000"/>
                </a:solidFill>
                <a:latin typeface="Times Ten Roman" pitchFamily="18" charset="0"/>
              </a:rPr>
              <a:t>字</a:t>
            </a:r>
            <a:r>
              <a:rPr lang="en-US" altLang="en-US" sz="1500" b="0" i="0" dirty="0">
                <a:solidFill>
                  <a:srgbClr val="000000"/>
                </a:solidFill>
                <a:latin typeface="Times Ten Roman" pitchFamily="18" charset="0"/>
              </a:rPr>
              <a:t> 0</a:t>
            </a:r>
            <a:endParaRPr lang="en-US" altLang="en-US" sz="2400" b="0" dirty="0">
              <a:solidFill>
                <a:schemeClr val="tx1"/>
              </a:solidFill>
            </a:endParaRPr>
          </a:p>
        </p:txBody>
      </p:sp>
      <p:sp>
        <p:nvSpPr>
          <p:cNvPr id="51" name="Rectangle 403">
            <a:extLst>
              <a:ext uri="{FF2B5EF4-FFF2-40B4-BE49-F238E27FC236}">
                <a16:creationId xmlns:a16="http://schemas.microsoft.com/office/drawing/2014/main" id="{D6379E1F-7C15-4E09-A863-C9650356F2DB}"/>
              </a:ext>
            </a:extLst>
          </p:cNvPr>
          <p:cNvSpPr>
            <a:spLocks noChangeArrowheads="1"/>
          </p:cNvSpPr>
          <p:nvPr/>
        </p:nvSpPr>
        <p:spPr bwMode="auto">
          <a:xfrm>
            <a:off x="4246389" y="3474056"/>
            <a:ext cx="3366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500" b="0" i="0" dirty="0">
                <a:solidFill>
                  <a:srgbClr val="000000"/>
                </a:solidFill>
                <a:latin typeface="Times Ten Roman" pitchFamily="18" charset="0"/>
              </a:rPr>
              <a:t>字</a:t>
            </a:r>
            <a:r>
              <a:rPr lang="en-US" altLang="en-US" sz="1500" b="0" i="0" dirty="0">
                <a:solidFill>
                  <a:srgbClr val="000000"/>
                </a:solidFill>
                <a:latin typeface="Times Ten Roman" pitchFamily="18" charset="0"/>
              </a:rPr>
              <a:t> 1</a:t>
            </a:r>
            <a:endParaRPr lang="en-US" altLang="en-US" sz="2400" b="0" dirty="0">
              <a:solidFill>
                <a:schemeClr val="tx1"/>
              </a:solidFill>
            </a:endParaRPr>
          </a:p>
        </p:txBody>
      </p:sp>
      <p:sp>
        <p:nvSpPr>
          <p:cNvPr id="52" name="Rectangle 404">
            <a:extLst>
              <a:ext uri="{FF2B5EF4-FFF2-40B4-BE49-F238E27FC236}">
                <a16:creationId xmlns:a16="http://schemas.microsoft.com/office/drawing/2014/main" id="{0EC78622-2286-4880-A5FD-5B3F5552613C}"/>
              </a:ext>
            </a:extLst>
          </p:cNvPr>
          <p:cNvSpPr>
            <a:spLocks noChangeArrowheads="1"/>
          </p:cNvSpPr>
          <p:nvPr/>
        </p:nvSpPr>
        <p:spPr bwMode="auto">
          <a:xfrm>
            <a:off x="4246389" y="3797906"/>
            <a:ext cx="3366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500" b="0" dirty="0">
                <a:solidFill>
                  <a:srgbClr val="000000"/>
                </a:solidFill>
                <a:latin typeface="Times Ten Roman" pitchFamily="18" charset="0"/>
              </a:rPr>
              <a:t>字</a:t>
            </a:r>
            <a:r>
              <a:rPr lang="en-US" altLang="en-US" sz="1500" b="0" i="0" dirty="0">
                <a:solidFill>
                  <a:srgbClr val="000000"/>
                </a:solidFill>
                <a:latin typeface="Times Ten Roman" pitchFamily="18" charset="0"/>
              </a:rPr>
              <a:t> 2</a:t>
            </a:r>
            <a:endParaRPr lang="en-US" altLang="en-US" sz="2400" b="0" dirty="0">
              <a:solidFill>
                <a:schemeClr val="tx1"/>
              </a:solidFill>
            </a:endParaRPr>
          </a:p>
        </p:txBody>
      </p:sp>
      <p:sp>
        <p:nvSpPr>
          <p:cNvPr id="53" name="Rectangle 405">
            <a:extLst>
              <a:ext uri="{FF2B5EF4-FFF2-40B4-BE49-F238E27FC236}">
                <a16:creationId xmlns:a16="http://schemas.microsoft.com/office/drawing/2014/main" id="{958847CA-8A19-48DE-8204-484FA006651C}"/>
              </a:ext>
            </a:extLst>
          </p:cNvPr>
          <p:cNvSpPr>
            <a:spLocks noChangeArrowheads="1"/>
          </p:cNvSpPr>
          <p:nvPr/>
        </p:nvSpPr>
        <p:spPr bwMode="auto">
          <a:xfrm>
            <a:off x="4102373" y="4798031"/>
            <a:ext cx="1923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500" b="0" dirty="0">
                <a:solidFill>
                  <a:srgbClr val="000000"/>
                </a:solidFill>
                <a:latin typeface="Times Ten Roman" pitchFamily="18" charset="0"/>
              </a:rPr>
              <a:t>字</a:t>
            </a:r>
            <a:endParaRPr lang="en-US" altLang="en-US" sz="2400" b="0" dirty="0">
              <a:solidFill>
                <a:schemeClr val="tx1"/>
              </a:solidFill>
            </a:endParaRPr>
          </a:p>
        </p:txBody>
      </p:sp>
      <p:sp>
        <p:nvSpPr>
          <p:cNvPr id="54" name="Rectangle 406">
            <a:extLst>
              <a:ext uri="{FF2B5EF4-FFF2-40B4-BE49-F238E27FC236}">
                <a16:creationId xmlns:a16="http://schemas.microsoft.com/office/drawing/2014/main" id="{347418D5-DD39-408B-8638-2E9EFC522541}"/>
              </a:ext>
            </a:extLst>
          </p:cNvPr>
          <p:cNvSpPr>
            <a:spLocks noChangeArrowheads="1"/>
          </p:cNvSpPr>
          <p:nvPr/>
        </p:nvSpPr>
        <p:spPr bwMode="auto">
          <a:xfrm>
            <a:off x="4339480" y="4798031"/>
            <a:ext cx="2997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500" b="0" dirty="0">
                <a:solidFill>
                  <a:srgbClr val="000000"/>
                </a:solidFill>
                <a:latin typeface="Times Ten Roman" pitchFamily="18" charset="0"/>
              </a:rPr>
              <a:t>N-2</a:t>
            </a:r>
            <a:endParaRPr lang="en-US" altLang="en-US" sz="2400" b="0" dirty="0">
              <a:solidFill>
                <a:schemeClr val="tx1"/>
              </a:solidFill>
            </a:endParaRPr>
          </a:p>
        </p:txBody>
      </p:sp>
      <p:sp>
        <p:nvSpPr>
          <p:cNvPr id="55" name="Rectangle 409">
            <a:extLst>
              <a:ext uri="{FF2B5EF4-FFF2-40B4-BE49-F238E27FC236}">
                <a16:creationId xmlns:a16="http://schemas.microsoft.com/office/drawing/2014/main" id="{12664F83-2D9B-451C-BDE8-01903BC81A33}"/>
              </a:ext>
            </a:extLst>
          </p:cNvPr>
          <p:cNvSpPr>
            <a:spLocks noChangeArrowheads="1"/>
          </p:cNvSpPr>
          <p:nvPr/>
        </p:nvSpPr>
        <p:spPr bwMode="auto">
          <a:xfrm>
            <a:off x="4102373" y="5156806"/>
            <a:ext cx="1923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500" b="0" dirty="0">
                <a:solidFill>
                  <a:srgbClr val="000000"/>
                </a:solidFill>
                <a:latin typeface="Times Ten Roman" pitchFamily="18" charset="0"/>
              </a:rPr>
              <a:t>字</a:t>
            </a:r>
            <a:endParaRPr lang="en-US" altLang="en-US" sz="2400" b="0" dirty="0">
              <a:solidFill>
                <a:schemeClr val="tx1"/>
              </a:solidFill>
            </a:endParaRPr>
          </a:p>
        </p:txBody>
      </p:sp>
      <p:sp>
        <p:nvSpPr>
          <p:cNvPr id="56" name="Rectangle 410">
            <a:extLst>
              <a:ext uri="{FF2B5EF4-FFF2-40B4-BE49-F238E27FC236}">
                <a16:creationId xmlns:a16="http://schemas.microsoft.com/office/drawing/2014/main" id="{34658EAA-544A-4E53-8D29-1D2579404FE1}"/>
              </a:ext>
            </a:extLst>
          </p:cNvPr>
          <p:cNvSpPr>
            <a:spLocks noChangeArrowheads="1"/>
          </p:cNvSpPr>
          <p:nvPr/>
        </p:nvSpPr>
        <p:spPr bwMode="auto">
          <a:xfrm>
            <a:off x="4339480" y="5156806"/>
            <a:ext cx="2997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500" b="0" dirty="0">
                <a:solidFill>
                  <a:srgbClr val="000000"/>
                </a:solidFill>
                <a:latin typeface="Times Ten Roman" pitchFamily="18" charset="0"/>
              </a:rPr>
              <a:t>N-1</a:t>
            </a:r>
            <a:endParaRPr lang="en-US" altLang="en-US" sz="2400" b="0" dirty="0">
              <a:solidFill>
                <a:schemeClr val="tx1"/>
              </a:solidFill>
            </a:endParaRPr>
          </a:p>
        </p:txBody>
      </p:sp>
      <p:sp>
        <p:nvSpPr>
          <p:cNvPr id="57" name="Rectangle 413">
            <a:extLst>
              <a:ext uri="{FF2B5EF4-FFF2-40B4-BE49-F238E27FC236}">
                <a16:creationId xmlns:a16="http://schemas.microsoft.com/office/drawing/2014/main" id="{43A9ABC4-B7C2-4636-8997-3CB224EFDFE2}"/>
              </a:ext>
            </a:extLst>
          </p:cNvPr>
          <p:cNvSpPr>
            <a:spLocks noChangeArrowheads="1"/>
          </p:cNvSpPr>
          <p:nvPr/>
        </p:nvSpPr>
        <p:spPr bwMode="auto">
          <a:xfrm>
            <a:off x="5175703" y="3755093"/>
            <a:ext cx="9850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500" b="0" dirty="0">
                <a:solidFill>
                  <a:srgbClr val="000000"/>
                </a:solidFill>
                <a:latin typeface="Times Ten Roman" pitchFamily="18" charset="0"/>
              </a:rPr>
              <a:t>存储单元</a:t>
            </a:r>
            <a:endParaRPr lang="en-US" altLang="en-US" sz="2400" b="0" dirty="0">
              <a:solidFill>
                <a:schemeClr val="tx1"/>
              </a:solidFill>
            </a:endParaRPr>
          </a:p>
        </p:txBody>
      </p:sp>
      <p:sp>
        <p:nvSpPr>
          <p:cNvPr id="58" name="Rectangle 415">
            <a:extLst>
              <a:ext uri="{FF2B5EF4-FFF2-40B4-BE49-F238E27FC236}">
                <a16:creationId xmlns:a16="http://schemas.microsoft.com/office/drawing/2014/main" id="{A2A30184-1F47-4A14-B6BC-A72D260E96BB}"/>
              </a:ext>
            </a:extLst>
          </p:cNvPr>
          <p:cNvSpPr>
            <a:spLocks noChangeArrowheads="1"/>
          </p:cNvSpPr>
          <p:nvPr/>
        </p:nvSpPr>
        <p:spPr bwMode="auto">
          <a:xfrm>
            <a:off x="4146227" y="2478693"/>
            <a:ext cx="179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500" b="0">
                <a:solidFill>
                  <a:srgbClr val="000000"/>
                </a:solidFill>
                <a:latin typeface="Times Ten Roman" pitchFamily="18" charset="0"/>
              </a:rPr>
              <a:t>M</a:t>
            </a:r>
            <a:endParaRPr lang="en-US" altLang="en-US" sz="2400" b="0">
              <a:solidFill>
                <a:schemeClr val="tx1"/>
              </a:solidFill>
            </a:endParaRPr>
          </a:p>
        </p:txBody>
      </p:sp>
      <p:sp>
        <p:nvSpPr>
          <p:cNvPr id="59" name="Rectangle 416">
            <a:extLst>
              <a:ext uri="{FF2B5EF4-FFF2-40B4-BE49-F238E27FC236}">
                <a16:creationId xmlns:a16="http://schemas.microsoft.com/office/drawing/2014/main" id="{22AC4C9A-5BD3-4798-8F48-268275324EA1}"/>
              </a:ext>
            </a:extLst>
          </p:cNvPr>
          <p:cNvSpPr>
            <a:spLocks noChangeArrowheads="1"/>
          </p:cNvSpPr>
          <p:nvPr/>
        </p:nvSpPr>
        <p:spPr bwMode="auto">
          <a:xfrm>
            <a:off x="4322440" y="2478693"/>
            <a:ext cx="2404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500" b="0" i="0" dirty="0">
                <a:solidFill>
                  <a:srgbClr val="000000"/>
                </a:solidFill>
                <a:latin typeface="Times Ten Roman" pitchFamily="18" charset="0"/>
              </a:rPr>
              <a:t> </a:t>
            </a:r>
            <a:r>
              <a:rPr lang="zh-CN" altLang="en-US" sz="1500" b="0" dirty="0">
                <a:solidFill>
                  <a:srgbClr val="000000"/>
                </a:solidFill>
                <a:latin typeface="Times Ten Roman" pitchFamily="18" charset="0"/>
              </a:rPr>
              <a:t>位</a:t>
            </a:r>
            <a:endParaRPr lang="en-US" altLang="en-US" sz="2400" b="0" dirty="0">
              <a:solidFill>
                <a:schemeClr val="tx1"/>
              </a:solidFill>
            </a:endParaRPr>
          </a:p>
        </p:txBody>
      </p:sp>
      <p:sp>
        <p:nvSpPr>
          <p:cNvPr id="61" name="Rectangle 420">
            <a:extLst>
              <a:ext uri="{FF2B5EF4-FFF2-40B4-BE49-F238E27FC236}">
                <a16:creationId xmlns:a16="http://schemas.microsoft.com/office/drawing/2014/main" id="{838907C8-B821-4B26-B073-282B6142931C}"/>
              </a:ext>
            </a:extLst>
          </p:cNvPr>
          <p:cNvSpPr>
            <a:spLocks noChangeArrowheads="1"/>
          </p:cNvSpPr>
          <p:nvPr/>
        </p:nvSpPr>
        <p:spPr bwMode="auto">
          <a:xfrm>
            <a:off x="2540381" y="3860200"/>
            <a:ext cx="2658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800" b="0" i="0" dirty="0">
                <a:solidFill>
                  <a:srgbClr val="000000"/>
                </a:solidFill>
                <a:latin typeface="+mn-ea"/>
                <a:ea typeface="+mn-ea"/>
              </a:rPr>
              <a:t>N</a:t>
            </a:r>
          </a:p>
          <a:p>
            <a:pPr algn="ctr">
              <a:spcBef>
                <a:spcPct val="0"/>
              </a:spcBef>
              <a:buClrTx/>
              <a:buSzTx/>
              <a:buFontTx/>
              <a:buNone/>
            </a:pPr>
            <a:r>
              <a:rPr lang="zh-CN" altLang="en-US" sz="1800" b="0" i="0" dirty="0">
                <a:solidFill>
                  <a:srgbClr val="000000"/>
                </a:solidFill>
                <a:latin typeface="+mn-ea"/>
                <a:ea typeface="+mn-ea"/>
              </a:rPr>
              <a:t>个字</a:t>
            </a:r>
            <a:endParaRPr lang="en-US" altLang="en-US" sz="1800" b="0" dirty="0">
              <a:solidFill>
                <a:schemeClr val="tx1"/>
              </a:solidFill>
              <a:latin typeface="+mn-ea"/>
              <a:ea typeface="+mn-ea"/>
            </a:endParaRPr>
          </a:p>
        </p:txBody>
      </p:sp>
      <p:sp>
        <p:nvSpPr>
          <p:cNvPr id="62" name="Freeform 421">
            <a:extLst>
              <a:ext uri="{FF2B5EF4-FFF2-40B4-BE49-F238E27FC236}">
                <a16:creationId xmlns:a16="http://schemas.microsoft.com/office/drawing/2014/main" id="{29BE5A0F-D787-4F95-956A-5D4D9EF18740}"/>
              </a:ext>
            </a:extLst>
          </p:cNvPr>
          <p:cNvSpPr>
            <a:spLocks/>
          </p:cNvSpPr>
          <p:nvPr/>
        </p:nvSpPr>
        <p:spPr bwMode="auto">
          <a:xfrm>
            <a:off x="4017640" y="4099531"/>
            <a:ext cx="1587" cy="331787"/>
          </a:xfrm>
          <a:custGeom>
            <a:avLst/>
            <a:gdLst>
              <a:gd name="T0" fmla="*/ 0 w 1587"/>
              <a:gd name="T1" fmla="*/ 0 h 209"/>
              <a:gd name="T2" fmla="*/ 0 w 1587"/>
              <a:gd name="T3" fmla="*/ 526711069 h 209"/>
              <a:gd name="T4" fmla="*/ 0 w 1587"/>
              <a:gd name="T5" fmla="*/ 0 h 209"/>
              <a:gd name="T6" fmla="*/ 0 60000 65536"/>
              <a:gd name="T7" fmla="*/ 0 60000 65536"/>
              <a:gd name="T8" fmla="*/ 0 60000 65536"/>
            </a:gdLst>
            <a:ahLst/>
            <a:cxnLst>
              <a:cxn ang="T6">
                <a:pos x="T0" y="T1"/>
              </a:cxn>
              <a:cxn ang="T7">
                <a:pos x="T2" y="T3"/>
              </a:cxn>
              <a:cxn ang="T8">
                <a:pos x="T4" y="T5"/>
              </a:cxn>
            </a:cxnLst>
            <a:rect l="0" t="0" r="r" b="b"/>
            <a:pathLst>
              <a:path w="1587" h="209">
                <a:moveTo>
                  <a:pt x="0" y="0"/>
                </a:moveTo>
                <a:lnTo>
                  <a:pt x="0" y="20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Line 422">
            <a:extLst>
              <a:ext uri="{FF2B5EF4-FFF2-40B4-BE49-F238E27FC236}">
                <a16:creationId xmlns:a16="http://schemas.microsoft.com/office/drawing/2014/main" id="{EBDB0D97-9AE4-48DB-894D-2FD3266EC0DF}"/>
              </a:ext>
            </a:extLst>
          </p:cNvPr>
          <p:cNvSpPr>
            <a:spLocks noChangeShapeType="1"/>
          </p:cNvSpPr>
          <p:nvPr/>
        </p:nvSpPr>
        <p:spPr bwMode="auto">
          <a:xfrm>
            <a:off x="4017640" y="4099531"/>
            <a:ext cx="1587" cy="3317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Freeform 423">
            <a:extLst>
              <a:ext uri="{FF2B5EF4-FFF2-40B4-BE49-F238E27FC236}">
                <a16:creationId xmlns:a16="http://schemas.microsoft.com/office/drawing/2014/main" id="{1A55E637-9757-4DFC-9A7A-FCB028EFD750}"/>
              </a:ext>
            </a:extLst>
          </p:cNvPr>
          <p:cNvSpPr>
            <a:spLocks/>
          </p:cNvSpPr>
          <p:nvPr/>
        </p:nvSpPr>
        <p:spPr bwMode="auto">
          <a:xfrm>
            <a:off x="4198615" y="4099531"/>
            <a:ext cx="1587" cy="331787"/>
          </a:xfrm>
          <a:custGeom>
            <a:avLst/>
            <a:gdLst>
              <a:gd name="T0" fmla="*/ 0 w 1587"/>
              <a:gd name="T1" fmla="*/ 0 h 209"/>
              <a:gd name="T2" fmla="*/ 0 w 1587"/>
              <a:gd name="T3" fmla="*/ 526711069 h 209"/>
              <a:gd name="T4" fmla="*/ 0 w 1587"/>
              <a:gd name="T5" fmla="*/ 0 h 209"/>
              <a:gd name="T6" fmla="*/ 0 60000 65536"/>
              <a:gd name="T7" fmla="*/ 0 60000 65536"/>
              <a:gd name="T8" fmla="*/ 0 60000 65536"/>
            </a:gdLst>
            <a:ahLst/>
            <a:cxnLst>
              <a:cxn ang="T6">
                <a:pos x="T0" y="T1"/>
              </a:cxn>
              <a:cxn ang="T7">
                <a:pos x="T2" y="T3"/>
              </a:cxn>
              <a:cxn ang="T8">
                <a:pos x="T4" y="T5"/>
              </a:cxn>
            </a:cxnLst>
            <a:rect l="0" t="0" r="r" b="b"/>
            <a:pathLst>
              <a:path w="1587" h="209">
                <a:moveTo>
                  <a:pt x="0" y="0"/>
                </a:moveTo>
                <a:lnTo>
                  <a:pt x="0" y="20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Line 424">
            <a:extLst>
              <a:ext uri="{FF2B5EF4-FFF2-40B4-BE49-F238E27FC236}">
                <a16:creationId xmlns:a16="http://schemas.microsoft.com/office/drawing/2014/main" id="{D11D4527-BDBE-4600-8272-ACA049117B4D}"/>
              </a:ext>
            </a:extLst>
          </p:cNvPr>
          <p:cNvSpPr>
            <a:spLocks noChangeShapeType="1"/>
          </p:cNvSpPr>
          <p:nvPr/>
        </p:nvSpPr>
        <p:spPr bwMode="auto">
          <a:xfrm>
            <a:off x="4198615" y="4099531"/>
            <a:ext cx="1587" cy="3317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Freeform 425">
            <a:extLst>
              <a:ext uri="{FF2B5EF4-FFF2-40B4-BE49-F238E27FC236}">
                <a16:creationId xmlns:a16="http://schemas.microsoft.com/office/drawing/2014/main" id="{22AC6FCA-A437-46E4-BEF2-82040F214459}"/>
              </a:ext>
            </a:extLst>
          </p:cNvPr>
          <p:cNvSpPr>
            <a:spLocks/>
          </p:cNvSpPr>
          <p:nvPr/>
        </p:nvSpPr>
        <p:spPr bwMode="auto">
          <a:xfrm>
            <a:off x="4384352" y="4099531"/>
            <a:ext cx="1588" cy="331787"/>
          </a:xfrm>
          <a:custGeom>
            <a:avLst/>
            <a:gdLst>
              <a:gd name="T0" fmla="*/ 0 w 1588"/>
              <a:gd name="T1" fmla="*/ 0 h 209"/>
              <a:gd name="T2" fmla="*/ 0 w 1588"/>
              <a:gd name="T3" fmla="*/ 526711069 h 209"/>
              <a:gd name="T4" fmla="*/ 0 w 1588"/>
              <a:gd name="T5" fmla="*/ 0 h 209"/>
              <a:gd name="T6" fmla="*/ 0 60000 65536"/>
              <a:gd name="T7" fmla="*/ 0 60000 65536"/>
              <a:gd name="T8" fmla="*/ 0 60000 65536"/>
            </a:gdLst>
            <a:ahLst/>
            <a:cxnLst>
              <a:cxn ang="T6">
                <a:pos x="T0" y="T1"/>
              </a:cxn>
              <a:cxn ang="T7">
                <a:pos x="T2" y="T3"/>
              </a:cxn>
              <a:cxn ang="T8">
                <a:pos x="T4" y="T5"/>
              </a:cxn>
            </a:cxnLst>
            <a:rect l="0" t="0" r="r" b="b"/>
            <a:pathLst>
              <a:path w="1588" h="209">
                <a:moveTo>
                  <a:pt x="0" y="0"/>
                </a:moveTo>
                <a:lnTo>
                  <a:pt x="0" y="20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Line 426">
            <a:extLst>
              <a:ext uri="{FF2B5EF4-FFF2-40B4-BE49-F238E27FC236}">
                <a16:creationId xmlns:a16="http://schemas.microsoft.com/office/drawing/2014/main" id="{2B1E24F1-C581-418D-8C53-AE3970B3F5F0}"/>
              </a:ext>
            </a:extLst>
          </p:cNvPr>
          <p:cNvSpPr>
            <a:spLocks noChangeShapeType="1"/>
          </p:cNvSpPr>
          <p:nvPr/>
        </p:nvSpPr>
        <p:spPr bwMode="auto">
          <a:xfrm>
            <a:off x="4384352" y="4099531"/>
            <a:ext cx="1588" cy="3317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Freeform 427">
            <a:extLst>
              <a:ext uri="{FF2B5EF4-FFF2-40B4-BE49-F238E27FC236}">
                <a16:creationId xmlns:a16="http://schemas.microsoft.com/office/drawing/2014/main" id="{BA8DD805-B031-4B90-AF9D-37ACD47F064B}"/>
              </a:ext>
            </a:extLst>
          </p:cNvPr>
          <p:cNvSpPr>
            <a:spLocks/>
          </p:cNvSpPr>
          <p:nvPr/>
        </p:nvSpPr>
        <p:spPr bwMode="auto">
          <a:xfrm>
            <a:off x="4565327" y="4099531"/>
            <a:ext cx="1588" cy="331787"/>
          </a:xfrm>
          <a:custGeom>
            <a:avLst/>
            <a:gdLst>
              <a:gd name="T0" fmla="*/ 0 w 1588"/>
              <a:gd name="T1" fmla="*/ 0 h 209"/>
              <a:gd name="T2" fmla="*/ 0 w 1588"/>
              <a:gd name="T3" fmla="*/ 526711069 h 209"/>
              <a:gd name="T4" fmla="*/ 0 w 1588"/>
              <a:gd name="T5" fmla="*/ 0 h 209"/>
              <a:gd name="T6" fmla="*/ 0 60000 65536"/>
              <a:gd name="T7" fmla="*/ 0 60000 65536"/>
              <a:gd name="T8" fmla="*/ 0 60000 65536"/>
            </a:gdLst>
            <a:ahLst/>
            <a:cxnLst>
              <a:cxn ang="T6">
                <a:pos x="T0" y="T1"/>
              </a:cxn>
              <a:cxn ang="T7">
                <a:pos x="T2" y="T3"/>
              </a:cxn>
              <a:cxn ang="T8">
                <a:pos x="T4" y="T5"/>
              </a:cxn>
            </a:cxnLst>
            <a:rect l="0" t="0" r="r" b="b"/>
            <a:pathLst>
              <a:path w="1588" h="209">
                <a:moveTo>
                  <a:pt x="0" y="0"/>
                </a:moveTo>
                <a:lnTo>
                  <a:pt x="0" y="20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Line 428">
            <a:extLst>
              <a:ext uri="{FF2B5EF4-FFF2-40B4-BE49-F238E27FC236}">
                <a16:creationId xmlns:a16="http://schemas.microsoft.com/office/drawing/2014/main" id="{61A82135-84E7-4997-B1FD-BC256403CFDE}"/>
              </a:ext>
            </a:extLst>
          </p:cNvPr>
          <p:cNvSpPr>
            <a:spLocks noChangeShapeType="1"/>
          </p:cNvSpPr>
          <p:nvPr/>
        </p:nvSpPr>
        <p:spPr bwMode="auto">
          <a:xfrm>
            <a:off x="4565327" y="4099531"/>
            <a:ext cx="1588" cy="3317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Freeform 429">
            <a:extLst>
              <a:ext uri="{FF2B5EF4-FFF2-40B4-BE49-F238E27FC236}">
                <a16:creationId xmlns:a16="http://schemas.microsoft.com/office/drawing/2014/main" id="{B0EAFBCE-F0AF-49D3-8282-2D359060AA44}"/>
              </a:ext>
            </a:extLst>
          </p:cNvPr>
          <p:cNvSpPr>
            <a:spLocks/>
          </p:cNvSpPr>
          <p:nvPr/>
        </p:nvSpPr>
        <p:spPr bwMode="auto">
          <a:xfrm>
            <a:off x="4746302" y="4099531"/>
            <a:ext cx="1588" cy="331787"/>
          </a:xfrm>
          <a:custGeom>
            <a:avLst/>
            <a:gdLst>
              <a:gd name="T0" fmla="*/ 0 w 1588"/>
              <a:gd name="T1" fmla="*/ 0 h 209"/>
              <a:gd name="T2" fmla="*/ 0 w 1588"/>
              <a:gd name="T3" fmla="*/ 526711069 h 209"/>
              <a:gd name="T4" fmla="*/ 0 w 1588"/>
              <a:gd name="T5" fmla="*/ 0 h 209"/>
              <a:gd name="T6" fmla="*/ 0 60000 65536"/>
              <a:gd name="T7" fmla="*/ 0 60000 65536"/>
              <a:gd name="T8" fmla="*/ 0 60000 65536"/>
            </a:gdLst>
            <a:ahLst/>
            <a:cxnLst>
              <a:cxn ang="T6">
                <a:pos x="T0" y="T1"/>
              </a:cxn>
              <a:cxn ang="T7">
                <a:pos x="T2" y="T3"/>
              </a:cxn>
              <a:cxn ang="T8">
                <a:pos x="T4" y="T5"/>
              </a:cxn>
            </a:cxnLst>
            <a:rect l="0" t="0" r="r" b="b"/>
            <a:pathLst>
              <a:path w="1588" h="209">
                <a:moveTo>
                  <a:pt x="0" y="0"/>
                </a:moveTo>
                <a:lnTo>
                  <a:pt x="0" y="20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Line 430">
            <a:extLst>
              <a:ext uri="{FF2B5EF4-FFF2-40B4-BE49-F238E27FC236}">
                <a16:creationId xmlns:a16="http://schemas.microsoft.com/office/drawing/2014/main" id="{F30DE3DA-58FF-41AA-8646-568FB4666FC3}"/>
              </a:ext>
            </a:extLst>
          </p:cNvPr>
          <p:cNvSpPr>
            <a:spLocks noChangeShapeType="1"/>
          </p:cNvSpPr>
          <p:nvPr/>
        </p:nvSpPr>
        <p:spPr bwMode="auto">
          <a:xfrm>
            <a:off x="4746302" y="4099531"/>
            <a:ext cx="1588" cy="3317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431">
            <a:extLst>
              <a:ext uri="{FF2B5EF4-FFF2-40B4-BE49-F238E27FC236}">
                <a16:creationId xmlns:a16="http://schemas.microsoft.com/office/drawing/2014/main" id="{98A0B404-CAB2-49CC-8790-52F74FDBF9BE}"/>
              </a:ext>
            </a:extLst>
          </p:cNvPr>
          <p:cNvSpPr>
            <a:spLocks noChangeShapeType="1"/>
          </p:cNvSpPr>
          <p:nvPr/>
        </p:nvSpPr>
        <p:spPr bwMode="auto">
          <a:xfrm flipV="1">
            <a:off x="4862190" y="3936018"/>
            <a:ext cx="268287" cy="26193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Freeform 432">
            <a:extLst>
              <a:ext uri="{FF2B5EF4-FFF2-40B4-BE49-F238E27FC236}">
                <a16:creationId xmlns:a16="http://schemas.microsoft.com/office/drawing/2014/main" id="{11B05139-1A1B-4698-A5D6-6DCB98C2600D}"/>
              </a:ext>
            </a:extLst>
          </p:cNvPr>
          <p:cNvSpPr>
            <a:spLocks/>
          </p:cNvSpPr>
          <p:nvPr/>
        </p:nvSpPr>
        <p:spPr bwMode="auto">
          <a:xfrm>
            <a:off x="4803452" y="4151918"/>
            <a:ext cx="106363" cy="104775"/>
          </a:xfrm>
          <a:custGeom>
            <a:avLst/>
            <a:gdLst>
              <a:gd name="T0" fmla="*/ 384088611 w 18"/>
              <a:gd name="T1" fmla="*/ 237175675 h 18"/>
              <a:gd name="T2" fmla="*/ 628504876 w 18"/>
              <a:gd name="T3" fmla="*/ 271058746 h 18"/>
              <a:gd name="T4" fmla="*/ 628504876 w 18"/>
              <a:gd name="T5" fmla="*/ 271058746 h 18"/>
              <a:gd name="T6" fmla="*/ 279332874 w 18"/>
              <a:gd name="T7" fmla="*/ 406585208 h 18"/>
              <a:gd name="T8" fmla="*/ 0 w 18"/>
              <a:gd name="T9" fmla="*/ 609877813 h 18"/>
              <a:gd name="T10" fmla="*/ 174583046 w 18"/>
              <a:gd name="T11" fmla="*/ 304941817 h 18"/>
              <a:gd name="T12" fmla="*/ 314255393 w 18"/>
              <a:gd name="T13" fmla="*/ 0 h 18"/>
              <a:gd name="T14" fmla="*/ 314255393 w 18"/>
              <a:gd name="T15" fmla="*/ 0 h 18"/>
              <a:gd name="T16" fmla="*/ 384088611 w 18"/>
              <a:gd name="T17" fmla="*/ 237175675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18">
                <a:moveTo>
                  <a:pt x="11" y="7"/>
                </a:moveTo>
                <a:cubicBezTo>
                  <a:pt x="18" y="8"/>
                  <a:pt x="18" y="8"/>
                  <a:pt x="18" y="8"/>
                </a:cubicBezTo>
                <a:cubicBezTo>
                  <a:pt x="18" y="8"/>
                  <a:pt x="18" y="8"/>
                  <a:pt x="18" y="8"/>
                </a:cubicBezTo>
                <a:cubicBezTo>
                  <a:pt x="8" y="12"/>
                  <a:pt x="8" y="12"/>
                  <a:pt x="8" y="12"/>
                </a:cubicBezTo>
                <a:cubicBezTo>
                  <a:pt x="5" y="14"/>
                  <a:pt x="3" y="16"/>
                  <a:pt x="0" y="18"/>
                </a:cubicBezTo>
                <a:cubicBezTo>
                  <a:pt x="2" y="15"/>
                  <a:pt x="3" y="12"/>
                  <a:pt x="5" y="9"/>
                </a:cubicBezTo>
                <a:cubicBezTo>
                  <a:pt x="9" y="0"/>
                  <a:pt x="9" y="0"/>
                  <a:pt x="9" y="0"/>
                </a:cubicBezTo>
                <a:cubicBezTo>
                  <a:pt x="9" y="0"/>
                  <a:pt x="9" y="0"/>
                  <a:pt x="9" y="0"/>
                </a:cubicBezTo>
                <a:lnTo>
                  <a:pt x="1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Line 433">
            <a:extLst>
              <a:ext uri="{FF2B5EF4-FFF2-40B4-BE49-F238E27FC236}">
                <a16:creationId xmlns:a16="http://schemas.microsoft.com/office/drawing/2014/main" id="{232CF2F4-B15F-4E01-855A-3E60B7C5FB24}"/>
              </a:ext>
            </a:extLst>
          </p:cNvPr>
          <p:cNvSpPr>
            <a:spLocks noChangeShapeType="1"/>
          </p:cNvSpPr>
          <p:nvPr/>
        </p:nvSpPr>
        <p:spPr bwMode="auto">
          <a:xfrm>
            <a:off x="3452490" y="3259743"/>
            <a:ext cx="255587" cy="1588"/>
          </a:xfrm>
          <a:prstGeom prst="line">
            <a:avLst/>
          </a:prstGeom>
          <a:noFill/>
          <a:ln w="238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Freeform 434">
            <a:extLst>
              <a:ext uri="{FF2B5EF4-FFF2-40B4-BE49-F238E27FC236}">
                <a16:creationId xmlns:a16="http://schemas.microsoft.com/office/drawing/2014/main" id="{A418A663-17D7-42A2-8437-755617291834}"/>
              </a:ext>
            </a:extLst>
          </p:cNvPr>
          <p:cNvSpPr>
            <a:spLocks/>
          </p:cNvSpPr>
          <p:nvPr/>
        </p:nvSpPr>
        <p:spPr bwMode="auto">
          <a:xfrm>
            <a:off x="3666802" y="3213706"/>
            <a:ext cx="169863" cy="98425"/>
          </a:xfrm>
          <a:custGeom>
            <a:avLst/>
            <a:gdLst>
              <a:gd name="T0" fmla="*/ 171544058 w 29"/>
              <a:gd name="T1" fmla="*/ 268167597 h 17"/>
              <a:gd name="T2" fmla="*/ 0 w 29"/>
              <a:gd name="T3" fmla="*/ 0 h 17"/>
              <a:gd name="T4" fmla="*/ 0 w 29"/>
              <a:gd name="T5" fmla="*/ 0 h 17"/>
              <a:gd name="T6" fmla="*/ 480319848 w 29"/>
              <a:gd name="T7" fmla="*/ 167606196 h 17"/>
              <a:gd name="T8" fmla="*/ 994946164 w 29"/>
              <a:gd name="T9" fmla="*/ 268167597 h 17"/>
              <a:gd name="T10" fmla="*/ 480319848 w 29"/>
              <a:gd name="T11" fmla="*/ 402245606 h 17"/>
              <a:gd name="T12" fmla="*/ 0 w 29"/>
              <a:gd name="T13" fmla="*/ 569851801 h 17"/>
              <a:gd name="T14" fmla="*/ 0 w 29"/>
              <a:gd name="T15" fmla="*/ 569851801 h 17"/>
              <a:gd name="T16" fmla="*/ 171544058 w 29"/>
              <a:gd name="T17" fmla="*/ 26816759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17">
                <a:moveTo>
                  <a:pt x="5" y="8"/>
                </a:moveTo>
                <a:cubicBezTo>
                  <a:pt x="0" y="0"/>
                  <a:pt x="0" y="0"/>
                  <a:pt x="0" y="0"/>
                </a:cubicBezTo>
                <a:cubicBezTo>
                  <a:pt x="0" y="0"/>
                  <a:pt x="0" y="0"/>
                  <a:pt x="0" y="0"/>
                </a:cubicBezTo>
                <a:cubicBezTo>
                  <a:pt x="14" y="5"/>
                  <a:pt x="14" y="5"/>
                  <a:pt x="14" y="5"/>
                </a:cubicBezTo>
                <a:cubicBezTo>
                  <a:pt x="19" y="6"/>
                  <a:pt x="24" y="7"/>
                  <a:pt x="29" y="8"/>
                </a:cubicBezTo>
                <a:cubicBezTo>
                  <a:pt x="24" y="9"/>
                  <a:pt x="19" y="11"/>
                  <a:pt x="14" y="12"/>
                </a:cubicBezTo>
                <a:cubicBezTo>
                  <a:pt x="0" y="17"/>
                  <a:pt x="0" y="17"/>
                  <a:pt x="0" y="17"/>
                </a:cubicBezTo>
                <a:cubicBezTo>
                  <a:pt x="0" y="17"/>
                  <a:pt x="0" y="17"/>
                  <a:pt x="0" y="17"/>
                </a:cubicBezTo>
                <a:lnTo>
                  <a:pt x="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Line 435">
            <a:extLst>
              <a:ext uri="{FF2B5EF4-FFF2-40B4-BE49-F238E27FC236}">
                <a16:creationId xmlns:a16="http://schemas.microsoft.com/office/drawing/2014/main" id="{DBBBF7C3-43FE-49AB-AEC7-C75F3E14758E}"/>
              </a:ext>
            </a:extLst>
          </p:cNvPr>
          <p:cNvSpPr>
            <a:spLocks noChangeShapeType="1"/>
          </p:cNvSpPr>
          <p:nvPr/>
        </p:nvSpPr>
        <p:spPr bwMode="auto">
          <a:xfrm>
            <a:off x="3452490" y="3597881"/>
            <a:ext cx="255587" cy="1587"/>
          </a:xfrm>
          <a:prstGeom prst="line">
            <a:avLst/>
          </a:prstGeom>
          <a:noFill/>
          <a:ln w="238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Freeform 436">
            <a:extLst>
              <a:ext uri="{FF2B5EF4-FFF2-40B4-BE49-F238E27FC236}">
                <a16:creationId xmlns:a16="http://schemas.microsoft.com/office/drawing/2014/main" id="{61854AC0-1FB7-438E-B2E9-ED9829154A45}"/>
              </a:ext>
            </a:extLst>
          </p:cNvPr>
          <p:cNvSpPr>
            <a:spLocks/>
          </p:cNvSpPr>
          <p:nvPr/>
        </p:nvSpPr>
        <p:spPr bwMode="auto">
          <a:xfrm>
            <a:off x="3666802" y="3545493"/>
            <a:ext cx="169863" cy="104775"/>
          </a:xfrm>
          <a:custGeom>
            <a:avLst/>
            <a:gdLst>
              <a:gd name="T0" fmla="*/ 171544058 w 29"/>
              <a:gd name="T1" fmla="*/ 304941817 h 18"/>
              <a:gd name="T2" fmla="*/ 0 w 29"/>
              <a:gd name="T3" fmla="*/ 0 h 18"/>
              <a:gd name="T4" fmla="*/ 0 w 29"/>
              <a:gd name="T5" fmla="*/ 0 h 18"/>
              <a:gd name="T6" fmla="*/ 480319848 w 29"/>
              <a:gd name="T7" fmla="*/ 169409533 h 18"/>
              <a:gd name="T8" fmla="*/ 994946164 w 29"/>
              <a:gd name="T9" fmla="*/ 304941817 h 18"/>
              <a:gd name="T10" fmla="*/ 480319848 w 29"/>
              <a:gd name="T11" fmla="*/ 406585208 h 18"/>
              <a:gd name="T12" fmla="*/ 0 w 29"/>
              <a:gd name="T13" fmla="*/ 609877813 h 18"/>
              <a:gd name="T14" fmla="*/ 0 w 29"/>
              <a:gd name="T15" fmla="*/ 575994742 h 18"/>
              <a:gd name="T16" fmla="*/ 171544058 w 29"/>
              <a:gd name="T17" fmla="*/ 304941817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18">
                <a:moveTo>
                  <a:pt x="5" y="9"/>
                </a:moveTo>
                <a:cubicBezTo>
                  <a:pt x="0" y="0"/>
                  <a:pt x="0" y="0"/>
                  <a:pt x="0" y="0"/>
                </a:cubicBezTo>
                <a:cubicBezTo>
                  <a:pt x="0" y="0"/>
                  <a:pt x="0" y="0"/>
                  <a:pt x="0" y="0"/>
                </a:cubicBezTo>
                <a:cubicBezTo>
                  <a:pt x="14" y="5"/>
                  <a:pt x="14" y="5"/>
                  <a:pt x="14" y="5"/>
                </a:cubicBezTo>
                <a:cubicBezTo>
                  <a:pt x="19" y="7"/>
                  <a:pt x="24" y="8"/>
                  <a:pt x="29" y="9"/>
                </a:cubicBezTo>
                <a:cubicBezTo>
                  <a:pt x="24" y="10"/>
                  <a:pt x="19" y="11"/>
                  <a:pt x="14" y="12"/>
                </a:cubicBezTo>
                <a:cubicBezTo>
                  <a:pt x="0" y="18"/>
                  <a:pt x="0" y="18"/>
                  <a:pt x="0" y="18"/>
                </a:cubicBezTo>
                <a:cubicBezTo>
                  <a:pt x="0" y="17"/>
                  <a:pt x="0" y="17"/>
                  <a:pt x="0" y="17"/>
                </a:cubicBez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Line 437">
            <a:extLst>
              <a:ext uri="{FF2B5EF4-FFF2-40B4-BE49-F238E27FC236}">
                <a16:creationId xmlns:a16="http://schemas.microsoft.com/office/drawing/2014/main" id="{805BE9DE-C179-4E23-BF96-547B19B813E1}"/>
              </a:ext>
            </a:extLst>
          </p:cNvPr>
          <p:cNvSpPr>
            <a:spLocks noChangeShapeType="1"/>
          </p:cNvSpPr>
          <p:nvPr/>
        </p:nvSpPr>
        <p:spPr bwMode="auto">
          <a:xfrm>
            <a:off x="3452490" y="3929668"/>
            <a:ext cx="255587" cy="1588"/>
          </a:xfrm>
          <a:prstGeom prst="line">
            <a:avLst/>
          </a:prstGeom>
          <a:noFill/>
          <a:ln w="238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Freeform 438">
            <a:extLst>
              <a:ext uri="{FF2B5EF4-FFF2-40B4-BE49-F238E27FC236}">
                <a16:creationId xmlns:a16="http://schemas.microsoft.com/office/drawing/2014/main" id="{33C2E587-4C71-47E7-A6E5-217085F45FE3}"/>
              </a:ext>
            </a:extLst>
          </p:cNvPr>
          <p:cNvSpPr>
            <a:spLocks/>
          </p:cNvSpPr>
          <p:nvPr/>
        </p:nvSpPr>
        <p:spPr bwMode="auto">
          <a:xfrm>
            <a:off x="3666802" y="3877281"/>
            <a:ext cx="169863" cy="104775"/>
          </a:xfrm>
          <a:custGeom>
            <a:avLst/>
            <a:gdLst>
              <a:gd name="T0" fmla="*/ 171544058 w 29"/>
              <a:gd name="T1" fmla="*/ 304941817 h 18"/>
              <a:gd name="T2" fmla="*/ 0 w 29"/>
              <a:gd name="T3" fmla="*/ 0 h 18"/>
              <a:gd name="T4" fmla="*/ 0 w 29"/>
              <a:gd name="T5" fmla="*/ 0 h 18"/>
              <a:gd name="T6" fmla="*/ 480319848 w 29"/>
              <a:gd name="T7" fmla="*/ 203292604 h 18"/>
              <a:gd name="T8" fmla="*/ 994946164 w 29"/>
              <a:gd name="T9" fmla="*/ 304941817 h 18"/>
              <a:gd name="T10" fmla="*/ 480319848 w 29"/>
              <a:gd name="T11" fmla="*/ 406585208 h 18"/>
              <a:gd name="T12" fmla="*/ 0 w 29"/>
              <a:gd name="T13" fmla="*/ 609877813 h 18"/>
              <a:gd name="T14" fmla="*/ 0 w 29"/>
              <a:gd name="T15" fmla="*/ 609877813 h 18"/>
              <a:gd name="T16" fmla="*/ 171544058 w 29"/>
              <a:gd name="T17" fmla="*/ 304941817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18">
                <a:moveTo>
                  <a:pt x="5" y="9"/>
                </a:moveTo>
                <a:cubicBezTo>
                  <a:pt x="0" y="0"/>
                  <a:pt x="0" y="0"/>
                  <a:pt x="0" y="0"/>
                </a:cubicBezTo>
                <a:cubicBezTo>
                  <a:pt x="0" y="0"/>
                  <a:pt x="0" y="0"/>
                  <a:pt x="0" y="0"/>
                </a:cubicBezTo>
                <a:cubicBezTo>
                  <a:pt x="14" y="6"/>
                  <a:pt x="14" y="6"/>
                  <a:pt x="14" y="6"/>
                </a:cubicBezTo>
                <a:cubicBezTo>
                  <a:pt x="19" y="7"/>
                  <a:pt x="24" y="8"/>
                  <a:pt x="29" y="9"/>
                </a:cubicBezTo>
                <a:cubicBezTo>
                  <a:pt x="24" y="10"/>
                  <a:pt x="19" y="11"/>
                  <a:pt x="14" y="12"/>
                </a:cubicBezTo>
                <a:cubicBezTo>
                  <a:pt x="0" y="18"/>
                  <a:pt x="0" y="18"/>
                  <a:pt x="0" y="18"/>
                </a:cubicBezTo>
                <a:cubicBezTo>
                  <a:pt x="0" y="18"/>
                  <a:pt x="0" y="18"/>
                  <a:pt x="0" y="18"/>
                </a:cubicBez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Line 439">
            <a:extLst>
              <a:ext uri="{FF2B5EF4-FFF2-40B4-BE49-F238E27FC236}">
                <a16:creationId xmlns:a16="http://schemas.microsoft.com/office/drawing/2014/main" id="{FDBCB829-3BE3-4B07-9A8D-D9136C06312C}"/>
              </a:ext>
            </a:extLst>
          </p:cNvPr>
          <p:cNvSpPr>
            <a:spLocks noChangeShapeType="1"/>
          </p:cNvSpPr>
          <p:nvPr/>
        </p:nvSpPr>
        <p:spPr bwMode="auto">
          <a:xfrm>
            <a:off x="3452490" y="4263043"/>
            <a:ext cx="255587" cy="1588"/>
          </a:xfrm>
          <a:prstGeom prst="line">
            <a:avLst/>
          </a:prstGeom>
          <a:noFill/>
          <a:ln w="238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Freeform 440">
            <a:extLst>
              <a:ext uri="{FF2B5EF4-FFF2-40B4-BE49-F238E27FC236}">
                <a16:creationId xmlns:a16="http://schemas.microsoft.com/office/drawing/2014/main" id="{0510CFC1-0EE0-4AE9-8525-F478DC667EC4}"/>
              </a:ext>
            </a:extLst>
          </p:cNvPr>
          <p:cNvSpPr>
            <a:spLocks/>
          </p:cNvSpPr>
          <p:nvPr/>
        </p:nvSpPr>
        <p:spPr bwMode="auto">
          <a:xfrm>
            <a:off x="3666802" y="4210656"/>
            <a:ext cx="169863" cy="104775"/>
          </a:xfrm>
          <a:custGeom>
            <a:avLst/>
            <a:gdLst>
              <a:gd name="T0" fmla="*/ 171544058 w 29"/>
              <a:gd name="T1" fmla="*/ 304941817 h 18"/>
              <a:gd name="T2" fmla="*/ 0 w 29"/>
              <a:gd name="T3" fmla="*/ 33883071 h 18"/>
              <a:gd name="T4" fmla="*/ 0 w 29"/>
              <a:gd name="T5" fmla="*/ 0 h 18"/>
              <a:gd name="T6" fmla="*/ 480319848 w 29"/>
              <a:gd name="T7" fmla="*/ 203292604 h 18"/>
              <a:gd name="T8" fmla="*/ 994946164 w 29"/>
              <a:gd name="T9" fmla="*/ 304941817 h 18"/>
              <a:gd name="T10" fmla="*/ 480319848 w 29"/>
              <a:gd name="T11" fmla="*/ 440468279 h 18"/>
              <a:gd name="T12" fmla="*/ 0 w 29"/>
              <a:gd name="T13" fmla="*/ 609877813 h 18"/>
              <a:gd name="T14" fmla="*/ 0 w 29"/>
              <a:gd name="T15" fmla="*/ 609877813 h 18"/>
              <a:gd name="T16" fmla="*/ 171544058 w 29"/>
              <a:gd name="T17" fmla="*/ 304941817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18">
                <a:moveTo>
                  <a:pt x="5" y="9"/>
                </a:moveTo>
                <a:cubicBezTo>
                  <a:pt x="0" y="1"/>
                  <a:pt x="0" y="1"/>
                  <a:pt x="0" y="1"/>
                </a:cubicBezTo>
                <a:cubicBezTo>
                  <a:pt x="0" y="0"/>
                  <a:pt x="0" y="0"/>
                  <a:pt x="0" y="0"/>
                </a:cubicBezTo>
                <a:cubicBezTo>
                  <a:pt x="14" y="6"/>
                  <a:pt x="14" y="6"/>
                  <a:pt x="14" y="6"/>
                </a:cubicBezTo>
                <a:cubicBezTo>
                  <a:pt x="19" y="7"/>
                  <a:pt x="24" y="8"/>
                  <a:pt x="29" y="9"/>
                </a:cubicBezTo>
                <a:cubicBezTo>
                  <a:pt x="24" y="10"/>
                  <a:pt x="19" y="11"/>
                  <a:pt x="14" y="13"/>
                </a:cubicBezTo>
                <a:cubicBezTo>
                  <a:pt x="0" y="18"/>
                  <a:pt x="0" y="18"/>
                  <a:pt x="0" y="18"/>
                </a:cubicBezTo>
                <a:cubicBezTo>
                  <a:pt x="0" y="18"/>
                  <a:pt x="0" y="18"/>
                  <a:pt x="0" y="18"/>
                </a:cubicBez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Line 441">
            <a:extLst>
              <a:ext uri="{FF2B5EF4-FFF2-40B4-BE49-F238E27FC236}">
                <a16:creationId xmlns:a16="http://schemas.microsoft.com/office/drawing/2014/main" id="{A9C2D1CC-594B-41A2-9DE2-0C90C0A9070B}"/>
              </a:ext>
            </a:extLst>
          </p:cNvPr>
          <p:cNvSpPr>
            <a:spLocks noChangeShapeType="1"/>
          </p:cNvSpPr>
          <p:nvPr/>
        </p:nvSpPr>
        <p:spPr bwMode="auto">
          <a:xfrm>
            <a:off x="3452490" y="4601181"/>
            <a:ext cx="255587" cy="1587"/>
          </a:xfrm>
          <a:prstGeom prst="line">
            <a:avLst/>
          </a:prstGeom>
          <a:noFill/>
          <a:ln w="238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Freeform 442">
            <a:extLst>
              <a:ext uri="{FF2B5EF4-FFF2-40B4-BE49-F238E27FC236}">
                <a16:creationId xmlns:a16="http://schemas.microsoft.com/office/drawing/2014/main" id="{5F662B43-F6F7-44DD-B7A0-E8F3E6E47373}"/>
              </a:ext>
            </a:extLst>
          </p:cNvPr>
          <p:cNvSpPr>
            <a:spLocks/>
          </p:cNvSpPr>
          <p:nvPr/>
        </p:nvSpPr>
        <p:spPr bwMode="auto">
          <a:xfrm>
            <a:off x="3666802" y="4548793"/>
            <a:ext cx="169863" cy="98425"/>
          </a:xfrm>
          <a:custGeom>
            <a:avLst/>
            <a:gdLst>
              <a:gd name="T0" fmla="*/ 171544058 w 29"/>
              <a:gd name="T1" fmla="*/ 301684204 h 17"/>
              <a:gd name="T2" fmla="*/ 0 w 29"/>
              <a:gd name="T3" fmla="*/ 0 h 17"/>
              <a:gd name="T4" fmla="*/ 0 w 29"/>
              <a:gd name="T5" fmla="*/ 0 h 17"/>
              <a:gd name="T6" fmla="*/ 480319848 w 29"/>
              <a:gd name="T7" fmla="*/ 167606196 h 17"/>
              <a:gd name="T8" fmla="*/ 994946164 w 29"/>
              <a:gd name="T9" fmla="*/ 301684204 h 17"/>
              <a:gd name="T10" fmla="*/ 480319848 w 29"/>
              <a:gd name="T11" fmla="*/ 402245606 h 17"/>
              <a:gd name="T12" fmla="*/ 0 w 29"/>
              <a:gd name="T13" fmla="*/ 569851801 h 17"/>
              <a:gd name="T14" fmla="*/ 0 w 29"/>
              <a:gd name="T15" fmla="*/ 569851801 h 17"/>
              <a:gd name="T16" fmla="*/ 171544058 w 29"/>
              <a:gd name="T17" fmla="*/ 301684204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17">
                <a:moveTo>
                  <a:pt x="5" y="9"/>
                </a:moveTo>
                <a:cubicBezTo>
                  <a:pt x="0" y="0"/>
                  <a:pt x="0" y="0"/>
                  <a:pt x="0" y="0"/>
                </a:cubicBezTo>
                <a:cubicBezTo>
                  <a:pt x="0" y="0"/>
                  <a:pt x="0" y="0"/>
                  <a:pt x="0" y="0"/>
                </a:cubicBezTo>
                <a:cubicBezTo>
                  <a:pt x="14" y="5"/>
                  <a:pt x="14" y="5"/>
                  <a:pt x="14" y="5"/>
                </a:cubicBezTo>
                <a:cubicBezTo>
                  <a:pt x="19" y="6"/>
                  <a:pt x="24" y="7"/>
                  <a:pt x="29" y="9"/>
                </a:cubicBezTo>
                <a:cubicBezTo>
                  <a:pt x="24" y="10"/>
                  <a:pt x="19" y="11"/>
                  <a:pt x="14" y="12"/>
                </a:cubicBezTo>
                <a:cubicBezTo>
                  <a:pt x="0" y="17"/>
                  <a:pt x="0" y="17"/>
                  <a:pt x="0" y="17"/>
                </a:cubicBezTo>
                <a:cubicBezTo>
                  <a:pt x="0" y="17"/>
                  <a:pt x="0" y="17"/>
                  <a:pt x="0" y="17"/>
                </a:cubicBez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Line 443">
            <a:extLst>
              <a:ext uri="{FF2B5EF4-FFF2-40B4-BE49-F238E27FC236}">
                <a16:creationId xmlns:a16="http://schemas.microsoft.com/office/drawing/2014/main" id="{A937DBCF-E231-4706-BFBB-A9D7B657D9CA}"/>
              </a:ext>
            </a:extLst>
          </p:cNvPr>
          <p:cNvSpPr>
            <a:spLocks noChangeShapeType="1"/>
          </p:cNvSpPr>
          <p:nvPr/>
        </p:nvSpPr>
        <p:spPr bwMode="auto">
          <a:xfrm>
            <a:off x="3452490" y="4932968"/>
            <a:ext cx="255587" cy="1588"/>
          </a:xfrm>
          <a:prstGeom prst="line">
            <a:avLst/>
          </a:prstGeom>
          <a:noFill/>
          <a:ln w="238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Freeform 444">
            <a:extLst>
              <a:ext uri="{FF2B5EF4-FFF2-40B4-BE49-F238E27FC236}">
                <a16:creationId xmlns:a16="http://schemas.microsoft.com/office/drawing/2014/main" id="{8675FD0E-1C32-4C84-B1FC-B8D2D6925843}"/>
              </a:ext>
            </a:extLst>
          </p:cNvPr>
          <p:cNvSpPr>
            <a:spLocks/>
          </p:cNvSpPr>
          <p:nvPr/>
        </p:nvSpPr>
        <p:spPr bwMode="auto">
          <a:xfrm>
            <a:off x="3666802" y="4880581"/>
            <a:ext cx="169863" cy="104775"/>
          </a:xfrm>
          <a:custGeom>
            <a:avLst/>
            <a:gdLst>
              <a:gd name="T0" fmla="*/ 171544058 w 29"/>
              <a:gd name="T1" fmla="*/ 304941817 h 18"/>
              <a:gd name="T2" fmla="*/ 0 w 29"/>
              <a:gd name="T3" fmla="*/ 0 h 18"/>
              <a:gd name="T4" fmla="*/ 0 w 29"/>
              <a:gd name="T5" fmla="*/ 0 h 18"/>
              <a:gd name="T6" fmla="*/ 480319848 w 29"/>
              <a:gd name="T7" fmla="*/ 203292604 h 18"/>
              <a:gd name="T8" fmla="*/ 994946164 w 29"/>
              <a:gd name="T9" fmla="*/ 304941817 h 18"/>
              <a:gd name="T10" fmla="*/ 480319848 w 29"/>
              <a:gd name="T11" fmla="*/ 406585208 h 18"/>
              <a:gd name="T12" fmla="*/ 0 w 29"/>
              <a:gd name="T13" fmla="*/ 609877813 h 18"/>
              <a:gd name="T14" fmla="*/ 0 w 29"/>
              <a:gd name="T15" fmla="*/ 609877813 h 18"/>
              <a:gd name="T16" fmla="*/ 171544058 w 29"/>
              <a:gd name="T17" fmla="*/ 304941817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18">
                <a:moveTo>
                  <a:pt x="5" y="9"/>
                </a:moveTo>
                <a:cubicBezTo>
                  <a:pt x="0" y="0"/>
                  <a:pt x="0" y="0"/>
                  <a:pt x="0" y="0"/>
                </a:cubicBezTo>
                <a:cubicBezTo>
                  <a:pt x="0" y="0"/>
                  <a:pt x="0" y="0"/>
                  <a:pt x="0" y="0"/>
                </a:cubicBezTo>
                <a:cubicBezTo>
                  <a:pt x="14" y="6"/>
                  <a:pt x="14" y="6"/>
                  <a:pt x="14" y="6"/>
                </a:cubicBezTo>
                <a:cubicBezTo>
                  <a:pt x="19" y="7"/>
                  <a:pt x="24" y="8"/>
                  <a:pt x="29" y="9"/>
                </a:cubicBezTo>
                <a:cubicBezTo>
                  <a:pt x="24" y="10"/>
                  <a:pt x="19" y="11"/>
                  <a:pt x="14" y="12"/>
                </a:cubicBezTo>
                <a:cubicBezTo>
                  <a:pt x="0" y="18"/>
                  <a:pt x="0" y="18"/>
                  <a:pt x="0" y="18"/>
                </a:cubicBezTo>
                <a:cubicBezTo>
                  <a:pt x="0" y="18"/>
                  <a:pt x="0" y="18"/>
                  <a:pt x="0" y="18"/>
                </a:cubicBez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Line 445">
            <a:extLst>
              <a:ext uri="{FF2B5EF4-FFF2-40B4-BE49-F238E27FC236}">
                <a16:creationId xmlns:a16="http://schemas.microsoft.com/office/drawing/2014/main" id="{12260E65-95D9-493F-8E2F-291BC870B43A}"/>
              </a:ext>
            </a:extLst>
          </p:cNvPr>
          <p:cNvSpPr>
            <a:spLocks noChangeShapeType="1"/>
          </p:cNvSpPr>
          <p:nvPr/>
        </p:nvSpPr>
        <p:spPr bwMode="auto">
          <a:xfrm>
            <a:off x="3452490" y="5264756"/>
            <a:ext cx="255587" cy="1587"/>
          </a:xfrm>
          <a:prstGeom prst="line">
            <a:avLst/>
          </a:prstGeom>
          <a:noFill/>
          <a:ln w="238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Freeform 446">
            <a:extLst>
              <a:ext uri="{FF2B5EF4-FFF2-40B4-BE49-F238E27FC236}">
                <a16:creationId xmlns:a16="http://schemas.microsoft.com/office/drawing/2014/main" id="{EA8DAFA8-ED19-458A-8662-C7A175A81415}"/>
              </a:ext>
            </a:extLst>
          </p:cNvPr>
          <p:cNvSpPr>
            <a:spLocks/>
          </p:cNvSpPr>
          <p:nvPr/>
        </p:nvSpPr>
        <p:spPr bwMode="auto">
          <a:xfrm>
            <a:off x="3666802" y="5212368"/>
            <a:ext cx="169863" cy="104775"/>
          </a:xfrm>
          <a:custGeom>
            <a:avLst/>
            <a:gdLst>
              <a:gd name="T0" fmla="*/ 171544058 w 29"/>
              <a:gd name="T1" fmla="*/ 304941817 h 18"/>
              <a:gd name="T2" fmla="*/ 0 w 29"/>
              <a:gd name="T3" fmla="*/ 33883071 h 18"/>
              <a:gd name="T4" fmla="*/ 0 w 29"/>
              <a:gd name="T5" fmla="*/ 0 h 18"/>
              <a:gd name="T6" fmla="*/ 480319848 w 29"/>
              <a:gd name="T7" fmla="*/ 203292604 h 18"/>
              <a:gd name="T8" fmla="*/ 994946164 w 29"/>
              <a:gd name="T9" fmla="*/ 304941817 h 18"/>
              <a:gd name="T10" fmla="*/ 480319848 w 29"/>
              <a:gd name="T11" fmla="*/ 406585208 h 18"/>
              <a:gd name="T12" fmla="*/ 0 w 29"/>
              <a:gd name="T13" fmla="*/ 609877813 h 18"/>
              <a:gd name="T14" fmla="*/ 0 w 29"/>
              <a:gd name="T15" fmla="*/ 609877813 h 18"/>
              <a:gd name="T16" fmla="*/ 171544058 w 29"/>
              <a:gd name="T17" fmla="*/ 304941817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18">
                <a:moveTo>
                  <a:pt x="5" y="9"/>
                </a:moveTo>
                <a:cubicBezTo>
                  <a:pt x="0" y="1"/>
                  <a:pt x="0" y="1"/>
                  <a:pt x="0" y="1"/>
                </a:cubicBezTo>
                <a:cubicBezTo>
                  <a:pt x="0" y="0"/>
                  <a:pt x="0" y="0"/>
                  <a:pt x="0" y="0"/>
                </a:cubicBezTo>
                <a:cubicBezTo>
                  <a:pt x="14" y="6"/>
                  <a:pt x="14" y="6"/>
                  <a:pt x="14" y="6"/>
                </a:cubicBezTo>
                <a:cubicBezTo>
                  <a:pt x="19" y="7"/>
                  <a:pt x="24" y="8"/>
                  <a:pt x="29" y="9"/>
                </a:cubicBezTo>
                <a:cubicBezTo>
                  <a:pt x="24" y="10"/>
                  <a:pt x="19" y="11"/>
                  <a:pt x="14" y="12"/>
                </a:cubicBezTo>
                <a:cubicBezTo>
                  <a:pt x="0" y="18"/>
                  <a:pt x="0" y="18"/>
                  <a:pt x="0" y="18"/>
                </a:cubicBezTo>
                <a:cubicBezTo>
                  <a:pt x="0" y="18"/>
                  <a:pt x="0" y="18"/>
                  <a:pt x="0" y="18"/>
                </a:cubicBez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Rectangle 447">
            <a:extLst>
              <a:ext uri="{FF2B5EF4-FFF2-40B4-BE49-F238E27FC236}">
                <a16:creationId xmlns:a16="http://schemas.microsoft.com/office/drawing/2014/main" id="{7D59FFA5-0A4F-4E30-99BA-18529CFB797C}"/>
              </a:ext>
            </a:extLst>
          </p:cNvPr>
          <p:cNvSpPr>
            <a:spLocks noChangeArrowheads="1"/>
          </p:cNvSpPr>
          <p:nvPr/>
        </p:nvSpPr>
        <p:spPr bwMode="auto">
          <a:xfrm>
            <a:off x="3282627" y="2989868"/>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500" b="0" dirty="0">
                <a:solidFill>
                  <a:srgbClr val="000000"/>
                </a:solidFill>
                <a:latin typeface="Times Ten Roman" pitchFamily="18" charset="0"/>
              </a:rPr>
              <a:t>S</a:t>
            </a:r>
            <a:endParaRPr lang="en-US" altLang="en-US" sz="2400" b="0" dirty="0">
              <a:solidFill>
                <a:schemeClr val="tx1"/>
              </a:solidFill>
            </a:endParaRPr>
          </a:p>
        </p:txBody>
      </p:sp>
      <p:sp>
        <p:nvSpPr>
          <p:cNvPr id="89" name="Rectangle 448">
            <a:extLst>
              <a:ext uri="{FF2B5EF4-FFF2-40B4-BE49-F238E27FC236}">
                <a16:creationId xmlns:a16="http://schemas.microsoft.com/office/drawing/2014/main" id="{3641BB62-06D2-4A26-A5F3-6FB310DC4D43}"/>
              </a:ext>
            </a:extLst>
          </p:cNvPr>
          <p:cNvSpPr>
            <a:spLocks noChangeArrowheads="1"/>
          </p:cNvSpPr>
          <p:nvPr/>
        </p:nvSpPr>
        <p:spPr bwMode="auto">
          <a:xfrm>
            <a:off x="3385815" y="3085118"/>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100" b="0" i="0">
                <a:solidFill>
                  <a:srgbClr val="000000"/>
                </a:solidFill>
                <a:latin typeface="Times Ten Roman" pitchFamily="18" charset="0"/>
              </a:rPr>
              <a:t>0</a:t>
            </a:r>
            <a:endParaRPr lang="en-US" altLang="en-US" sz="2400" b="0">
              <a:solidFill>
                <a:schemeClr val="tx1"/>
              </a:solidFill>
            </a:endParaRPr>
          </a:p>
        </p:txBody>
      </p:sp>
      <p:sp>
        <p:nvSpPr>
          <p:cNvPr id="90" name="Rectangle 449">
            <a:extLst>
              <a:ext uri="{FF2B5EF4-FFF2-40B4-BE49-F238E27FC236}">
                <a16:creationId xmlns:a16="http://schemas.microsoft.com/office/drawing/2014/main" id="{9DC91DB1-9B33-43A9-8C43-6290F49FBAA1}"/>
              </a:ext>
            </a:extLst>
          </p:cNvPr>
          <p:cNvSpPr>
            <a:spLocks noChangeArrowheads="1"/>
          </p:cNvSpPr>
          <p:nvPr/>
        </p:nvSpPr>
        <p:spPr bwMode="auto">
          <a:xfrm>
            <a:off x="3282627" y="3326418"/>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500" b="0" dirty="0">
                <a:solidFill>
                  <a:srgbClr val="000000"/>
                </a:solidFill>
                <a:latin typeface="Times Ten Roman" pitchFamily="18" charset="0"/>
              </a:rPr>
              <a:t>S</a:t>
            </a:r>
            <a:endParaRPr lang="en-US" altLang="en-US" sz="2400" b="0" dirty="0">
              <a:solidFill>
                <a:schemeClr val="tx1"/>
              </a:solidFill>
            </a:endParaRPr>
          </a:p>
        </p:txBody>
      </p:sp>
      <p:sp>
        <p:nvSpPr>
          <p:cNvPr id="91" name="Rectangle 450">
            <a:extLst>
              <a:ext uri="{FF2B5EF4-FFF2-40B4-BE49-F238E27FC236}">
                <a16:creationId xmlns:a16="http://schemas.microsoft.com/office/drawing/2014/main" id="{21E48DBA-8EEC-46D4-A605-5C146DDC828B}"/>
              </a:ext>
            </a:extLst>
          </p:cNvPr>
          <p:cNvSpPr>
            <a:spLocks noChangeArrowheads="1"/>
          </p:cNvSpPr>
          <p:nvPr/>
        </p:nvSpPr>
        <p:spPr bwMode="auto">
          <a:xfrm>
            <a:off x="3385815" y="341849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100" b="0" i="0">
                <a:solidFill>
                  <a:srgbClr val="000000"/>
                </a:solidFill>
                <a:latin typeface="Times Ten Roman" pitchFamily="18" charset="0"/>
              </a:rPr>
              <a:t>1</a:t>
            </a:r>
            <a:endParaRPr lang="en-US" altLang="en-US" sz="2400" b="0">
              <a:solidFill>
                <a:schemeClr val="tx1"/>
              </a:solidFill>
            </a:endParaRPr>
          </a:p>
        </p:txBody>
      </p:sp>
      <p:sp>
        <p:nvSpPr>
          <p:cNvPr id="92" name="Rectangle 451">
            <a:extLst>
              <a:ext uri="{FF2B5EF4-FFF2-40B4-BE49-F238E27FC236}">
                <a16:creationId xmlns:a16="http://schemas.microsoft.com/office/drawing/2014/main" id="{41888967-163F-4D71-9612-41ABA116DCF8}"/>
              </a:ext>
            </a:extLst>
          </p:cNvPr>
          <p:cNvSpPr>
            <a:spLocks noChangeArrowheads="1"/>
          </p:cNvSpPr>
          <p:nvPr/>
        </p:nvSpPr>
        <p:spPr bwMode="auto">
          <a:xfrm>
            <a:off x="3282627" y="3659793"/>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500" b="0">
                <a:solidFill>
                  <a:srgbClr val="000000"/>
                </a:solidFill>
                <a:latin typeface="Times Ten Roman" pitchFamily="18" charset="0"/>
              </a:rPr>
              <a:t>S</a:t>
            </a:r>
            <a:endParaRPr lang="en-US" altLang="en-US" sz="2400" b="0">
              <a:solidFill>
                <a:schemeClr val="tx1"/>
              </a:solidFill>
            </a:endParaRPr>
          </a:p>
        </p:txBody>
      </p:sp>
      <p:sp>
        <p:nvSpPr>
          <p:cNvPr id="93" name="Rectangle 452">
            <a:extLst>
              <a:ext uri="{FF2B5EF4-FFF2-40B4-BE49-F238E27FC236}">
                <a16:creationId xmlns:a16="http://schemas.microsoft.com/office/drawing/2014/main" id="{8948A1E7-C714-4840-B561-A578F5C96084}"/>
              </a:ext>
            </a:extLst>
          </p:cNvPr>
          <p:cNvSpPr>
            <a:spLocks noChangeArrowheads="1"/>
          </p:cNvSpPr>
          <p:nvPr/>
        </p:nvSpPr>
        <p:spPr bwMode="auto">
          <a:xfrm>
            <a:off x="3385815" y="375504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100" b="0" i="0">
                <a:solidFill>
                  <a:srgbClr val="000000"/>
                </a:solidFill>
                <a:latin typeface="Times Ten Roman" pitchFamily="18" charset="0"/>
              </a:rPr>
              <a:t>2</a:t>
            </a:r>
            <a:endParaRPr lang="en-US" altLang="en-US" sz="2400" b="0">
              <a:solidFill>
                <a:schemeClr val="tx1"/>
              </a:solidFill>
            </a:endParaRPr>
          </a:p>
        </p:txBody>
      </p:sp>
      <p:sp>
        <p:nvSpPr>
          <p:cNvPr id="94" name="Rectangle 453">
            <a:extLst>
              <a:ext uri="{FF2B5EF4-FFF2-40B4-BE49-F238E27FC236}">
                <a16:creationId xmlns:a16="http://schemas.microsoft.com/office/drawing/2014/main" id="{B49E2BA3-2769-4460-99B1-28289D184BE5}"/>
              </a:ext>
            </a:extLst>
          </p:cNvPr>
          <p:cNvSpPr>
            <a:spLocks noChangeArrowheads="1"/>
          </p:cNvSpPr>
          <p:nvPr/>
        </p:nvSpPr>
        <p:spPr bwMode="auto">
          <a:xfrm>
            <a:off x="3206427" y="4659918"/>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500" b="0">
                <a:solidFill>
                  <a:srgbClr val="000000"/>
                </a:solidFill>
                <a:latin typeface="Times Ten Roman" pitchFamily="18" charset="0"/>
              </a:rPr>
              <a:t>S</a:t>
            </a:r>
            <a:endParaRPr lang="en-US" altLang="en-US" sz="2400" b="0">
              <a:solidFill>
                <a:schemeClr val="tx1"/>
              </a:solidFill>
            </a:endParaRPr>
          </a:p>
        </p:txBody>
      </p:sp>
      <p:sp>
        <p:nvSpPr>
          <p:cNvPr id="95" name="Rectangle 454">
            <a:extLst>
              <a:ext uri="{FF2B5EF4-FFF2-40B4-BE49-F238E27FC236}">
                <a16:creationId xmlns:a16="http://schemas.microsoft.com/office/drawing/2014/main" id="{6F66478C-3AD7-4892-A022-68782C1F54C8}"/>
              </a:ext>
            </a:extLst>
          </p:cNvPr>
          <p:cNvSpPr>
            <a:spLocks noChangeArrowheads="1"/>
          </p:cNvSpPr>
          <p:nvPr/>
        </p:nvSpPr>
        <p:spPr bwMode="auto">
          <a:xfrm>
            <a:off x="3309615" y="4755168"/>
            <a:ext cx="2196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100" b="0" dirty="0">
                <a:solidFill>
                  <a:srgbClr val="000000"/>
                </a:solidFill>
                <a:latin typeface="Times Ten Roman" pitchFamily="18" charset="0"/>
              </a:rPr>
              <a:t>N-2</a:t>
            </a:r>
            <a:endParaRPr lang="en-US" altLang="en-US" sz="2400" b="0" dirty="0">
              <a:solidFill>
                <a:schemeClr val="tx1"/>
              </a:solidFill>
            </a:endParaRPr>
          </a:p>
        </p:txBody>
      </p:sp>
      <p:sp>
        <p:nvSpPr>
          <p:cNvPr id="106" name="Rectangle 470">
            <a:extLst>
              <a:ext uri="{FF2B5EF4-FFF2-40B4-BE49-F238E27FC236}">
                <a16:creationId xmlns:a16="http://schemas.microsoft.com/office/drawing/2014/main" id="{47BB192A-B1CA-4CF2-B411-A3739811E243}"/>
              </a:ext>
            </a:extLst>
          </p:cNvPr>
          <p:cNvSpPr>
            <a:spLocks noChangeArrowheads="1"/>
          </p:cNvSpPr>
          <p:nvPr/>
        </p:nvSpPr>
        <p:spPr bwMode="auto">
          <a:xfrm>
            <a:off x="3206427" y="4996468"/>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500" b="0">
                <a:solidFill>
                  <a:srgbClr val="000000"/>
                </a:solidFill>
                <a:latin typeface="Times Ten Roman" pitchFamily="18" charset="0"/>
              </a:rPr>
              <a:t>S</a:t>
            </a:r>
            <a:endParaRPr lang="en-US" altLang="en-US" sz="2400" b="0">
              <a:solidFill>
                <a:schemeClr val="tx1"/>
              </a:solidFill>
            </a:endParaRPr>
          </a:p>
        </p:txBody>
      </p:sp>
      <p:sp>
        <p:nvSpPr>
          <p:cNvPr id="107" name="Rectangle 471">
            <a:extLst>
              <a:ext uri="{FF2B5EF4-FFF2-40B4-BE49-F238E27FC236}">
                <a16:creationId xmlns:a16="http://schemas.microsoft.com/office/drawing/2014/main" id="{CBEA4CEF-A02F-4FC8-880C-49635A7C2C2D}"/>
              </a:ext>
            </a:extLst>
          </p:cNvPr>
          <p:cNvSpPr>
            <a:spLocks noChangeArrowheads="1"/>
          </p:cNvSpPr>
          <p:nvPr/>
        </p:nvSpPr>
        <p:spPr bwMode="auto">
          <a:xfrm>
            <a:off x="3309615" y="5088543"/>
            <a:ext cx="2196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100" b="0" dirty="0">
                <a:solidFill>
                  <a:srgbClr val="000000"/>
                </a:solidFill>
                <a:latin typeface="Times Ten Roman" pitchFamily="18" charset="0"/>
              </a:rPr>
              <a:t>N-1</a:t>
            </a:r>
            <a:endParaRPr lang="en-US" altLang="en-US" sz="2400" b="0" dirty="0">
              <a:solidFill>
                <a:schemeClr val="tx1"/>
              </a:solidFill>
            </a:endParaRPr>
          </a:p>
        </p:txBody>
      </p:sp>
      <p:sp>
        <p:nvSpPr>
          <p:cNvPr id="155" name="Rectangle 534">
            <a:extLst>
              <a:ext uri="{FF2B5EF4-FFF2-40B4-BE49-F238E27FC236}">
                <a16:creationId xmlns:a16="http://schemas.microsoft.com/office/drawing/2014/main" id="{AC4F0505-A309-4F45-9368-8362C9A6260C}"/>
              </a:ext>
            </a:extLst>
          </p:cNvPr>
          <p:cNvSpPr>
            <a:spLocks noChangeArrowheads="1"/>
          </p:cNvSpPr>
          <p:nvPr/>
        </p:nvSpPr>
        <p:spPr bwMode="auto">
          <a:xfrm>
            <a:off x="3982606" y="6045806"/>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r>
              <a:rPr lang="zh-CN" altLang="en-US" sz="1400" b="0" dirty="0">
                <a:solidFill>
                  <a:schemeClr val="tx1"/>
                </a:solidFill>
                <a:latin typeface="+mn-ea"/>
                <a:ea typeface="+mn-ea"/>
              </a:rPr>
              <a:t>输入</a:t>
            </a:r>
            <a:r>
              <a:rPr lang="en-US" altLang="zh-CN" sz="1400" b="0" dirty="0">
                <a:solidFill>
                  <a:schemeClr val="tx1"/>
                </a:solidFill>
                <a:latin typeface="+mn-ea"/>
                <a:ea typeface="+mn-ea"/>
              </a:rPr>
              <a:t>/</a:t>
            </a:r>
            <a:r>
              <a:rPr lang="zh-CN" altLang="en-US" sz="1400" b="0" dirty="0">
                <a:solidFill>
                  <a:schemeClr val="tx1"/>
                </a:solidFill>
                <a:latin typeface="+mn-ea"/>
                <a:ea typeface="+mn-ea"/>
              </a:rPr>
              <a:t>输出</a:t>
            </a:r>
            <a:endParaRPr lang="en-US" altLang="en-US" sz="1400" b="0" dirty="0">
              <a:solidFill>
                <a:schemeClr val="tx1"/>
              </a:solidFill>
              <a:latin typeface="+mn-ea"/>
              <a:ea typeface="+mn-ea"/>
            </a:endParaRPr>
          </a:p>
        </p:txBody>
      </p:sp>
      <p:sp>
        <p:nvSpPr>
          <p:cNvPr id="156" name="Line 538">
            <a:extLst>
              <a:ext uri="{FF2B5EF4-FFF2-40B4-BE49-F238E27FC236}">
                <a16:creationId xmlns:a16="http://schemas.microsoft.com/office/drawing/2014/main" id="{12343C83-759D-465E-ACDF-4A8A95F18C78}"/>
              </a:ext>
            </a:extLst>
          </p:cNvPr>
          <p:cNvSpPr>
            <a:spLocks noChangeShapeType="1"/>
          </p:cNvSpPr>
          <p:nvPr/>
        </p:nvSpPr>
        <p:spPr bwMode="auto">
          <a:xfrm>
            <a:off x="4384352" y="5637818"/>
            <a:ext cx="1588" cy="292100"/>
          </a:xfrm>
          <a:prstGeom prst="line">
            <a:avLst/>
          </a:prstGeom>
          <a:noFill/>
          <a:ln w="238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Freeform 539">
            <a:extLst>
              <a:ext uri="{FF2B5EF4-FFF2-40B4-BE49-F238E27FC236}">
                <a16:creationId xmlns:a16="http://schemas.microsoft.com/office/drawing/2014/main" id="{2322B8EC-DAF6-450E-AE49-89FC0E1E78FD}"/>
              </a:ext>
            </a:extLst>
          </p:cNvPr>
          <p:cNvSpPr>
            <a:spLocks/>
          </p:cNvSpPr>
          <p:nvPr/>
        </p:nvSpPr>
        <p:spPr bwMode="auto">
          <a:xfrm>
            <a:off x="4331965" y="5882293"/>
            <a:ext cx="104775" cy="176213"/>
          </a:xfrm>
          <a:custGeom>
            <a:avLst/>
            <a:gdLst>
              <a:gd name="T0" fmla="*/ 304941817 w 18"/>
              <a:gd name="T1" fmla="*/ 207009159 h 30"/>
              <a:gd name="T2" fmla="*/ 575994742 w 18"/>
              <a:gd name="T3" fmla="*/ 0 h 30"/>
              <a:gd name="T4" fmla="*/ 609877813 w 18"/>
              <a:gd name="T5" fmla="*/ 34502505 h 30"/>
              <a:gd name="T6" fmla="*/ 406585208 w 18"/>
              <a:gd name="T7" fmla="*/ 517519960 h 30"/>
              <a:gd name="T8" fmla="*/ 304941817 w 18"/>
              <a:gd name="T9" fmla="*/ 1035034046 h 30"/>
              <a:gd name="T10" fmla="*/ 169409533 w 18"/>
              <a:gd name="T11" fmla="*/ 517519960 h 30"/>
              <a:gd name="T12" fmla="*/ 0 w 18"/>
              <a:gd name="T13" fmla="*/ 34502505 h 30"/>
              <a:gd name="T14" fmla="*/ 0 w 18"/>
              <a:gd name="T15" fmla="*/ 0 h 30"/>
              <a:gd name="T16" fmla="*/ 304941817 w 18"/>
              <a:gd name="T17" fmla="*/ 207009159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30">
                <a:moveTo>
                  <a:pt x="9" y="6"/>
                </a:moveTo>
                <a:cubicBezTo>
                  <a:pt x="17" y="0"/>
                  <a:pt x="17" y="0"/>
                  <a:pt x="17" y="0"/>
                </a:cubicBezTo>
                <a:cubicBezTo>
                  <a:pt x="18" y="1"/>
                  <a:pt x="18" y="1"/>
                  <a:pt x="18" y="1"/>
                </a:cubicBezTo>
                <a:cubicBezTo>
                  <a:pt x="12" y="15"/>
                  <a:pt x="12" y="15"/>
                  <a:pt x="12" y="15"/>
                </a:cubicBezTo>
                <a:cubicBezTo>
                  <a:pt x="11" y="20"/>
                  <a:pt x="10" y="25"/>
                  <a:pt x="9" y="30"/>
                </a:cubicBezTo>
                <a:cubicBezTo>
                  <a:pt x="8" y="25"/>
                  <a:pt x="7" y="20"/>
                  <a:pt x="5" y="15"/>
                </a:cubicBezTo>
                <a:cubicBezTo>
                  <a:pt x="0" y="1"/>
                  <a:pt x="0" y="1"/>
                  <a:pt x="0" y="1"/>
                </a:cubicBezTo>
                <a:cubicBezTo>
                  <a:pt x="0" y="0"/>
                  <a:pt x="0" y="0"/>
                  <a:pt x="0" y="0"/>
                </a:cubicBez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540">
            <a:extLst>
              <a:ext uri="{FF2B5EF4-FFF2-40B4-BE49-F238E27FC236}">
                <a16:creationId xmlns:a16="http://schemas.microsoft.com/office/drawing/2014/main" id="{00796493-D1C6-4634-8837-F8BF6A428AAA}"/>
              </a:ext>
            </a:extLst>
          </p:cNvPr>
          <p:cNvSpPr>
            <a:spLocks/>
          </p:cNvSpPr>
          <p:nvPr/>
        </p:nvSpPr>
        <p:spPr bwMode="auto">
          <a:xfrm>
            <a:off x="4331965" y="5515581"/>
            <a:ext cx="104775" cy="169862"/>
          </a:xfrm>
          <a:custGeom>
            <a:avLst/>
            <a:gdLst>
              <a:gd name="T0" fmla="*/ 304941817 w 18"/>
              <a:gd name="T1" fmla="*/ 789085135 h 29"/>
              <a:gd name="T2" fmla="*/ 0 w 18"/>
              <a:gd name="T3" fmla="*/ 994934450 h 29"/>
              <a:gd name="T4" fmla="*/ 0 w 18"/>
              <a:gd name="T5" fmla="*/ 960628183 h 29"/>
              <a:gd name="T6" fmla="*/ 169409533 w 18"/>
              <a:gd name="T7" fmla="*/ 480311163 h 29"/>
              <a:gd name="T8" fmla="*/ 304941817 w 18"/>
              <a:gd name="T9" fmla="*/ 0 h 29"/>
              <a:gd name="T10" fmla="*/ 406585208 w 18"/>
              <a:gd name="T11" fmla="*/ 480311163 h 29"/>
              <a:gd name="T12" fmla="*/ 609877813 w 18"/>
              <a:gd name="T13" fmla="*/ 960628183 h 29"/>
              <a:gd name="T14" fmla="*/ 575994742 w 18"/>
              <a:gd name="T15" fmla="*/ 994934450 h 29"/>
              <a:gd name="T16" fmla="*/ 304941817 w 18"/>
              <a:gd name="T17" fmla="*/ 789085135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29">
                <a:moveTo>
                  <a:pt x="9" y="23"/>
                </a:moveTo>
                <a:cubicBezTo>
                  <a:pt x="0" y="29"/>
                  <a:pt x="0" y="29"/>
                  <a:pt x="0" y="29"/>
                </a:cubicBezTo>
                <a:cubicBezTo>
                  <a:pt x="0" y="28"/>
                  <a:pt x="0" y="28"/>
                  <a:pt x="0" y="28"/>
                </a:cubicBezTo>
                <a:cubicBezTo>
                  <a:pt x="5" y="14"/>
                  <a:pt x="5" y="14"/>
                  <a:pt x="5" y="14"/>
                </a:cubicBezTo>
                <a:cubicBezTo>
                  <a:pt x="7" y="9"/>
                  <a:pt x="8" y="5"/>
                  <a:pt x="9" y="0"/>
                </a:cubicBezTo>
                <a:cubicBezTo>
                  <a:pt x="10" y="5"/>
                  <a:pt x="11" y="9"/>
                  <a:pt x="12" y="14"/>
                </a:cubicBezTo>
                <a:cubicBezTo>
                  <a:pt x="18" y="28"/>
                  <a:pt x="18" y="28"/>
                  <a:pt x="18" y="28"/>
                </a:cubicBezTo>
                <a:cubicBezTo>
                  <a:pt x="17" y="29"/>
                  <a:pt x="17" y="29"/>
                  <a:pt x="17" y="29"/>
                </a:cubicBezTo>
                <a:lnTo>
                  <a:pt x="9"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Rectangle 541">
            <a:extLst>
              <a:ext uri="{FF2B5EF4-FFF2-40B4-BE49-F238E27FC236}">
                <a16:creationId xmlns:a16="http://schemas.microsoft.com/office/drawing/2014/main" id="{EC70B106-2288-4C47-89B7-B33E66F8562A}"/>
              </a:ext>
            </a:extLst>
          </p:cNvPr>
          <p:cNvSpPr>
            <a:spLocks noChangeArrowheads="1"/>
          </p:cNvSpPr>
          <p:nvPr/>
        </p:nvSpPr>
        <p:spPr bwMode="auto">
          <a:xfrm>
            <a:off x="2930856" y="6502430"/>
            <a:ext cx="2705869" cy="276999"/>
          </a:xfrm>
          <a:prstGeom prst="rect">
            <a:avLst/>
          </a:prstGeom>
          <a:noFill/>
          <a:ln>
            <a:noFill/>
          </a:ln>
          <a:extLst>
            <a:ext uri="{909E8E84-426E-40DD-AFC4-6F175D3DCCD1}">
              <a14:hiddenFill xmlns:a14="http://schemas.microsoft.com/office/drawing/2010/main">
                <a:solidFill>
                  <a:srgbClr val="315263"/>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lgn="ctr">
              <a:spcBef>
                <a:spcPct val="0"/>
              </a:spcBef>
              <a:buClrTx/>
              <a:buSzTx/>
              <a:buFontTx/>
              <a:buNone/>
            </a:pPr>
            <a:r>
              <a:rPr lang="zh-CN" altLang="en-US" sz="1800" b="0" dirty="0">
                <a:solidFill>
                  <a:schemeClr val="tx1"/>
                </a:solidFill>
              </a:rPr>
              <a:t>字数目</a:t>
            </a:r>
            <a:r>
              <a:rPr lang="en-US" altLang="en-US" sz="1800" b="0" i="0" dirty="0">
                <a:solidFill>
                  <a:schemeClr val="tx1"/>
                </a:solidFill>
              </a:rPr>
              <a:t> == N </a:t>
            </a:r>
            <a:r>
              <a:rPr lang="zh-CN" altLang="en-US" sz="1800" b="0" i="0" dirty="0">
                <a:solidFill>
                  <a:schemeClr val="tx1"/>
                </a:solidFill>
              </a:rPr>
              <a:t>选择信号数目</a:t>
            </a:r>
            <a:endParaRPr lang="en-US" altLang="en-US" b="0" dirty="0">
              <a:solidFill>
                <a:schemeClr val="tx1"/>
              </a:solidFill>
            </a:endParaRPr>
          </a:p>
        </p:txBody>
      </p:sp>
      <p:sp>
        <p:nvSpPr>
          <p:cNvPr id="161" name="Freeform 548">
            <a:extLst>
              <a:ext uri="{FF2B5EF4-FFF2-40B4-BE49-F238E27FC236}">
                <a16:creationId xmlns:a16="http://schemas.microsoft.com/office/drawing/2014/main" id="{A5FA61C6-D8A5-4C43-A9F1-08B93A51EA0B}"/>
              </a:ext>
            </a:extLst>
          </p:cNvPr>
          <p:cNvSpPr>
            <a:spLocks/>
          </p:cNvSpPr>
          <p:nvPr/>
        </p:nvSpPr>
        <p:spPr bwMode="auto">
          <a:xfrm>
            <a:off x="3836665" y="2723168"/>
            <a:ext cx="1095375" cy="222250"/>
          </a:xfrm>
          <a:custGeom>
            <a:avLst/>
            <a:gdLst>
              <a:gd name="T0" fmla="*/ 2147483647 w 188"/>
              <a:gd name="T1" fmla="*/ 1299870066 h 38"/>
              <a:gd name="T2" fmla="*/ 2147483647 w 188"/>
              <a:gd name="T3" fmla="*/ 718347092 h 38"/>
              <a:gd name="T4" fmla="*/ 2147483647 w 188"/>
              <a:gd name="T5" fmla="*/ 718347092 h 38"/>
              <a:gd name="T6" fmla="*/ 2147483647 w 188"/>
              <a:gd name="T7" fmla="*/ 0 h 38"/>
              <a:gd name="T8" fmla="*/ 2147483647 w 188"/>
              <a:gd name="T9" fmla="*/ 0 h 38"/>
              <a:gd name="T10" fmla="*/ 2138702208 w 188"/>
              <a:gd name="T11" fmla="*/ 718347092 h 38"/>
              <a:gd name="T12" fmla="*/ 1086326503 w 188"/>
              <a:gd name="T13" fmla="*/ 718347092 h 38"/>
              <a:gd name="T14" fmla="*/ 0 w 188"/>
              <a:gd name="T15" fmla="*/ 1299870066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8" h="38">
                <a:moveTo>
                  <a:pt x="188" y="38"/>
                </a:moveTo>
                <a:cubicBezTo>
                  <a:pt x="184" y="26"/>
                  <a:pt x="174" y="21"/>
                  <a:pt x="155" y="21"/>
                </a:cubicBezTo>
                <a:cubicBezTo>
                  <a:pt x="132" y="21"/>
                  <a:pt x="132" y="21"/>
                  <a:pt x="132" y="21"/>
                </a:cubicBezTo>
                <a:cubicBezTo>
                  <a:pt x="113" y="21"/>
                  <a:pt x="102" y="18"/>
                  <a:pt x="98" y="0"/>
                </a:cubicBezTo>
                <a:cubicBezTo>
                  <a:pt x="97" y="0"/>
                  <a:pt x="97" y="0"/>
                  <a:pt x="97" y="0"/>
                </a:cubicBezTo>
                <a:cubicBezTo>
                  <a:pt x="92" y="18"/>
                  <a:pt x="82" y="21"/>
                  <a:pt x="63" y="21"/>
                </a:cubicBezTo>
                <a:cubicBezTo>
                  <a:pt x="32" y="21"/>
                  <a:pt x="32" y="21"/>
                  <a:pt x="32" y="21"/>
                </a:cubicBezTo>
                <a:cubicBezTo>
                  <a:pt x="14" y="21"/>
                  <a:pt x="4" y="26"/>
                  <a:pt x="0" y="38"/>
                </a:cubicBez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2" name="Freeform 549">
            <a:extLst>
              <a:ext uri="{FF2B5EF4-FFF2-40B4-BE49-F238E27FC236}">
                <a16:creationId xmlns:a16="http://schemas.microsoft.com/office/drawing/2014/main" id="{19244CA2-B3D5-4EA6-8556-459F84B340A5}"/>
              </a:ext>
            </a:extLst>
          </p:cNvPr>
          <p:cNvSpPr>
            <a:spLocks/>
          </p:cNvSpPr>
          <p:nvPr/>
        </p:nvSpPr>
        <p:spPr bwMode="auto">
          <a:xfrm>
            <a:off x="2892102" y="3108931"/>
            <a:ext cx="227013" cy="2295525"/>
          </a:xfrm>
          <a:custGeom>
            <a:avLst/>
            <a:gdLst>
              <a:gd name="T0" fmla="*/ 1321407748 w 39"/>
              <a:gd name="T1" fmla="*/ 0 h 394"/>
              <a:gd name="T2" fmla="*/ 745411738 w 39"/>
              <a:gd name="T3" fmla="*/ 1086231943 h 394"/>
              <a:gd name="T4" fmla="*/ 745411738 w 39"/>
              <a:gd name="T5" fmla="*/ 2147483647 h 394"/>
              <a:gd name="T6" fmla="*/ 0 w 39"/>
              <a:gd name="T7" fmla="*/ 2147483647 h 394"/>
              <a:gd name="T8" fmla="*/ 0 w 39"/>
              <a:gd name="T9" fmla="*/ 2147483647 h 394"/>
              <a:gd name="T10" fmla="*/ 745411738 w 39"/>
              <a:gd name="T11" fmla="*/ 2147483647 h 394"/>
              <a:gd name="T12" fmla="*/ 745411738 w 39"/>
              <a:gd name="T13" fmla="*/ 2147483647 h 394"/>
              <a:gd name="T14" fmla="*/ 1321407748 w 39"/>
              <a:gd name="T15" fmla="*/ 2147483647 h 3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394">
                <a:moveTo>
                  <a:pt x="39" y="0"/>
                </a:moveTo>
                <a:cubicBezTo>
                  <a:pt x="26" y="3"/>
                  <a:pt x="22" y="14"/>
                  <a:pt x="22" y="32"/>
                </a:cubicBezTo>
                <a:cubicBezTo>
                  <a:pt x="22" y="162"/>
                  <a:pt x="22" y="162"/>
                  <a:pt x="22" y="162"/>
                </a:cubicBezTo>
                <a:cubicBezTo>
                  <a:pt x="22" y="181"/>
                  <a:pt x="19" y="192"/>
                  <a:pt x="0" y="196"/>
                </a:cubicBezTo>
                <a:cubicBezTo>
                  <a:pt x="0" y="197"/>
                  <a:pt x="0" y="197"/>
                  <a:pt x="0" y="197"/>
                </a:cubicBezTo>
                <a:cubicBezTo>
                  <a:pt x="19" y="202"/>
                  <a:pt x="22" y="212"/>
                  <a:pt x="22" y="231"/>
                </a:cubicBezTo>
                <a:cubicBezTo>
                  <a:pt x="22" y="361"/>
                  <a:pt x="22" y="361"/>
                  <a:pt x="22" y="361"/>
                </a:cubicBezTo>
                <a:cubicBezTo>
                  <a:pt x="22" y="380"/>
                  <a:pt x="26" y="390"/>
                  <a:pt x="39" y="394"/>
                </a:cubicBez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文本框 167">
            <a:extLst>
              <a:ext uri="{FF2B5EF4-FFF2-40B4-BE49-F238E27FC236}">
                <a16:creationId xmlns:a16="http://schemas.microsoft.com/office/drawing/2014/main" id="{DBBF9335-C8B7-4133-91C9-779B73BB0FAC}"/>
              </a:ext>
            </a:extLst>
          </p:cNvPr>
          <p:cNvSpPr txBox="1"/>
          <p:nvPr/>
        </p:nvSpPr>
        <p:spPr>
          <a:xfrm>
            <a:off x="3526309" y="1954893"/>
            <a:ext cx="1872208" cy="369332"/>
          </a:xfrm>
          <a:prstGeom prst="rect">
            <a:avLst/>
          </a:prstGeom>
          <a:noFill/>
        </p:spPr>
        <p:txBody>
          <a:bodyPr wrap="square" rtlCol="0">
            <a:spAutoFit/>
          </a:bodyPr>
          <a:lstStyle/>
          <a:p>
            <a:r>
              <a:rPr lang="en-US" altLang="zh-CN" sz="1800" dirty="0"/>
              <a:t>N</a:t>
            </a:r>
            <a:r>
              <a:rPr lang="en-US" altLang="en-US" sz="1800" dirty="0"/>
              <a:t> x </a:t>
            </a:r>
            <a:r>
              <a:rPr lang="en-US" altLang="zh-CN" sz="1800" dirty="0"/>
              <a:t>M</a:t>
            </a:r>
            <a:r>
              <a:rPr lang="zh-CN" altLang="en-US" sz="1800" dirty="0"/>
              <a:t>线性结构</a:t>
            </a:r>
          </a:p>
        </p:txBody>
      </p:sp>
      <p:sp>
        <p:nvSpPr>
          <p:cNvPr id="6" name="矩形 5"/>
          <p:cNvSpPr/>
          <p:nvPr/>
        </p:nvSpPr>
        <p:spPr>
          <a:xfrm>
            <a:off x="4343788" y="1563464"/>
            <a:ext cx="4549643" cy="400110"/>
          </a:xfrm>
          <a:prstGeom prst="rect">
            <a:avLst/>
          </a:prstGeom>
        </p:spPr>
        <p:txBody>
          <a:bodyPr wrap="none">
            <a:spAutoFit/>
          </a:bodyPr>
          <a:lstStyle/>
          <a:p>
            <a:pPr lvl="1" eaLnBrk="1" hangingPunct="1"/>
            <a:r>
              <a:rPr lang="zh-CN" altLang="en-US" sz="2000" dirty="0">
                <a:solidFill>
                  <a:srgbClr val="FF0000"/>
                </a:solidFill>
              </a:rPr>
              <a:t>存储器容量 </a:t>
            </a:r>
            <a:r>
              <a:rPr lang="en-US" altLang="zh-CN" sz="2000" dirty="0">
                <a:solidFill>
                  <a:srgbClr val="FF0000"/>
                </a:solidFill>
              </a:rPr>
              <a:t>= </a:t>
            </a:r>
            <a:r>
              <a:rPr lang="zh-CN" altLang="en-US" sz="2000" dirty="0">
                <a:solidFill>
                  <a:srgbClr val="FF0000"/>
                </a:solidFill>
              </a:rPr>
              <a:t>字数</a:t>
            </a:r>
            <a:r>
              <a:rPr lang="en-US" altLang="zh-CN" sz="2000" dirty="0">
                <a:solidFill>
                  <a:srgbClr val="FF0000"/>
                </a:solidFill>
              </a:rPr>
              <a:t>×</a:t>
            </a:r>
            <a:r>
              <a:rPr lang="zh-CN" altLang="en-US" sz="2000" dirty="0">
                <a:solidFill>
                  <a:srgbClr val="FF0000"/>
                </a:solidFill>
              </a:rPr>
              <a:t>位数（字长）</a:t>
            </a:r>
          </a:p>
        </p:txBody>
      </p:sp>
    </p:spTree>
    <p:extLst>
      <p:ext uri="{BB962C8B-B14F-4D97-AF65-F5344CB8AC3E}">
        <p14:creationId xmlns:p14="http://schemas.microsoft.com/office/powerpoint/2010/main" val="408999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wipe(up)">
                                      <p:cBhvr>
                                        <p:cTn id="7" dur="500"/>
                                        <p:tgtEl>
                                          <p:spTgt spid="15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up)">
                                      <p:cBhvr>
                                        <p:cTn id="10" dur="500"/>
                                        <p:tgtEl>
                                          <p:spTgt spid="88"/>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up)">
                                      <p:cBhvr>
                                        <p:cTn id="13" dur="500"/>
                                        <p:tgtEl>
                                          <p:spTgt spid="9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up)">
                                      <p:cBhvr>
                                        <p:cTn id="16" dur="500"/>
                                        <p:tgtEl>
                                          <p:spTgt spid="92"/>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wipe(up)">
                                      <p:cBhvr>
                                        <p:cTn id="19" dur="500"/>
                                        <p:tgtEl>
                                          <p:spTgt spid="94"/>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wipe(up)">
                                      <p:cBhvr>
                                        <p:cTn id="25" dur="500"/>
                                        <p:tgtEl>
                                          <p:spTgt spid="107"/>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wipe(up)">
                                      <p:cBhvr>
                                        <p:cTn id="28" dur="500"/>
                                        <p:tgtEl>
                                          <p:spTgt spid="95"/>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wipe(up)">
                                      <p:cBhvr>
                                        <p:cTn id="31" dur="500"/>
                                        <p:tgtEl>
                                          <p:spTgt spid="93"/>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wipe(up)">
                                      <p:cBhvr>
                                        <p:cTn id="34" dur="500"/>
                                        <p:tgtEl>
                                          <p:spTgt spid="9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wipe(up)">
                                      <p:cBhvr>
                                        <p:cTn id="37" dur="500"/>
                                        <p:tgtEl>
                                          <p:spTgt spid="89"/>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up)">
                                      <p:cBhvr>
                                        <p:cTn id="40" dur="500"/>
                                        <p:tgtEl>
                                          <p:spTgt spid="39"/>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up)">
                                      <p:cBhvr>
                                        <p:cTn id="46" dur="500"/>
                                        <p:tgtEl>
                                          <p:spTgt spid="4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up)">
                                      <p:cBhvr>
                                        <p:cTn id="49" dur="500"/>
                                        <p:tgtEl>
                                          <p:spTgt spid="42"/>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up)">
                                      <p:cBhvr>
                                        <p:cTn id="52" dur="500"/>
                                        <p:tgtEl>
                                          <p:spTgt spid="4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up)">
                                      <p:cBhvr>
                                        <p:cTn id="55" dur="500"/>
                                        <p:tgtEl>
                                          <p:spTgt spid="4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up)">
                                      <p:cBhvr>
                                        <p:cTn id="58" dur="500"/>
                                        <p:tgtEl>
                                          <p:spTgt spid="45"/>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500"/>
                                        <p:tgtEl>
                                          <p:spTgt spid="4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up)">
                                      <p:cBhvr>
                                        <p:cTn id="64" dur="500"/>
                                        <p:tgtEl>
                                          <p:spTgt spid="4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up)">
                                      <p:cBhvr>
                                        <p:cTn id="67" dur="500"/>
                                        <p:tgtEl>
                                          <p:spTgt spid="4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up)">
                                      <p:cBhvr>
                                        <p:cTn id="70" dur="500"/>
                                        <p:tgtEl>
                                          <p:spTgt spid="49"/>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up)">
                                      <p:cBhvr>
                                        <p:cTn id="73" dur="500"/>
                                        <p:tgtEl>
                                          <p:spTgt spid="50"/>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up)">
                                      <p:cBhvr>
                                        <p:cTn id="76" dur="500"/>
                                        <p:tgtEl>
                                          <p:spTgt spid="51"/>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wipe(up)">
                                      <p:cBhvr>
                                        <p:cTn id="79" dur="500"/>
                                        <p:tgtEl>
                                          <p:spTgt spid="52"/>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wipe(up)">
                                      <p:cBhvr>
                                        <p:cTn id="85" dur="500"/>
                                        <p:tgtEl>
                                          <p:spTgt spid="54"/>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up)">
                                      <p:cBhvr>
                                        <p:cTn id="88" dur="500"/>
                                        <p:tgtEl>
                                          <p:spTgt spid="55"/>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wipe(up)">
                                      <p:cBhvr>
                                        <p:cTn id="91" dur="500"/>
                                        <p:tgtEl>
                                          <p:spTgt spid="56"/>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wipe(up)">
                                      <p:cBhvr>
                                        <p:cTn id="94" dur="500"/>
                                        <p:tgtEl>
                                          <p:spTgt spid="57"/>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wipe(up)">
                                      <p:cBhvr>
                                        <p:cTn id="97" dur="500"/>
                                        <p:tgtEl>
                                          <p:spTgt spid="58"/>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wipe(up)">
                                      <p:cBhvr>
                                        <p:cTn id="100" dur="500"/>
                                        <p:tgtEl>
                                          <p:spTgt spid="59"/>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up)">
                                      <p:cBhvr>
                                        <p:cTn id="103" dur="500"/>
                                        <p:tgtEl>
                                          <p:spTgt spid="61"/>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up)">
                                      <p:cBhvr>
                                        <p:cTn id="106" dur="500"/>
                                        <p:tgtEl>
                                          <p:spTgt spid="62"/>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wipe(up)">
                                      <p:cBhvr>
                                        <p:cTn id="109" dur="500"/>
                                        <p:tgtEl>
                                          <p:spTgt spid="63"/>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wipe(up)">
                                      <p:cBhvr>
                                        <p:cTn id="112" dur="500"/>
                                        <p:tgtEl>
                                          <p:spTgt spid="64"/>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65"/>
                                        </p:tgtEl>
                                        <p:attrNameLst>
                                          <p:attrName>style.visibility</p:attrName>
                                        </p:attrNameLst>
                                      </p:cBhvr>
                                      <p:to>
                                        <p:strVal val="visible"/>
                                      </p:to>
                                    </p:set>
                                    <p:animEffect transition="in" filter="wipe(up)">
                                      <p:cBhvr>
                                        <p:cTn id="115" dur="500"/>
                                        <p:tgtEl>
                                          <p:spTgt spid="65"/>
                                        </p:tgtEl>
                                      </p:cBhvr>
                                    </p:animEffect>
                                  </p:childTnLst>
                                </p:cTn>
                              </p:par>
                              <p:par>
                                <p:cTn id="116" presetID="22" presetClass="entr" presetSubtype="1"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up)">
                                      <p:cBhvr>
                                        <p:cTn id="118" dur="500"/>
                                        <p:tgtEl>
                                          <p:spTgt spid="66"/>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animEffect transition="in" filter="wipe(up)">
                                      <p:cBhvr>
                                        <p:cTn id="121" dur="500"/>
                                        <p:tgtEl>
                                          <p:spTgt spid="67"/>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68"/>
                                        </p:tgtEl>
                                        <p:attrNameLst>
                                          <p:attrName>style.visibility</p:attrName>
                                        </p:attrNameLst>
                                      </p:cBhvr>
                                      <p:to>
                                        <p:strVal val="visible"/>
                                      </p:to>
                                    </p:set>
                                    <p:animEffect transition="in" filter="wipe(up)">
                                      <p:cBhvr>
                                        <p:cTn id="124" dur="500"/>
                                        <p:tgtEl>
                                          <p:spTgt spid="68"/>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wipe(up)">
                                      <p:cBhvr>
                                        <p:cTn id="127" dur="500"/>
                                        <p:tgtEl>
                                          <p:spTgt spid="69"/>
                                        </p:tgtEl>
                                      </p:cBhvr>
                                    </p:animEffect>
                                  </p:childTnLst>
                                </p:cTn>
                              </p:par>
                              <p:par>
                                <p:cTn id="128" presetID="22" presetClass="entr" presetSubtype="1" fill="hold" grpId="0" nodeType="with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wipe(up)">
                                      <p:cBhvr>
                                        <p:cTn id="130" dur="500"/>
                                        <p:tgtEl>
                                          <p:spTgt spid="70"/>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up)">
                                      <p:cBhvr>
                                        <p:cTn id="133" dur="500"/>
                                        <p:tgtEl>
                                          <p:spTgt spid="71"/>
                                        </p:tgtEl>
                                      </p:cBhvr>
                                    </p:animEffect>
                                  </p:childTnLst>
                                </p:cTn>
                              </p:par>
                              <p:par>
                                <p:cTn id="134" presetID="22" presetClass="entr" presetSubtype="1"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wipe(up)">
                                      <p:cBhvr>
                                        <p:cTn id="136" dur="500"/>
                                        <p:tgtEl>
                                          <p:spTgt spid="72"/>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wipe(up)">
                                      <p:cBhvr>
                                        <p:cTn id="139" dur="500"/>
                                        <p:tgtEl>
                                          <p:spTgt spid="73"/>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wipe(up)">
                                      <p:cBhvr>
                                        <p:cTn id="142" dur="500"/>
                                        <p:tgtEl>
                                          <p:spTgt spid="74"/>
                                        </p:tgtEl>
                                      </p:cBhvr>
                                    </p:animEffect>
                                  </p:childTnLst>
                                </p:cTn>
                              </p:par>
                              <p:par>
                                <p:cTn id="143" presetID="22" presetClass="entr" presetSubtype="1" fill="hold" grpId="0" nodeType="withEffect">
                                  <p:stCondLst>
                                    <p:cond delay="0"/>
                                  </p:stCondLst>
                                  <p:childTnLst>
                                    <p:set>
                                      <p:cBhvr>
                                        <p:cTn id="144" dur="1" fill="hold">
                                          <p:stCondLst>
                                            <p:cond delay="0"/>
                                          </p:stCondLst>
                                        </p:cTn>
                                        <p:tgtEl>
                                          <p:spTgt spid="75"/>
                                        </p:tgtEl>
                                        <p:attrNameLst>
                                          <p:attrName>style.visibility</p:attrName>
                                        </p:attrNameLst>
                                      </p:cBhvr>
                                      <p:to>
                                        <p:strVal val="visible"/>
                                      </p:to>
                                    </p:set>
                                    <p:animEffect transition="in" filter="wipe(up)">
                                      <p:cBhvr>
                                        <p:cTn id="145" dur="500"/>
                                        <p:tgtEl>
                                          <p:spTgt spid="75"/>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76"/>
                                        </p:tgtEl>
                                        <p:attrNameLst>
                                          <p:attrName>style.visibility</p:attrName>
                                        </p:attrNameLst>
                                      </p:cBhvr>
                                      <p:to>
                                        <p:strVal val="visible"/>
                                      </p:to>
                                    </p:set>
                                    <p:animEffect transition="in" filter="wipe(up)">
                                      <p:cBhvr>
                                        <p:cTn id="148" dur="500"/>
                                        <p:tgtEl>
                                          <p:spTgt spid="76"/>
                                        </p:tgtEl>
                                      </p:cBhvr>
                                    </p:animEffect>
                                  </p:childTnLst>
                                </p:cTn>
                              </p:par>
                              <p:par>
                                <p:cTn id="149" presetID="22" presetClass="entr" presetSubtype="1" fill="hold" grpId="0" nodeType="withEffect">
                                  <p:stCondLst>
                                    <p:cond delay="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500"/>
                                        <p:tgtEl>
                                          <p:spTgt spid="77"/>
                                        </p:tgtEl>
                                      </p:cBhvr>
                                    </p:animEffect>
                                  </p:childTnLst>
                                </p:cTn>
                              </p:par>
                              <p:par>
                                <p:cTn id="152" presetID="22" presetClass="entr" presetSubtype="1" fill="hold" grpId="0" nodeType="withEffect">
                                  <p:stCondLst>
                                    <p:cond delay="0"/>
                                  </p:stCondLst>
                                  <p:childTnLst>
                                    <p:set>
                                      <p:cBhvr>
                                        <p:cTn id="153" dur="1" fill="hold">
                                          <p:stCondLst>
                                            <p:cond delay="0"/>
                                          </p:stCondLst>
                                        </p:cTn>
                                        <p:tgtEl>
                                          <p:spTgt spid="78"/>
                                        </p:tgtEl>
                                        <p:attrNameLst>
                                          <p:attrName>style.visibility</p:attrName>
                                        </p:attrNameLst>
                                      </p:cBhvr>
                                      <p:to>
                                        <p:strVal val="visible"/>
                                      </p:to>
                                    </p:set>
                                    <p:animEffect transition="in" filter="wipe(up)">
                                      <p:cBhvr>
                                        <p:cTn id="154" dur="500"/>
                                        <p:tgtEl>
                                          <p:spTgt spid="78"/>
                                        </p:tgtEl>
                                      </p:cBhvr>
                                    </p:animEffect>
                                  </p:childTnLst>
                                </p:cTn>
                              </p:par>
                              <p:par>
                                <p:cTn id="155" presetID="22" presetClass="entr" presetSubtype="1" fill="hold" grpId="0" nodeType="withEffect">
                                  <p:stCondLst>
                                    <p:cond delay="0"/>
                                  </p:stCondLst>
                                  <p:childTnLst>
                                    <p:set>
                                      <p:cBhvr>
                                        <p:cTn id="156" dur="1" fill="hold">
                                          <p:stCondLst>
                                            <p:cond delay="0"/>
                                          </p:stCondLst>
                                        </p:cTn>
                                        <p:tgtEl>
                                          <p:spTgt spid="79"/>
                                        </p:tgtEl>
                                        <p:attrNameLst>
                                          <p:attrName>style.visibility</p:attrName>
                                        </p:attrNameLst>
                                      </p:cBhvr>
                                      <p:to>
                                        <p:strVal val="visible"/>
                                      </p:to>
                                    </p:set>
                                    <p:animEffect transition="in" filter="wipe(up)">
                                      <p:cBhvr>
                                        <p:cTn id="157" dur="500"/>
                                        <p:tgtEl>
                                          <p:spTgt spid="79"/>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up)">
                                      <p:cBhvr>
                                        <p:cTn id="160" dur="500"/>
                                        <p:tgtEl>
                                          <p:spTgt spid="80"/>
                                        </p:tgtEl>
                                      </p:cBhvr>
                                    </p:animEffect>
                                  </p:childTnLst>
                                </p:cTn>
                              </p:par>
                              <p:par>
                                <p:cTn id="161" presetID="22" presetClass="entr" presetSubtype="1" fill="hold" grpId="0"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up)">
                                      <p:cBhvr>
                                        <p:cTn id="163" dur="500"/>
                                        <p:tgtEl>
                                          <p:spTgt spid="81"/>
                                        </p:tgtEl>
                                      </p:cBhvr>
                                    </p:animEffect>
                                  </p:childTnLst>
                                </p:cTn>
                              </p:par>
                              <p:par>
                                <p:cTn id="164" presetID="22" presetClass="entr" presetSubtype="1" fill="hold" grpId="0"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up)">
                                      <p:cBhvr>
                                        <p:cTn id="166" dur="500"/>
                                        <p:tgtEl>
                                          <p:spTgt spid="82"/>
                                        </p:tgtEl>
                                      </p:cBhvr>
                                    </p:animEffect>
                                  </p:childTnLst>
                                </p:cTn>
                              </p:par>
                              <p:par>
                                <p:cTn id="167" presetID="22" presetClass="entr" presetSubtype="1" fill="hold" grpId="0" nodeType="withEffect">
                                  <p:stCondLst>
                                    <p:cond delay="0"/>
                                  </p:stCondLst>
                                  <p:childTnLst>
                                    <p:set>
                                      <p:cBhvr>
                                        <p:cTn id="168" dur="1" fill="hold">
                                          <p:stCondLst>
                                            <p:cond delay="0"/>
                                          </p:stCondLst>
                                        </p:cTn>
                                        <p:tgtEl>
                                          <p:spTgt spid="83"/>
                                        </p:tgtEl>
                                        <p:attrNameLst>
                                          <p:attrName>style.visibility</p:attrName>
                                        </p:attrNameLst>
                                      </p:cBhvr>
                                      <p:to>
                                        <p:strVal val="visible"/>
                                      </p:to>
                                    </p:set>
                                    <p:animEffect transition="in" filter="wipe(up)">
                                      <p:cBhvr>
                                        <p:cTn id="169" dur="500"/>
                                        <p:tgtEl>
                                          <p:spTgt spid="83"/>
                                        </p:tgtEl>
                                      </p:cBhvr>
                                    </p:animEffect>
                                  </p:childTnLst>
                                </p:cTn>
                              </p:par>
                              <p:par>
                                <p:cTn id="170" presetID="22" presetClass="entr" presetSubtype="1" fill="hold" grpId="0" nodeType="withEffect">
                                  <p:stCondLst>
                                    <p:cond delay="0"/>
                                  </p:stCondLst>
                                  <p:childTnLst>
                                    <p:set>
                                      <p:cBhvr>
                                        <p:cTn id="171" dur="1" fill="hold">
                                          <p:stCondLst>
                                            <p:cond delay="0"/>
                                          </p:stCondLst>
                                        </p:cTn>
                                        <p:tgtEl>
                                          <p:spTgt spid="84"/>
                                        </p:tgtEl>
                                        <p:attrNameLst>
                                          <p:attrName>style.visibility</p:attrName>
                                        </p:attrNameLst>
                                      </p:cBhvr>
                                      <p:to>
                                        <p:strVal val="visible"/>
                                      </p:to>
                                    </p:set>
                                    <p:animEffect transition="in" filter="wipe(up)">
                                      <p:cBhvr>
                                        <p:cTn id="172" dur="500"/>
                                        <p:tgtEl>
                                          <p:spTgt spid="84"/>
                                        </p:tgtEl>
                                      </p:cBhvr>
                                    </p:animEffect>
                                  </p:childTnLst>
                                </p:cTn>
                              </p:par>
                              <p:par>
                                <p:cTn id="173" presetID="22" presetClass="entr" presetSubtype="1" fill="hold" grpId="0" nodeType="withEffect">
                                  <p:stCondLst>
                                    <p:cond delay="0"/>
                                  </p:stCondLst>
                                  <p:childTnLst>
                                    <p:set>
                                      <p:cBhvr>
                                        <p:cTn id="174" dur="1" fill="hold">
                                          <p:stCondLst>
                                            <p:cond delay="0"/>
                                          </p:stCondLst>
                                        </p:cTn>
                                        <p:tgtEl>
                                          <p:spTgt spid="85"/>
                                        </p:tgtEl>
                                        <p:attrNameLst>
                                          <p:attrName>style.visibility</p:attrName>
                                        </p:attrNameLst>
                                      </p:cBhvr>
                                      <p:to>
                                        <p:strVal val="visible"/>
                                      </p:to>
                                    </p:set>
                                    <p:animEffect transition="in" filter="wipe(up)">
                                      <p:cBhvr>
                                        <p:cTn id="175" dur="500"/>
                                        <p:tgtEl>
                                          <p:spTgt spid="85"/>
                                        </p:tgtEl>
                                      </p:cBhvr>
                                    </p:animEffect>
                                  </p:childTnLst>
                                </p:cTn>
                              </p:par>
                              <p:par>
                                <p:cTn id="176" presetID="22" presetClass="entr" presetSubtype="1" fill="hold" grpId="0" nodeType="withEffect">
                                  <p:stCondLst>
                                    <p:cond delay="0"/>
                                  </p:stCondLst>
                                  <p:childTnLst>
                                    <p:set>
                                      <p:cBhvr>
                                        <p:cTn id="177" dur="1" fill="hold">
                                          <p:stCondLst>
                                            <p:cond delay="0"/>
                                          </p:stCondLst>
                                        </p:cTn>
                                        <p:tgtEl>
                                          <p:spTgt spid="86"/>
                                        </p:tgtEl>
                                        <p:attrNameLst>
                                          <p:attrName>style.visibility</p:attrName>
                                        </p:attrNameLst>
                                      </p:cBhvr>
                                      <p:to>
                                        <p:strVal val="visible"/>
                                      </p:to>
                                    </p:set>
                                    <p:animEffect transition="in" filter="wipe(up)">
                                      <p:cBhvr>
                                        <p:cTn id="178" dur="500"/>
                                        <p:tgtEl>
                                          <p:spTgt spid="86"/>
                                        </p:tgtEl>
                                      </p:cBhvr>
                                    </p:animEffect>
                                  </p:childTnLst>
                                </p:cTn>
                              </p:par>
                              <p:par>
                                <p:cTn id="179" presetID="22" presetClass="entr" presetSubtype="1" fill="hold" grpId="0" nodeType="withEffect">
                                  <p:stCondLst>
                                    <p:cond delay="0"/>
                                  </p:stCondLst>
                                  <p:childTnLst>
                                    <p:set>
                                      <p:cBhvr>
                                        <p:cTn id="180" dur="1" fill="hold">
                                          <p:stCondLst>
                                            <p:cond delay="0"/>
                                          </p:stCondLst>
                                        </p:cTn>
                                        <p:tgtEl>
                                          <p:spTgt spid="87"/>
                                        </p:tgtEl>
                                        <p:attrNameLst>
                                          <p:attrName>style.visibility</p:attrName>
                                        </p:attrNameLst>
                                      </p:cBhvr>
                                      <p:to>
                                        <p:strVal val="visible"/>
                                      </p:to>
                                    </p:set>
                                    <p:animEffect transition="in" filter="wipe(up)">
                                      <p:cBhvr>
                                        <p:cTn id="181" dur="500"/>
                                        <p:tgtEl>
                                          <p:spTgt spid="87"/>
                                        </p:tgtEl>
                                      </p:cBhvr>
                                    </p:animEffect>
                                  </p:childTnLst>
                                </p:cTn>
                              </p:par>
                              <p:par>
                                <p:cTn id="182" presetID="22" presetClass="entr" presetSubtype="1" fill="hold" grpId="0" nodeType="withEffect">
                                  <p:stCondLst>
                                    <p:cond delay="0"/>
                                  </p:stCondLst>
                                  <p:childTnLst>
                                    <p:set>
                                      <p:cBhvr>
                                        <p:cTn id="183" dur="1" fill="hold">
                                          <p:stCondLst>
                                            <p:cond delay="0"/>
                                          </p:stCondLst>
                                        </p:cTn>
                                        <p:tgtEl>
                                          <p:spTgt spid="155"/>
                                        </p:tgtEl>
                                        <p:attrNameLst>
                                          <p:attrName>style.visibility</p:attrName>
                                        </p:attrNameLst>
                                      </p:cBhvr>
                                      <p:to>
                                        <p:strVal val="visible"/>
                                      </p:to>
                                    </p:set>
                                    <p:animEffect transition="in" filter="wipe(up)">
                                      <p:cBhvr>
                                        <p:cTn id="184" dur="500"/>
                                        <p:tgtEl>
                                          <p:spTgt spid="155"/>
                                        </p:tgtEl>
                                      </p:cBhvr>
                                    </p:animEffect>
                                  </p:childTnLst>
                                </p:cTn>
                              </p:par>
                              <p:par>
                                <p:cTn id="185" presetID="22" presetClass="entr" presetSubtype="1" fill="hold" grpId="0" nodeType="withEffect">
                                  <p:stCondLst>
                                    <p:cond delay="0"/>
                                  </p:stCondLst>
                                  <p:childTnLst>
                                    <p:set>
                                      <p:cBhvr>
                                        <p:cTn id="186" dur="1" fill="hold">
                                          <p:stCondLst>
                                            <p:cond delay="0"/>
                                          </p:stCondLst>
                                        </p:cTn>
                                        <p:tgtEl>
                                          <p:spTgt spid="156"/>
                                        </p:tgtEl>
                                        <p:attrNameLst>
                                          <p:attrName>style.visibility</p:attrName>
                                        </p:attrNameLst>
                                      </p:cBhvr>
                                      <p:to>
                                        <p:strVal val="visible"/>
                                      </p:to>
                                    </p:set>
                                    <p:animEffect transition="in" filter="wipe(up)">
                                      <p:cBhvr>
                                        <p:cTn id="187" dur="500"/>
                                        <p:tgtEl>
                                          <p:spTgt spid="156"/>
                                        </p:tgtEl>
                                      </p:cBhvr>
                                    </p:animEffect>
                                  </p:childTnLst>
                                </p:cTn>
                              </p:par>
                              <p:par>
                                <p:cTn id="188" presetID="22" presetClass="entr" presetSubtype="1" fill="hold" grpId="0" nodeType="withEffect">
                                  <p:stCondLst>
                                    <p:cond delay="0"/>
                                  </p:stCondLst>
                                  <p:childTnLst>
                                    <p:set>
                                      <p:cBhvr>
                                        <p:cTn id="189" dur="1" fill="hold">
                                          <p:stCondLst>
                                            <p:cond delay="0"/>
                                          </p:stCondLst>
                                        </p:cTn>
                                        <p:tgtEl>
                                          <p:spTgt spid="157"/>
                                        </p:tgtEl>
                                        <p:attrNameLst>
                                          <p:attrName>style.visibility</p:attrName>
                                        </p:attrNameLst>
                                      </p:cBhvr>
                                      <p:to>
                                        <p:strVal val="visible"/>
                                      </p:to>
                                    </p:set>
                                    <p:animEffect transition="in" filter="wipe(up)">
                                      <p:cBhvr>
                                        <p:cTn id="190" dur="500"/>
                                        <p:tgtEl>
                                          <p:spTgt spid="157"/>
                                        </p:tgtEl>
                                      </p:cBhvr>
                                    </p:animEffect>
                                  </p:childTnLst>
                                </p:cTn>
                              </p:par>
                              <p:par>
                                <p:cTn id="191" presetID="22" presetClass="entr" presetSubtype="1" fill="hold" grpId="0" nodeType="withEffect">
                                  <p:stCondLst>
                                    <p:cond delay="0"/>
                                  </p:stCondLst>
                                  <p:childTnLst>
                                    <p:set>
                                      <p:cBhvr>
                                        <p:cTn id="192" dur="1" fill="hold">
                                          <p:stCondLst>
                                            <p:cond delay="0"/>
                                          </p:stCondLst>
                                        </p:cTn>
                                        <p:tgtEl>
                                          <p:spTgt spid="158"/>
                                        </p:tgtEl>
                                        <p:attrNameLst>
                                          <p:attrName>style.visibility</p:attrName>
                                        </p:attrNameLst>
                                      </p:cBhvr>
                                      <p:to>
                                        <p:strVal val="visible"/>
                                      </p:to>
                                    </p:set>
                                    <p:animEffect transition="in" filter="wipe(up)">
                                      <p:cBhvr>
                                        <p:cTn id="193" dur="500"/>
                                        <p:tgtEl>
                                          <p:spTgt spid="158"/>
                                        </p:tgtEl>
                                      </p:cBhvr>
                                    </p:animEffect>
                                  </p:childTnLst>
                                </p:cTn>
                              </p:par>
                              <p:par>
                                <p:cTn id="194" presetID="22" presetClass="entr" presetSubtype="1" fill="hold" grpId="0" nodeType="withEffect">
                                  <p:stCondLst>
                                    <p:cond delay="0"/>
                                  </p:stCondLst>
                                  <p:childTnLst>
                                    <p:set>
                                      <p:cBhvr>
                                        <p:cTn id="195" dur="1" fill="hold">
                                          <p:stCondLst>
                                            <p:cond delay="0"/>
                                          </p:stCondLst>
                                        </p:cTn>
                                        <p:tgtEl>
                                          <p:spTgt spid="161"/>
                                        </p:tgtEl>
                                        <p:attrNameLst>
                                          <p:attrName>style.visibility</p:attrName>
                                        </p:attrNameLst>
                                      </p:cBhvr>
                                      <p:to>
                                        <p:strVal val="visible"/>
                                      </p:to>
                                    </p:set>
                                    <p:animEffect transition="in" filter="wipe(up)">
                                      <p:cBhvr>
                                        <p:cTn id="196" dur="500"/>
                                        <p:tgtEl>
                                          <p:spTgt spid="161"/>
                                        </p:tgtEl>
                                      </p:cBhvr>
                                    </p:animEffect>
                                  </p:childTnLst>
                                </p:cTn>
                              </p:par>
                              <p:par>
                                <p:cTn id="197" presetID="22" presetClass="entr" presetSubtype="1" fill="hold" grpId="0" nodeType="withEffect">
                                  <p:stCondLst>
                                    <p:cond delay="0"/>
                                  </p:stCondLst>
                                  <p:childTnLst>
                                    <p:set>
                                      <p:cBhvr>
                                        <p:cTn id="198" dur="1" fill="hold">
                                          <p:stCondLst>
                                            <p:cond delay="0"/>
                                          </p:stCondLst>
                                        </p:cTn>
                                        <p:tgtEl>
                                          <p:spTgt spid="162"/>
                                        </p:tgtEl>
                                        <p:attrNameLst>
                                          <p:attrName>style.visibility</p:attrName>
                                        </p:attrNameLst>
                                      </p:cBhvr>
                                      <p:to>
                                        <p:strVal val="visible"/>
                                      </p:to>
                                    </p:set>
                                    <p:animEffect transition="in" filter="wipe(up)">
                                      <p:cBhvr>
                                        <p:cTn id="199" dur="500"/>
                                        <p:tgtEl>
                                          <p:spTgt spid="162"/>
                                        </p:tgtEl>
                                      </p:cBhvr>
                                    </p:animEffect>
                                  </p:childTnLst>
                                </p:cTn>
                              </p:par>
                              <p:par>
                                <p:cTn id="200" presetID="22" presetClass="entr" presetSubtype="1" fill="hold" grpId="0" nodeType="withEffect">
                                  <p:stCondLst>
                                    <p:cond delay="0"/>
                                  </p:stCondLst>
                                  <p:childTnLst>
                                    <p:set>
                                      <p:cBhvr>
                                        <p:cTn id="201" dur="1" fill="hold">
                                          <p:stCondLst>
                                            <p:cond delay="0"/>
                                          </p:stCondLst>
                                        </p:cTn>
                                        <p:tgtEl>
                                          <p:spTgt spid="168"/>
                                        </p:tgtEl>
                                        <p:attrNameLst>
                                          <p:attrName>style.visibility</p:attrName>
                                        </p:attrNameLst>
                                      </p:cBhvr>
                                      <p:to>
                                        <p:strVal val="visible"/>
                                      </p:to>
                                    </p:set>
                                    <p:animEffect transition="in" filter="wipe(up)">
                                      <p:cBhvr>
                                        <p:cTn id="202" dur="500"/>
                                        <p:tgtEl>
                                          <p:spTgt spid="168"/>
                                        </p:tgtEl>
                                      </p:cBhvr>
                                    </p:animEffect>
                                  </p:childTnLst>
                                </p:cTn>
                              </p:par>
                            </p:childTnLst>
                          </p:cTn>
                        </p:par>
                      </p:childTnLst>
                    </p:cTn>
                  </p:par>
                  <p:par>
                    <p:cTn id="203" fill="hold">
                      <p:stCondLst>
                        <p:cond delay="indefinite"/>
                      </p:stCondLst>
                      <p:childTnLst>
                        <p:par>
                          <p:cTn id="204" fill="hold">
                            <p:stCondLst>
                              <p:cond delay="0"/>
                            </p:stCondLst>
                            <p:childTnLst>
                              <p:par>
                                <p:cTn id="205" presetID="16" presetClass="entr" presetSubtype="21" fill="hold" grpId="0" nodeType="clickEffect">
                                  <p:stCondLst>
                                    <p:cond delay="0"/>
                                  </p:stCondLst>
                                  <p:childTnLst>
                                    <p:set>
                                      <p:cBhvr>
                                        <p:cTn id="206" dur="1" fill="hold">
                                          <p:stCondLst>
                                            <p:cond delay="0"/>
                                          </p:stCondLst>
                                        </p:cTn>
                                        <p:tgtEl>
                                          <p:spTgt spid="6"/>
                                        </p:tgtEl>
                                        <p:attrNameLst>
                                          <p:attrName>style.visibility</p:attrName>
                                        </p:attrNameLst>
                                      </p:cBhvr>
                                      <p:to>
                                        <p:strVal val="visible"/>
                                      </p:to>
                                    </p:set>
                                    <p:animEffect transition="in" filter="barn(inVertical)">
                                      <p:cBhvr>
                                        <p:cTn id="20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p:bldP spid="51" grpId="0"/>
      <p:bldP spid="52" grpId="0"/>
      <p:bldP spid="53" grpId="0"/>
      <p:bldP spid="54" grpId="0"/>
      <p:bldP spid="55" grpId="0"/>
      <p:bldP spid="56" grpId="0"/>
      <p:bldP spid="57" grpId="0"/>
      <p:bldP spid="58" grpId="0"/>
      <p:bldP spid="59" grpId="0"/>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p:bldP spid="89" grpId="0"/>
      <p:bldP spid="90" grpId="0"/>
      <p:bldP spid="91" grpId="0"/>
      <p:bldP spid="92" grpId="0"/>
      <p:bldP spid="93" grpId="0"/>
      <p:bldP spid="94" grpId="0"/>
      <p:bldP spid="95" grpId="0"/>
      <p:bldP spid="106" grpId="0"/>
      <p:bldP spid="107" grpId="0"/>
      <p:bldP spid="155" grpId="0"/>
      <p:bldP spid="156" grpId="0" animBg="1"/>
      <p:bldP spid="157" grpId="0" animBg="1"/>
      <p:bldP spid="158" grpId="0" animBg="1"/>
      <p:bldP spid="159" grpId="0"/>
      <p:bldP spid="161" grpId="0" animBg="1"/>
      <p:bldP spid="162" grpId="0" animBg="1"/>
      <p:bldP spid="168"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zh-CN" altLang="en-US" sz="3600" b="0" dirty="0">
                <a:solidFill>
                  <a:schemeClr val="bg1"/>
                </a:solidFill>
                <a:cs typeface="Arial" panose="020B0604020202020204" pitchFamily="34" charset="0"/>
              </a:rPr>
              <a:t>磁盘阵列（</a:t>
            </a:r>
            <a:r>
              <a:rPr lang="en-US" altLang="zh-CN" sz="3600" b="0" dirty="0">
                <a:solidFill>
                  <a:schemeClr val="bg1"/>
                </a:solidFill>
                <a:cs typeface="Arial" panose="020B0604020202020204" pitchFamily="34" charset="0"/>
              </a:rPr>
              <a:t>RAID</a:t>
            </a:r>
            <a:r>
              <a:rPr lang="zh-CN" altLang="en-US" sz="3600" b="0" dirty="0">
                <a:solidFill>
                  <a:schemeClr val="bg1"/>
                </a:solidFill>
                <a:cs typeface="Arial" panose="020B0604020202020204" pitchFamily="34" charset="0"/>
              </a:rPr>
              <a:t>）</a:t>
            </a:r>
            <a:endParaRPr lang="zh-CN" altLang="en-US" sz="3600" b="0" dirty="0">
              <a:solidFill>
                <a:srgbClr val="FF0000"/>
              </a:solidFill>
              <a:cs typeface="Arial" panose="020B0604020202020204" pitchFamily="34" charset="0"/>
            </a:endParaRPr>
          </a:p>
        </p:txBody>
      </p:sp>
      <p:pic>
        <p:nvPicPr>
          <p:cNvPr id="4" name="图片 3"/>
          <p:cNvPicPr>
            <a:picLocks noChangeAspect="1"/>
          </p:cNvPicPr>
          <p:nvPr/>
        </p:nvPicPr>
        <p:blipFill>
          <a:blip r:embed="rId3"/>
          <a:stretch>
            <a:fillRect/>
          </a:stretch>
        </p:blipFill>
        <p:spPr>
          <a:xfrm>
            <a:off x="467544" y="4093585"/>
            <a:ext cx="7943056" cy="2693192"/>
          </a:xfrm>
          <a:prstGeom prst="rect">
            <a:avLst/>
          </a:prstGeom>
        </p:spPr>
      </p:pic>
      <p:pic>
        <p:nvPicPr>
          <p:cNvPr id="6" name="图片 5"/>
          <p:cNvPicPr>
            <a:picLocks noChangeAspect="1"/>
          </p:cNvPicPr>
          <p:nvPr/>
        </p:nvPicPr>
        <p:blipFill>
          <a:blip r:embed="rId4"/>
          <a:stretch>
            <a:fillRect/>
          </a:stretch>
        </p:blipFill>
        <p:spPr>
          <a:xfrm>
            <a:off x="179512" y="1177779"/>
            <a:ext cx="4001584" cy="2500990"/>
          </a:xfrm>
          <a:prstGeom prst="rect">
            <a:avLst/>
          </a:prstGeom>
        </p:spPr>
      </p:pic>
      <p:pic>
        <p:nvPicPr>
          <p:cNvPr id="8" name="图片 7"/>
          <p:cNvPicPr>
            <a:picLocks noChangeAspect="1"/>
          </p:cNvPicPr>
          <p:nvPr/>
        </p:nvPicPr>
        <p:blipFill>
          <a:blip r:embed="rId5"/>
          <a:stretch>
            <a:fillRect/>
          </a:stretch>
        </p:blipFill>
        <p:spPr>
          <a:xfrm>
            <a:off x="5176632" y="946030"/>
            <a:ext cx="2975992" cy="2975992"/>
          </a:xfrm>
          <a:prstGeom prst="rect">
            <a:avLst/>
          </a:prstGeom>
        </p:spPr>
      </p:pic>
    </p:spTree>
    <p:extLst>
      <p:ext uri="{BB962C8B-B14F-4D97-AF65-F5344CB8AC3E}">
        <p14:creationId xmlns:p14="http://schemas.microsoft.com/office/powerpoint/2010/main" val="1924788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zh-CN" altLang="en-US" sz="3600" b="0" dirty="0">
                <a:solidFill>
                  <a:schemeClr val="bg1"/>
                </a:solidFill>
                <a:cs typeface="Arial" panose="020B0604020202020204" pitchFamily="34" charset="0"/>
              </a:rPr>
              <a:t>磁盘阵列（</a:t>
            </a:r>
            <a:r>
              <a:rPr lang="en-US" altLang="zh-CN" sz="3600" b="0" dirty="0">
                <a:solidFill>
                  <a:schemeClr val="bg1"/>
                </a:solidFill>
                <a:cs typeface="Arial" panose="020B0604020202020204" pitchFamily="34" charset="0"/>
              </a:rPr>
              <a:t>RAID</a:t>
            </a:r>
            <a:r>
              <a:rPr lang="zh-CN" altLang="en-US" sz="3600" b="0" dirty="0">
                <a:solidFill>
                  <a:schemeClr val="bg1"/>
                </a:solidFill>
                <a:cs typeface="Arial" panose="020B0604020202020204" pitchFamily="34" charset="0"/>
              </a:rPr>
              <a:t>）</a:t>
            </a:r>
            <a:endParaRPr lang="zh-CN" altLang="en-US" sz="3600" b="0" dirty="0">
              <a:solidFill>
                <a:srgbClr val="FF0000"/>
              </a:solidFill>
              <a:cs typeface="Arial" panose="020B0604020202020204" pitchFamily="34" charset="0"/>
            </a:endParaRPr>
          </a:p>
        </p:txBody>
      </p:sp>
      <p:pic>
        <p:nvPicPr>
          <p:cNvPr id="3" name="图片 2"/>
          <p:cNvPicPr>
            <a:picLocks noChangeAspect="1"/>
          </p:cNvPicPr>
          <p:nvPr/>
        </p:nvPicPr>
        <p:blipFill>
          <a:blip r:embed="rId3"/>
          <a:stretch>
            <a:fillRect/>
          </a:stretch>
        </p:blipFill>
        <p:spPr>
          <a:xfrm>
            <a:off x="0" y="1094512"/>
            <a:ext cx="3960000" cy="3960000"/>
          </a:xfrm>
          <a:prstGeom prst="rect">
            <a:avLst/>
          </a:prstGeom>
        </p:spPr>
      </p:pic>
      <p:pic>
        <p:nvPicPr>
          <p:cNvPr id="7" name="图片 6"/>
          <p:cNvPicPr>
            <a:picLocks noChangeAspect="1"/>
          </p:cNvPicPr>
          <p:nvPr/>
        </p:nvPicPr>
        <p:blipFill>
          <a:blip r:embed="rId4"/>
          <a:stretch>
            <a:fillRect/>
          </a:stretch>
        </p:blipFill>
        <p:spPr>
          <a:xfrm>
            <a:off x="5061216" y="1094512"/>
            <a:ext cx="3960000" cy="3960000"/>
          </a:xfrm>
          <a:prstGeom prst="rect">
            <a:avLst/>
          </a:prstGeom>
        </p:spPr>
      </p:pic>
      <p:sp>
        <p:nvSpPr>
          <p:cNvPr id="9" name="文本框 8"/>
          <p:cNvSpPr txBox="1"/>
          <p:nvPr/>
        </p:nvSpPr>
        <p:spPr>
          <a:xfrm>
            <a:off x="4240819" y="3074512"/>
            <a:ext cx="662361" cy="523220"/>
          </a:xfrm>
          <a:prstGeom prst="rect">
            <a:avLst/>
          </a:prstGeom>
          <a:noFill/>
        </p:spPr>
        <p:txBody>
          <a:bodyPr wrap="none" rtlCol="0">
            <a:spAutoFit/>
          </a:bodyPr>
          <a:lstStyle/>
          <a:p>
            <a:r>
              <a:rPr lang="en-US" altLang="zh-CN" dirty="0"/>
              <a:t>VS</a:t>
            </a:r>
            <a:endParaRPr lang="zh-CN" altLang="en-US" dirty="0"/>
          </a:p>
        </p:txBody>
      </p:sp>
      <p:sp>
        <p:nvSpPr>
          <p:cNvPr id="10" name="文本框 9"/>
          <p:cNvSpPr txBox="1"/>
          <p:nvPr/>
        </p:nvSpPr>
        <p:spPr>
          <a:xfrm>
            <a:off x="1691680" y="5733256"/>
            <a:ext cx="5516254" cy="523220"/>
          </a:xfrm>
          <a:prstGeom prst="rect">
            <a:avLst/>
          </a:prstGeom>
          <a:noFill/>
        </p:spPr>
        <p:txBody>
          <a:bodyPr wrap="none" rtlCol="0">
            <a:spAutoFit/>
          </a:bodyPr>
          <a:lstStyle/>
          <a:p>
            <a:r>
              <a:rPr lang="en-US" altLang="zh-CN" dirty="0"/>
              <a:t>RAID 0: </a:t>
            </a:r>
            <a:r>
              <a:rPr lang="zh-CN" altLang="en-US" dirty="0"/>
              <a:t>条带          </a:t>
            </a:r>
            <a:r>
              <a:rPr lang="en-US" altLang="zh-CN" dirty="0"/>
              <a:t>RAID 1: </a:t>
            </a:r>
            <a:r>
              <a:rPr lang="zh-CN" altLang="en-US" dirty="0"/>
              <a:t>镜像 </a:t>
            </a:r>
          </a:p>
        </p:txBody>
      </p:sp>
    </p:spTree>
    <p:extLst>
      <p:ext uri="{BB962C8B-B14F-4D97-AF65-F5344CB8AC3E}">
        <p14:creationId xmlns:p14="http://schemas.microsoft.com/office/powerpoint/2010/main" val="3496483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188EBC1-89B3-46A3-8F8C-210CA25517D8}"/>
              </a:ext>
            </a:extLst>
          </p:cNvPr>
          <p:cNvSpPr/>
          <p:nvPr/>
        </p:nvSpPr>
        <p:spPr>
          <a:xfrm>
            <a:off x="0" y="116632"/>
            <a:ext cx="9144000" cy="646331"/>
          </a:xfrm>
          <a:prstGeom prst="rect">
            <a:avLst/>
          </a:prstGeom>
        </p:spPr>
        <p:txBody>
          <a:bodyPr wrap="square">
            <a:spAutoFit/>
          </a:bodyPr>
          <a:lstStyle/>
          <a:p>
            <a:pPr algn="ctr"/>
            <a:r>
              <a:rPr lang="zh-CN" altLang="en-US" sz="3600" b="0" dirty="0">
                <a:solidFill>
                  <a:schemeClr val="bg1"/>
                </a:solidFill>
                <a:cs typeface="Arial" panose="020B0604020202020204" pitchFamily="34" charset="0"/>
              </a:rPr>
              <a:t>自己动手组建 </a:t>
            </a:r>
            <a:r>
              <a:rPr lang="en-US" altLang="zh-CN" sz="3600" b="0" dirty="0">
                <a:solidFill>
                  <a:schemeClr val="bg1"/>
                </a:solidFill>
                <a:cs typeface="Arial" panose="020B0604020202020204" pitchFamily="34" charset="0"/>
              </a:rPr>
              <a:t>RAID0 </a:t>
            </a:r>
            <a:r>
              <a:rPr lang="zh-CN" altLang="en-US" sz="3600" b="0" dirty="0">
                <a:solidFill>
                  <a:schemeClr val="bg1"/>
                </a:solidFill>
                <a:cs typeface="Arial" panose="020B0604020202020204" pitchFamily="34" charset="0"/>
              </a:rPr>
              <a:t>与 </a:t>
            </a:r>
            <a:r>
              <a:rPr lang="en-US" altLang="zh-CN" sz="3600" b="0" dirty="0">
                <a:solidFill>
                  <a:schemeClr val="bg1"/>
                </a:solidFill>
                <a:cs typeface="Arial" panose="020B0604020202020204" pitchFamily="34" charset="0"/>
              </a:rPr>
              <a:t>RAID1</a:t>
            </a:r>
            <a:endParaRPr lang="zh-CN" altLang="en-US" sz="3600" b="0" dirty="0">
              <a:solidFill>
                <a:schemeClr val="bg1"/>
              </a:solidFill>
              <a:cs typeface="Arial" panose="020B0604020202020204" pitchFamily="34" charset="0"/>
            </a:endParaRPr>
          </a:p>
        </p:txBody>
      </p:sp>
      <p:sp>
        <p:nvSpPr>
          <p:cNvPr id="4" name="矩形 3"/>
          <p:cNvSpPr/>
          <p:nvPr/>
        </p:nvSpPr>
        <p:spPr>
          <a:xfrm>
            <a:off x="431032" y="6309320"/>
            <a:ext cx="8712968" cy="400110"/>
          </a:xfrm>
          <a:prstGeom prst="rect">
            <a:avLst/>
          </a:prstGeom>
        </p:spPr>
        <p:txBody>
          <a:bodyPr wrap="square">
            <a:spAutoFit/>
          </a:bodyPr>
          <a:lstStyle/>
          <a:p>
            <a:r>
              <a:rPr lang="en-US" altLang="zh-CN" sz="2000" dirty="0">
                <a:solidFill>
                  <a:srgbClr val="00CC00"/>
                </a:solidFill>
              </a:rPr>
              <a:t>https://jingyan.baidu.com/article/20095761e3e568cb0721b401.html</a:t>
            </a:r>
            <a:endParaRPr lang="zh-CN" altLang="en-US" sz="2000" dirty="0">
              <a:solidFill>
                <a:srgbClr val="00CC00"/>
              </a:solidFill>
            </a:endParaRPr>
          </a:p>
        </p:txBody>
      </p:sp>
      <p:sp>
        <p:nvSpPr>
          <p:cNvPr id="2" name="矩形 1">
            <a:extLst>
              <a:ext uri="{FF2B5EF4-FFF2-40B4-BE49-F238E27FC236}">
                <a16:creationId xmlns:a16="http://schemas.microsoft.com/office/drawing/2014/main" id="{51CDE520-F631-4433-A422-36AE1981724A}"/>
              </a:ext>
            </a:extLst>
          </p:cNvPr>
          <p:cNvSpPr/>
          <p:nvPr/>
        </p:nvSpPr>
        <p:spPr>
          <a:xfrm>
            <a:off x="451420" y="5894060"/>
            <a:ext cx="8136904" cy="400110"/>
          </a:xfrm>
          <a:prstGeom prst="rect">
            <a:avLst/>
          </a:prstGeom>
        </p:spPr>
        <p:txBody>
          <a:bodyPr wrap="square">
            <a:spAutoFit/>
          </a:bodyPr>
          <a:lstStyle/>
          <a:p>
            <a:r>
              <a:rPr lang="zh-CN" altLang="en-US" sz="2000" dirty="0">
                <a:solidFill>
                  <a:srgbClr val="00CC00"/>
                </a:solidFill>
              </a:rPr>
              <a:t>https://jingyan.baidu.com/article/2fb0ba40e5bce800f2ec5fa1.html</a:t>
            </a:r>
          </a:p>
        </p:txBody>
      </p:sp>
      <p:grpSp>
        <p:nvGrpSpPr>
          <p:cNvPr id="7" name="组合 6">
            <a:extLst>
              <a:ext uri="{FF2B5EF4-FFF2-40B4-BE49-F238E27FC236}">
                <a16:creationId xmlns:a16="http://schemas.microsoft.com/office/drawing/2014/main" id="{45FE5204-9E7A-48E7-BBC1-FAFBE5F99B1F}"/>
              </a:ext>
            </a:extLst>
          </p:cNvPr>
          <p:cNvGrpSpPr/>
          <p:nvPr/>
        </p:nvGrpSpPr>
        <p:grpSpPr>
          <a:xfrm>
            <a:off x="0" y="988795"/>
            <a:ext cx="9144000" cy="4230050"/>
            <a:chOff x="14342" y="996846"/>
            <a:chExt cx="9144000" cy="4230050"/>
          </a:xfrm>
        </p:grpSpPr>
        <p:pic>
          <p:nvPicPr>
            <p:cNvPr id="3" name="图片 2">
              <a:extLst>
                <a:ext uri="{FF2B5EF4-FFF2-40B4-BE49-F238E27FC236}">
                  <a16:creationId xmlns:a16="http://schemas.microsoft.com/office/drawing/2014/main" id="{131E8A24-28A3-4E7C-9BF1-461414D989FF}"/>
                </a:ext>
              </a:extLst>
            </p:cNvPr>
            <p:cNvPicPr>
              <a:picLocks noChangeAspect="1"/>
            </p:cNvPicPr>
            <p:nvPr/>
          </p:nvPicPr>
          <p:blipFill>
            <a:blip r:embed="rId3"/>
            <a:stretch>
              <a:fillRect/>
            </a:stretch>
          </p:blipFill>
          <p:spPr>
            <a:xfrm>
              <a:off x="14342" y="996846"/>
              <a:ext cx="9144000" cy="4230050"/>
            </a:xfrm>
            <a:prstGeom prst="rect">
              <a:avLst/>
            </a:prstGeom>
          </p:spPr>
        </p:pic>
        <p:sp>
          <p:nvSpPr>
            <p:cNvPr id="5" name="矩形: 圆角 4">
              <a:extLst>
                <a:ext uri="{FF2B5EF4-FFF2-40B4-BE49-F238E27FC236}">
                  <a16:creationId xmlns:a16="http://schemas.microsoft.com/office/drawing/2014/main" id="{37C44B5D-1004-427C-969F-C40AEC8E5B43}"/>
                </a:ext>
              </a:extLst>
            </p:cNvPr>
            <p:cNvSpPr/>
            <p:nvPr/>
          </p:nvSpPr>
          <p:spPr bwMode="auto">
            <a:xfrm>
              <a:off x="251520" y="4005064"/>
              <a:ext cx="3024336" cy="400110"/>
            </a:xfrm>
            <a:prstGeom prst="roundRect">
              <a:avLst/>
            </a:prstGeom>
            <a:noFill/>
            <a:ln w="50800" cap="flat" cmpd="sng" algn="ctr">
              <a:solidFill>
                <a:srgbClr val="FF0000"/>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grpSp>
    </p:spTree>
    <p:extLst>
      <p:ext uri="{BB962C8B-B14F-4D97-AF65-F5344CB8AC3E}">
        <p14:creationId xmlns:p14="http://schemas.microsoft.com/office/powerpoint/2010/main" val="18348785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10163-0A0C-4CB3-B2D8-E0FA63AE128C}"/>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固态硬盘：</a:t>
            </a:r>
            <a:r>
              <a:rPr lang="en-US" altLang="zh-CN" b="0" kern="0" dirty="0"/>
              <a:t>NAND</a:t>
            </a:r>
            <a:r>
              <a:rPr lang="zh-CN" altLang="en-US" b="0" kern="0" dirty="0"/>
              <a:t>型 </a:t>
            </a:r>
          </a:p>
        </p:txBody>
      </p:sp>
      <p:pic>
        <p:nvPicPr>
          <p:cNvPr id="3" name="Picture 6" descr="http://pic.baike.soso.com/p/20130628/20130628160722-286604844.jpg">
            <a:extLst>
              <a:ext uri="{FF2B5EF4-FFF2-40B4-BE49-F238E27FC236}">
                <a16:creationId xmlns:a16="http://schemas.microsoft.com/office/drawing/2014/main" id="{EB853118-CDD7-4D69-9FE5-63D05F80F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25" y="980728"/>
            <a:ext cx="2876263" cy="303069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6D0BDEC-72B5-4DF8-82A2-0A8A2BDCD953}"/>
              </a:ext>
            </a:extLst>
          </p:cNvPr>
          <p:cNvSpPr txBox="1"/>
          <p:nvPr/>
        </p:nvSpPr>
        <p:spPr>
          <a:xfrm>
            <a:off x="4184088" y="1164745"/>
            <a:ext cx="4722768" cy="584775"/>
          </a:xfrm>
          <a:prstGeom prst="rect">
            <a:avLst/>
          </a:prstGeom>
          <a:noFill/>
        </p:spPr>
        <p:txBody>
          <a:bodyPr wrap="none" rtlCol="0">
            <a:spAutoFit/>
          </a:bodyPr>
          <a:lstStyle/>
          <a:p>
            <a:r>
              <a:rPr lang="en-US" altLang="zh-CN" sz="3200" dirty="0">
                <a:solidFill>
                  <a:srgbClr val="0000FF"/>
                </a:solidFill>
              </a:rPr>
              <a:t>NAND</a:t>
            </a:r>
            <a:r>
              <a:rPr lang="zh-CN" altLang="en-US" sz="3200" dirty="0">
                <a:solidFill>
                  <a:srgbClr val="0000FF"/>
                </a:solidFill>
              </a:rPr>
              <a:t>存储阵列 </a:t>
            </a:r>
            <a:r>
              <a:rPr lang="en-US" altLang="zh-CN" sz="3200" dirty="0">
                <a:solidFill>
                  <a:srgbClr val="0000FF"/>
                </a:solidFill>
              </a:rPr>
              <a:t>+ </a:t>
            </a:r>
            <a:r>
              <a:rPr lang="zh-CN" altLang="en-US" sz="3200" dirty="0">
                <a:solidFill>
                  <a:srgbClr val="0000FF"/>
                </a:solidFill>
              </a:rPr>
              <a:t>控制器</a:t>
            </a:r>
          </a:p>
        </p:txBody>
      </p:sp>
      <p:pic>
        <p:nvPicPr>
          <p:cNvPr id="5" name="图片 4">
            <a:extLst>
              <a:ext uri="{FF2B5EF4-FFF2-40B4-BE49-F238E27FC236}">
                <a16:creationId xmlns:a16="http://schemas.microsoft.com/office/drawing/2014/main" id="{DAB2664A-2153-4182-A0B7-1BE30954919D}"/>
              </a:ext>
            </a:extLst>
          </p:cNvPr>
          <p:cNvPicPr>
            <a:picLocks noChangeAspect="1"/>
          </p:cNvPicPr>
          <p:nvPr/>
        </p:nvPicPr>
        <p:blipFill>
          <a:blip r:embed="rId3"/>
          <a:stretch>
            <a:fillRect/>
          </a:stretch>
        </p:blipFill>
        <p:spPr>
          <a:xfrm>
            <a:off x="467544" y="4053950"/>
            <a:ext cx="8460262" cy="2664470"/>
          </a:xfrm>
          <a:prstGeom prst="rect">
            <a:avLst/>
          </a:prstGeom>
        </p:spPr>
      </p:pic>
      <p:pic>
        <p:nvPicPr>
          <p:cNvPr id="6" name="Picture 4" descr="https://gss3.bdstatic.com/-Po3dSag_xI4khGkpoWK1HF6hhy/baike/c0%3Dbaike92%2C5%2C5%2C92%2C30/sign=cd0cc7b78d94a4c21e2eef796f9d70b0/54fbb2fb43166d2254ce332c4c2309f79152d2c8.jpg">
            <a:extLst>
              <a:ext uri="{FF2B5EF4-FFF2-40B4-BE49-F238E27FC236}">
                <a16:creationId xmlns:a16="http://schemas.microsoft.com/office/drawing/2014/main" id="{815ED250-53E2-4664-8E0B-1196B2D15E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9673" y="2203695"/>
            <a:ext cx="2266199" cy="15776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img1.99114.com/group10/M00/EF/89/rBADsln86EKAcIqMAAHIXP8s5b4424.jpg">
            <a:extLst>
              <a:ext uri="{FF2B5EF4-FFF2-40B4-BE49-F238E27FC236}">
                <a16:creationId xmlns:a16="http://schemas.microsoft.com/office/drawing/2014/main" id="{ED2BC852-0AA6-4B78-9A32-8CFF5494BB6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217" r="20105"/>
          <a:stretch/>
        </p:blipFill>
        <p:spPr bwMode="auto">
          <a:xfrm>
            <a:off x="7389355" y="2198376"/>
            <a:ext cx="1602245" cy="16802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img2.zol.com.cn/product/7_450x337/638/cebtdsOwv0Svg.jpg">
            <a:extLst>
              <a:ext uri="{FF2B5EF4-FFF2-40B4-BE49-F238E27FC236}">
                <a16:creationId xmlns:a16="http://schemas.microsoft.com/office/drawing/2014/main" id="{8C44A07C-39C8-4032-AC3B-E961C1B6F0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758" t="11580" r="28240" b="12514"/>
          <a:stretch/>
        </p:blipFill>
        <p:spPr bwMode="auto">
          <a:xfrm>
            <a:off x="6406157" y="2129593"/>
            <a:ext cx="1095646" cy="156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6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B8747A3-0E2C-41B8-8E50-5646AA601337}"/>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固态硬盘基本器件：浮栅晶体管</a:t>
            </a:r>
          </a:p>
        </p:txBody>
      </p:sp>
      <p:pic>
        <p:nvPicPr>
          <p:cNvPr id="4" name="图片 3">
            <a:extLst>
              <a:ext uri="{FF2B5EF4-FFF2-40B4-BE49-F238E27FC236}">
                <a16:creationId xmlns:a16="http://schemas.microsoft.com/office/drawing/2014/main" id="{06DA5EC4-FA92-46C2-B2A2-4FA7650F3138}"/>
              </a:ext>
            </a:extLst>
          </p:cNvPr>
          <p:cNvPicPr>
            <a:picLocks noChangeAspect="1"/>
          </p:cNvPicPr>
          <p:nvPr/>
        </p:nvPicPr>
        <p:blipFill>
          <a:blip r:embed="rId3"/>
          <a:stretch>
            <a:fillRect/>
          </a:stretch>
        </p:blipFill>
        <p:spPr>
          <a:xfrm>
            <a:off x="0" y="1096278"/>
            <a:ext cx="3812676" cy="2601590"/>
          </a:xfrm>
          <a:prstGeom prst="rect">
            <a:avLst/>
          </a:prstGeom>
        </p:spPr>
      </p:pic>
      <p:sp>
        <p:nvSpPr>
          <p:cNvPr id="2" name="文本框 1">
            <a:extLst>
              <a:ext uri="{FF2B5EF4-FFF2-40B4-BE49-F238E27FC236}">
                <a16:creationId xmlns:a16="http://schemas.microsoft.com/office/drawing/2014/main" id="{A02DE962-590B-491B-BB6D-9C5F836D1A52}"/>
              </a:ext>
            </a:extLst>
          </p:cNvPr>
          <p:cNvSpPr txBox="1"/>
          <p:nvPr/>
        </p:nvSpPr>
        <p:spPr>
          <a:xfrm>
            <a:off x="1425391" y="3563875"/>
            <a:ext cx="1266693" cy="523220"/>
          </a:xfrm>
          <a:prstGeom prst="rect">
            <a:avLst/>
          </a:prstGeom>
          <a:noFill/>
        </p:spPr>
        <p:txBody>
          <a:bodyPr wrap="none" rtlCol="0">
            <a:spAutoFit/>
          </a:bodyPr>
          <a:lstStyle/>
          <a:p>
            <a:r>
              <a:rPr lang="zh-CN" altLang="en-US" dirty="0"/>
              <a:t>晶体管</a:t>
            </a:r>
          </a:p>
        </p:txBody>
      </p:sp>
      <p:cxnSp>
        <p:nvCxnSpPr>
          <p:cNvPr id="8" name="直接箭头连接符 7">
            <a:extLst>
              <a:ext uri="{FF2B5EF4-FFF2-40B4-BE49-F238E27FC236}">
                <a16:creationId xmlns:a16="http://schemas.microsoft.com/office/drawing/2014/main" id="{B521C2E9-C99A-45F0-A243-483BB017437F}"/>
              </a:ext>
            </a:extLst>
          </p:cNvPr>
          <p:cNvCxnSpPr/>
          <p:nvPr/>
        </p:nvCxnSpPr>
        <p:spPr bwMode="auto">
          <a:xfrm>
            <a:off x="3962801" y="2771626"/>
            <a:ext cx="759324" cy="0"/>
          </a:xfrm>
          <a:prstGeom prst="straightConnector1">
            <a:avLst/>
          </a:prstGeom>
          <a:noFill/>
          <a:ln w="76200" cap="flat" cmpd="sng" algn="ctr">
            <a:solidFill>
              <a:srgbClr val="FF0000"/>
            </a:solidFill>
            <a:prstDash val="solid"/>
            <a:round/>
            <a:headEnd type="none" w="med" len="med"/>
            <a:tailEnd type="triangle"/>
          </a:ln>
          <a:effectLst/>
        </p:spPr>
      </p:cxnSp>
      <p:sp>
        <p:nvSpPr>
          <p:cNvPr id="28" name="文本框 27">
            <a:extLst>
              <a:ext uri="{FF2B5EF4-FFF2-40B4-BE49-F238E27FC236}">
                <a16:creationId xmlns:a16="http://schemas.microsoft.com/office/drawing/2014/main" id="{850747AB-EB97-47D3-AAFD-0F14E05AEB16}"/>
              </a:ext>
            </a:extLst>
          </p:cNvPr>
          <p:cNvSpPr txBox="1"/>
          <p:nvPr/>
        </p:nvSpPr>
        <p:spPr>
          <a:xfrm>
            <a:off x="239857" y="4648780"/>
            <a:ext cx="4332143" cy="163121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2500" dirty="0"/>
              <a:t>浮栅晶体管，相比普通晶体管多了一层</a:t>
            </a:r>
            <a:r>
              <a:rPr lang="zh-CN" altLang="en-US" sz="2500" dirty="0">
                <a:solidFill>
                  <a:srgbClr val="FF0000"/>
                </a:solidFill>
              </a:rPr>
              <a:t>浮栅</a:t>
            </a:r>
            <a:r>
              <a:rPr lang="zh-CN" altLang="en-US" sz="2500" dirty="0"/>
              <a:t>，</a:t>
            </a:r>
            <a:r>
              <a:rPr lang="zh-CN" altLang="en-US" sz="2500" dirty="0">
                <a:solidFill>
                  <a:srgbClr val="FF0000"/>
                </a:solidFill>
              </a:rPr>
              <a:t>能够存储电子</a:t>
            </a:r>
            <a:endParaRPr lang="en-US" altLang="zh-CN" sz="2500" dirty="0">
              <a:solidFill>
                <a:srgbClr val="FF0000"/>
              </a:solidFill>
            </a:endParaRPr>
          </a:p>
          <a:p>
            <a:r>
              <a:rPr lang="zh-CN" altLang="en-US" sz="2500" dirty="0"/>
              <a:t>浮栅中有电子，则代表存储</a:t>
            </a:r>
            <a:r>
              <a:rPr lang="en-US" altLang="zh-CN" sz="2500" dirty="0"/>
              <a:t>1</a:t>
            </a:r>
          </a:p>
          <a:p>
            <a:r>
              <a:rPr lang="zh-CN" altLang="en-US" sz="2500" dirty="0"/>
              <a:t>浮栅中无电子，则代表存储</a:t>
            </a:r>
            <a:r>
              <a:rPr lang="en-US" altLang="zh-CN" sz="2500" dirty="0"/>
              <a:t>0</a:t>
            </a:r>
            <a:endParaRPr lang="zh-CN" altLang="en-US" sz="2500" dirty="0"/>
          </a:p>
        </p:txBody>
      </p:sp>
      <p:pic>
        <p:nvPicPr>
          <p:cNvPr id="316420" name="Picture 4" descr="https://images2015.cnblogs.com/blog/1015191/201609/1015191-20160901104706668-319452105.png">
            <a:extLst>
              <a:ext uri="{FF2B5EF4-FFF2-40B4-BE49-F238E27FC236}">
                <a16:creationId xmlns:a16="http://schemas.microsoft.com/office/drawing/2014/main" id="{E9C87B48-0DA7-414D-B5F2-2C5B766AE3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633"/>
          <a:stretch/>
        </p:blipFill>
        <p:spPr bwMode="auto">
          <a:xfrm>
            <a:off x="5004048" y="4168157"/>
            <a:ext cx="3756197" cy="2592462"/>
          </a:xfrm>
          <a:prstGeom prst="rect">
            <a:avLst/>
          </a:prstGeom>
          <a:noFill/>
          <a:extLst>
            <a:ext uri="{909E8E84-426E-40DD-AFC4-6F175D3DCCD1}">
              <a14:hiddenFill xmlns:a14="http://schemas.microsoft.com/office/drawing/2010/main">
                <a:solidFill>
                  <a:srgbClr val="FFFFFF"/>
                </a:solidFill>
              </a14:hiddenFill>
            </a:ext>
          </a:extLst>
        </p:spPr>
      </p:pic>
      <p:pic>
        <p:nvPicPr>
          <p:cNvPr id="316422" name="Picture 6" descr="https://img-blog.csdn.net/20161222161404579">
            <a:extLst>
              <a:ext uri="{FF2B5EF4-FFF2-40B4-BE49-F238E27FC236}">
                <a16:creationId xmlns:a16="http://schemas.microsoft.com/office/drawing/2014/main" id="{0006AB06-028C-4B6C-8485-245A0B44EC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470" r="12096" b="17265"/>
          <a:stretch/>
        </p:blipFill>
        <p:spPr bwMode="auto">
          <a:xfrm>
            <a:off x="4706473" y="980728"/>
            <a:ext cx="4339102" cy="2750376"/>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4185513B-246C-4183-A8B6-D23EC0E197A8}"/>
              </a:ext>
            </a:extLst>
          </p:cNvPr>
          <p:cNvSpPr/>
          <p:nvPr/>
        </p:nvSpPr>
        <p:spPr bwMode="auto">
          <a:xfrm>
            <a:off x="6228184" y="1916832"/>
            <a:ext cx="1368152" cy="288032"/>
          </a:xfrm>
          <a:prstGeom prst="rect">
            <a:avLst/>
          </a:prstGeom>
          <a:solidFill>
            <a:srgbClr val="FE97FF"/>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dirty="0">
              <a:ln>
                <a:noFill/>
              </a:ln>
              <a:solidFill>
                <a:schemeClr val="tx1"/>
              </a:solidFill>
              <a:effectLst/>
              <a:latin typeface="Arial" charset="0"/>
              <a:ea typeface="黑体" pitchFamily="2" charset="-122"/>
            </a:endParaRPr>
          </a:p>
        </p:txBody>
      </p:sp>
      <p:sp>
        <p:nvSpPr>
          <p:cNvPr id="30" name="文本框 29">
            <a:extLst>
              <a:ext uri="{FF2B5EF4-FFF2-40B4-BE49-F238E27FC236}">
                <a16:creationId xmlns:a16="http://schemas.microsoft.com/office/drawing/2014/main" id="{CB22E3F1-CBB0-460A-8AE0-C8EA0F7EA6D6}"/>
              </a:ext>
            </a:extLst>
          </p:cNvPr>
          <p:cNvSpPr txBox="1"/>
          <p:nvPr/>
        </p:nvSpPr>
        <p:spPr>
          <a:xfrm>
            <a:off x="6576903" y="1891571"/>
            <a:ext cx="598241" cy="338554"/>
          </a:xfrm>
          <a:prstGeom prst="rect">
            <a:avLst/>
          </a:prstGeom>
          <a:noFill/>
        </p:spPr>
        <p:txBody>
          <a:bodyPr wrap="none" rtlCol="0">
            <a:spAutoFit/>
          </a:bodyPr>
          <a:lstStyle/>
          <a:p>
            <a:r>
              <a:rPr lang="zh-CN" altLang="en-US" sz="1600" dirty="0"/>
              <a:t>浮栅</a:t>
            </a:r>
          </a:p>
        </p:txBody>
      </p:sp>
      <p:sp>
        <p:nvSpPr>
          <p:cNvPr id="315392" name="椭圆 315391">
            <a:extLst>
              <a:ext uri="{FF2B5EF4-FFF2-40B4-BE49-F238E27FC236}">
                <a16:creationId xmlns:a16="http://schemas.microsoft.com/office/drawing/2014/main" id="{E3717492-958D-4083-8BA6-B6B6DE95FDF7}"/>
              </a:ext>
            </a:extLst>
          </p:cNvPr>
          <p:cNvSpPr/>
          <p:nvPr/>
        </p:nvSpPr>
        <p:spPr bwMode="auto">
          <a:xfrm>
            <a:off x="6276639" y="1983522"/>
            <a:ext cx="144016" cy="14401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cxnSp>
        <p:nvCxnSpPr>
          <p:cNvPr id="315395" name="直接连接符 315394">
            <a:extLst>
              <a:ext uri="{FF2B5EF4-FFF2-40B4-BE49-F238E27FC236}">
                <a16:creationId xmlns:a16="http://schemas.microsoft.com/office/drawing/2014/main" id="{36294582-D6CE-493E-AC2E-22D819C9ECF1}"/>
              </a:ext>
            </a:extLst>
          </p:cNvPr>
          <p:cNvCxnSpPr>
            <a:stCxn id="315392" idx="6"/>
            <a:endCxn id="315392" idx="2"/>
          </p:cNvCxnSpPr>
          <p:nvPr/>
        </p:nvCxnSpPr>
        <p:spPr bwMode="auto">
          <a:xfrm flipH="1">
            <a:off x="6276639" y="2055530"/>
            <a:ext cx="144016" cy="0"/>
          </a:xfrm>
          <a:prstGeom prst="line">
            <a:avLst/>
          </a:prstGeom>
          <a:noFill/>
          <a:ln w="28575" cap="flat" cmpd="sng" algn="ctr">
            <a:solidFill>
              <a:schemeClr val="tx1"/>
            </a:solidFill>
            <a:prstDash val="solid"/>
            <a:round/>
            <a:headEnd type="none" w="med" len="med"/>
            <a:tailEnd type="none" w="med" len="med"/>
          </a:ln>
          <a:effectLst/>
        </p:spPr>
      </p:cxnSp>
      <p:sp>
        <p:nvSpPr>
          <p:cNvPr id="40" name="椭圆 39">
            <a:extLst>
              <a:ext uri="{FF2B5EF4-FFF2-40B4-BE49-F238E27FC236}">
                <a16:creationId xmlns:a16="http://schemas.microsoft.com/office/drawing/2014/main" id="{75F5BAFD-74E4-4F28-A67D-CC86BD4BD8DA}"/>
              </a:ext>
            </a:extLst>
          </p:cNvPr>
          <p:cNvSpPr/>
          <p:nvPr/>
        </p:nvSpPr>
        <p:spPr bwMode="auto">
          <a:xfrm>
            <a:off x="6504895" y="1983522"/>
            <a:ext cx="144016" cy="14401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cxnSp>
        <p:nvCxnSpPr>
          <p:cNvPr id="41" name="直接连接符 40">
            <a:extLst>
              <a:ext uri="{FF2B5EF4-FFF2-40B4-BE49-F238E27FC236}">
                <a16:creationId xmlns:a16="http://schemas.microsoft.com/office/drawing/2014/main" id="{F519E089-0684-4959-9DA3-440CF3148C68}"/>
              </a:ext>
            </a:extLst>
          </p:cNvPr>
          <p:cNvCxnSpPr>
            <a:cxnSpLocks/>
            <a:stCxn id="40" idx="6"/>
            <a:endCxn id="40" idx="2"/>
          </p:cNvCxnSpPr>
          <p:nvPr/>
        </p:nvCxnSpPr>
        <p:spPr bwMode="auto">
          <a:xfrm flipH="1">
            <a:off x="6504895" y="2055530"/>
            <a:ext cx="144016" cy="0"/>
          </a:xfrm>
          <a:prstGeom prst="line">
            <a:avLst/>
          </a:prstGeom>
          <a:noFill/>
          <a:ln w="28575" cap="flat" cmpd="sng" algn="ctr">
            <a:solidFill>
              <a:schemeClr val="tx1"/>
            </a:solidFill>
            <a:prstDash val="solid"/>
            <a:round/>
            <a:headEnd type="none" w="med" len="med"/>
            <a:tailEnd type="none" w="med" len="med"/>
          </a:ln>
          <a:effectLst/>
        </p:spPr>
      </p:cxnSp>
      <p:sp>
        <p:nvSpPr>
          <p:cNvPr id="45" name="椭圆 44">
            <a:extLst>
              <a:ext uri="{FF2B5EF4-FFF2-40B4-BE49-F238E27FC236}">
                <a16:creationId xmlns:a16="http://schemas.microsoft.com/office/drawing/2014/main" id="{A0B4120D-671A-4D64-BCBD-5ED7180C0C06}"/>
              </a:ext>
            </a:extLst>
          </p:cNvPr>
          <p:cNvSpPr/>
          <p:nvPr/>
        </p:nvSpPr>
        <p:spPr bwMode="auto">
          <a:xfrm>
            <a:off x="7180807" y="1990329"/>
            <a:ext cx="144016" cy="14401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cxnSp>
        <p:nvCxnSpPr>
          <p:cNvPr id="46" name="直接连接符 45">
            <a:extLst>
              <a:ext uri="{FF2B5EF4-FFF2-40B4-BE49-F238E27FC236}">
                <a16:creationId xmlns:a16="http://schemas.microsoft.com/office/drawing/2014/main" id="{2C06EB2D-B64F-468E-B44C-F12859795C40}"/>
              </a:ext>
            </a:extLst>
          </p:cNvPr>
          <p:cNvCxnSpPr>
            <a:stCxn id="45" idx="6"/>
            <a:endCxn id="45" idx="2"/>
          </p:cNvCxnSpPr>
          <p:nvPr/>
        </p:nvCxnSpPr>
        <p:spPr bwMode="auto">
          <a:xfrm flipH="1">
            <a:off x="7180807" y="2062337"/>
            <a:ext cx="144016" cy="0"/>
          </a:xfrm>
          <a:prstGeom prst="line">
            <a:avLst/>
          </a:prstGeom>
          <a:noFill/>
          <a:ln w="28575" cap="flat" cmpd="sng" algn="ctr">
            <a:solidFill>
              <a:schemeClr val="tx1"/>
            </a:solidFill>
            <a:prstDash val="solid"/>
            <a:round/>
            <a:headEnd type="none" w="med" len="med"/>
            <a:tailEnd type="none" w="med" len="med"/>
          </a:ln>
          <a:effectLst/>
        </p:spPr>
      </p:cxnSp>
      <p:sp>
        <p:nvSpPr>
          <p:cNvPr id="47" name="椭圆 46">
            <a:extLst>
              <a:ext uri="{FF2B5EF4-FFF2-40B4-BE49-F238E27FC236}">
                <a16:creationId xmlns:a16="http://schemas.microsoft.com/office/drawing/2014/main" id="{73A36BEC-0F53-441C-97F3-D548972E0ACF}"/>
              </a:ext>
            </a:extLst>
          </p:cNvPr>
          <p:cNvSpPr/>
          <p:nvPr/>
        </p:nvSpPr>
        <p:spPr bwMode="auto">
          <a:xfrm>
            <a:off x="7409063" y="1990329"/>
            <a:ext cx="144016" cy="144016"/>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cxnSp>
        <p:nvCxnSpPr>
          <p:cNvPr id="48" name="直接连接符 47">
            <a:extLst>
              <a:ext uri="{FF2B5EF4-FFF2-40B4-BE49-F238E27FC236}">
                <a16:creationId xmlns:a16="http://schemas.microsoft.com/office/drawing/2014/main" id="{B8503F63-213B-4FDC-B0EC-DAC944EC62F1}"/>
              </a:ext>
            </a:extLst>
          </p:cNvPr>
          <p:cNvCxnSpPr>
            <a:cxnSpLocks/>
            <a:stCxn id="47" idx="6"/>
            <a:endCxn id="47" idx="2"/>
          </p:cNvCxnSpPr>
          <p:nvPr/>
        </p:nvCxnSpPr>
        <p:spPr bwMode="auto">
          <a:xfrm flipH="1">
            <a:off x="7409063" y="2062337"/>
            <a:ext cx="144016" cy="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19593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316422"/>
                                        </p:tgtEl>
                                        <p:attrNameLst>
                                          <p:attrName>style.visibility</p:attrName>
                                        </p:attrNameLst>
                                      </p:cBhvr>
                                      <p:to>
                                        <p:strVal val="visible"/>
                                      </p:to>
                                    </p:set>
                                    <p:animEffect transition="in" filter="wipe(left)">
                                      <p:cBhvr>
                                        <p:cTn id="10" dur="500"/>
                                        <p:tgtEl>
                                          <p:spTgt spid="3164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5392"/>
                                        </p:tgtEl>
                                        <p:attrNameLst>
                                          <p:attrName>style.visibility</p:attrName>
                                        </p:attrNameLst>
                                      </p:cBhvr>
                                      <p:to>
                                        <p:strVal val="visible"/>
                                      </p:to>
                                    </p:set>
                                    <p:animEffect transition="in" filter="wipe(left)">
                                      <p:cBhvr>
                                        <p:cTn id="19" dur="500"/>
                                        <p:tgtEl>
                                          <p:spTgt spid="315392"/>
                                        </p:tgtEl>
                                      </p:cBhvr>
                                    </p:animEffect>
                                  </p:childTnLst>
                                </p:cTn>
                              </p:par>
                              <p:par>
                                <p:cTn id="20" presetID="22" presetClass="entr" presetSubtype="8" fill="hold" nodeType="withEffect">
                                  <p:stCondLst>
                                    <p:cond delay="0"/>
                                  </p:stCondLst>
                                  <p:childTnLst>
                                    <p:set>
                                      <p:cBhvr>
                                        <p:cTn id="21" dur="1" fill="hold">
                                          <p:stCondLst>
                                            <p:cond delay="0"/>
                                          </p:stCondLst>
                                        </p:cTn>
                                        <p:tgtEl>
                                          <p:spTgt spid="315395"/>
                                        </p:tgtEl>
                                        <p:attrNameLst>
                                          <p:attrName>style.visibility</p:attrName>
                                        </p:attrNameLst>
                                      </p:cBhvr>
                                      <p:to>
                                        <p:strVal val="visible"/>
                                      </p:to>
                                    </p:set>
                                    <p:animEffect transition="in" filter="wipe(left)">
                                      <p:cBhvr>
                                        <p:cTn id="22" dur="500"/>
                                        <p:tgtEl>
                                          <p:spTgt spid="31539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par>
                                <p:cTn id="26" presetID="22" presetClass="entr" presetSubtype="8"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par>
                                <p:cTn id="32" presetID="22" presetClass="entr" presetSubtype="8"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left)">
                                      <p:cBhvr>
                                        <p:cTn id="34" dur="500"/>
                                        <p:tgtEl>
                                          <p:spTgt spid="4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par>
                                <p:cTn id="38" presetID="22" presetClass="entr" presetSubtype="8"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left)">
                                      <p:cBhvr>
                                        <p:cTn id="40" dur="500"/>
                                        <p:tgtEl>
                                          <p:spTgt spid="4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16420"/>
                                        </p:tgtEl>
                                        <p:attrNameLst>
                                          <p:attrName>style.visibility</p:attrName>
                                        </p:attrNameLst>
                                      </p:cBhvr>
                                      <p:to>
                                        <p:strVal val="visible"/>
                                      </p:to>
                                    </p:set>
                                    <p:animEffect transition="in" filter="fade">
                                      <p:cBhvr>
                                        <p:cTn id="44" dur="500"/>
                                        <p:tgtEl>
                                          <p:spTgt spid="3164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15392" grpId="0" animBg="1"/>
      <p:bldP spid="40" grpId="0" animBg="1"/>
      <p:bldP spid="45" grpId="0" animBg="1"/>
      <p:bldP spid="4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B8747A3-0E2C-41B8-8E50-5646AA601337}"/>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浮栅晶体管单元与</a:t>
            </a:r>
            <a:r>
              <a:rPr lang="en-US" altLang="zh-CN" b="0" kern="0" dirty="0"/>
              <a:t>Nor Flash </a:t>
            </a:r>
            <a:r>
              <a:rPr lang="zh-CN" altLang="en-US" b="0" kern="0" dirty="0"/>
              <a:t>阵列</a:t>
            </a:r>
          </a:p>
        </p:txBody>
      </p:sp>
      <p:pic>
        <p:nvPicPr>
          <p:cNvPr id="315394" name="Picture 2" descr="https://gss0.baidu.com/9vo3dSag_xI4khGko9WTAnF6hhy/zhidao/pic/item/79f0f736afc3793153fb1369ebc4b74542a911da.jpg">
            <a:extLst>
              <a:ext uri="{FF2B5EF4-FFF2-40B4-BE49-F238E27FC236}">
                <a16:creationId xmlns:a16="http://schemas.microsoft.com/office/drawing/2014/main" id="{5D189F2E-7669-47CF-95EB-27CEE399C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6" y="979171"/>
            <a:ext cx="5308551" cy="25938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1">
            <a:extLst>
              <a:ext uri="{FF2B5EF4-FFF2-40B4-BE49-F238E27FC236}">
                <a16:creationId xmlns:a16="http://schemas.microsoft.com/office/drawing/2014/main" id="{2C12CE22-BD8E-4689-9E00-AD669A818B2C}"/>
              </a:ext>
            </a:extLst>
          </p:cNvPr>
          <p:cNvSpPr>
            <a:spLocks noChangeArrowheads="1"/>
          </p:cNvSpPr>
          <p:nvPr/>
        </p:nvSpPr>
        <p:spPr bwMode="auto">
          <a:xfrm>
            <a:off x="5436096" y="1052736"/>
            <a:ext cx="3707904"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spcAft>
                <a:spcPts val="600"/>
              </a:spcAft>
              <a:buClrTx/>
              <a:buSzTx/>
              <a:buFontTx/>
              <a:buNone/>
            </a:pPr>
            <a:endParaRPr lang="en-US" altLang="zh-CN" sz="2400" dirty="0">
              <a:solidFill>
                <a:schemeClr val="tx1"/>
              </a:solidFill>
            </a:endParaRPr>
          </a:p>
          <a:p>
            <a:pPr marL="285750" indent="-285750">
              <a:spcBef>
                <a:spcPct val="0"/>
              </a:spcBef>
              <a:spcAft>
                <a:spcPts val="600"/>
              </a:spcAft>
              <a:buClrTx/>
              <a:buSzTx/>
            </a:pPr>
            <a:r>
              <a:rPr lang="zh-CN" altLang="en-US" sz="2400" b="0" dirty="0">
                <a:solidFill>
                  <a:schemeClr val="tx1"/>
                </a:solidFill>
              </a:rPr>
              <a:t>编程：栅极加上高电压，源极和衬底接地</a:t>
            </a:r>
            <a:endParaRPr lang="en-US" altLang="zh-CN" sz="2400" b="0" dirty="0">
              <a:solidFill>
                <a:schemeClr val="tx1"/>
              </a:solidFill>
            </a:endParaRPr>
          </a:p>
          <a:p>
            <a:pPr marL="285750" indent="-285750">
              <a:spcBef>
                <a:spcPct val="0"/>
              </a:spcBef>
              <a:spcAft>
                <a:spcPts val="600"/>
              </a:spcAft>
              <a:buClrTx/>
              <a:buSzTx/>
            </a:pPr>
            <a:r>
              <a:rPr lang="zh-CN" altLang="en-US" sz="2400" b="0" dirty="0">
                <a:solidFill>
                  <a:schemeClr val="tx1"/>
                </a:solidFill>
              </a:rPr>
              <a:t>擦除：栅极接地，源极漏极和衬底加高电压</a:t>
            </a:r>
            <a:endParaRPr lang="en-US" altLang="en-US" sz="2400" b="0" dirty="0">
              <a:solidFill>
                <a:schemeClr val="tx1"/>
              </a:solidFill>
            </a:endParaRPr>
          </a:p>
        </p:txBody>
      </p:sp>
      <p:pic>
        <p:nvPicPr>
          <p:cNvPr id="7" name="Picture 4" descr="https://images2015.cnblogs.com/blog/1015191/201609/1015191-20160901105301152-1838843536.png">
            <a:extLst>
              <a:ext uri="{FF2B5EF4-FFF2-40B4-BE49-F238E27FC236}">
                <a16:creationId xmlns:a16="http://schemas.microsoft.com/office/drawing/2014/main" id="{1F58FBDB-3250-4FE5-9230-B7E77E6E6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34" y="4061570"/>
            <a:ext cx="6531893" cy="236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251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B8747A3-0E2C-41B8-8E50-5646AA601337}"/>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浮栅晶体管：单比特 </a:t>
            </a:r>
            <a:r>
              <a:rPr lang="en-US" altLang="zh-CN" b="0" kern="0" dirty="0"/>
              <a:t>VS </a:t>
            </a:r>
            <a:r>
              <a:rPr lang="zh-CN" altLang="en-US" b="0" kern="0" dirty="0"/>
              <a:t>多比特</a:t>
            </a:r>
          </a:p>
        </p:txBody>
      </p:sp>
      <p:grpSp>
        <p:nvGrpSpPr>
          <p:cNvPr id="4" name="组合 3">
            <a:extLst>
              <a:ext uri="{FF2B5EF4-FFF2-40B4-BE49-F238E27FC236}">
                <a16:creationId xmlns:a16="http://schemas.microsoft.com/office/drawing/2014/main" id="{F9C90C2C-BB2A-4E2E-9E9C-AF58896F30FF}"/>
              </a:ext>
            </a:extLst>
          </p:cNvPr>
          <p:cNvGrpSpPr/>
          <p:nvPr/>
        </p:nvGrpSpPr>
        <p:grpSpPr>
          <a:xfrm>
            <a:off x="2411760" y="980728"/>
            <a:ext cx="5976664" cy="5148572"/>
            <a:chOff x="-1503784" y="1008381"/>
            <a:chExt cx="5976664" cy="5148572"/>
          </a:xfrm>
        </p:grpSpPr>
        <p:pic>
          <p:nvPicPr>
            <p:cNvPr id="321538" name="Picture 2" descr="https://img-blog.csdn.net/20161222161452955">
              <a:extLst>
                <a:ext uri="{FF2B5EF4-FFF2-40B4-BE49-F238E27FC236}">
                  <a16:creationId xmlns:a16="http://schemas.microsoft.com/office/drawing/2014/main" id="{FF47C094-6ED3-458C-A2FC-6B848CA2F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784" y="1008381"/>
              <a:ext cx="5715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32562514-507F-46AE-A520-150601AD94A5}"/>
                </a:ext>
              </a:extLst>
            </p:cNvPr>
            <p:cNvSpPr/>
            <p:nvPr/>
          </p:nvSpPr>
          <p:spPr bwMode="auto">
            <a:xfrm>
              <a:off x="2960712" y="5364865"/>
              <a:ext cx="1512168" cy="792088"/>
            </a:xfrm>
            <a:prstGeom prst="rect">
              <a:avLst/>
            </a:prstGeom>
            <a:solidFill>
              <a:schemeClr val="bg1"/>
            </a:solidFill>
            <a:ln w="3175" cap="flat" cmpd="sng" algn="ctr">
              <a:no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grpSp>
      <p:sp>
        <p:nvSpPr>
          <p:cNvPr id="6" name="文本框 5">
            <a:extLst>
              <a:ext uri="{FF2B5EF4-FFF2-40B4-BE49-F238E27FC236}">
                <a16:creationId xmlns:a16="http://schemas.microsoft.com/office/drawing/2014/main" id="{A2EA7E79-54CD-45F2-A136-BA94CC8674F7}"/>
              </a:ext>
            </a:extLst>
          </p:cNvPr>
          <p:cNvSpPr txBox="1"/>
          <p:nvPr/>
        </p:nvSpPr>
        <p:spPr>
          <a:xfrm>
            <a:off x="147531" y="1412776"/>
            <a:ext cx="2286203" cy="461665"/>
          </a:xfrm>
          <a:prstGeom prst="rect">
            <a:avLst/>
          </a:prstGeom>
          <a:noFill/>
        </p:spPr>
        <p:txBody>
          <a:bodyPr wrap="none" rtlCol="0">
            <a:spAutoFit/>
          </a:bodyPr>
          <a:lstStyle/>
          <a:p>
            <a:r>
              <a:rPr lang="en-US" altLang="zh-CN" sz="2400" dirty="0"/>
              <a:t>Sigle level cell</a:t>
            </a:r>
            <a:endParaRPr lang="zh-CN" altLang="en-US" sz="2400" dirty="0"/>
          </a:p>
        </p:txBody>
      </p:sp>
      <p:sp>
        <p:nvSpPr>
          <p:cNvPr id="9" name="文本框 8">
            <a:extLst>
              <a:ext uri="{FF2B5EF4-FFF2-40B4-BE49-F238E27FC236}">
                <a16:creationId xmlns:a16="http://schemas.microsoft.com/office/drawing/2014/main" id="{348FBD28-ED46-4B34-AA42-70653C469FEC}"/>
              </a:ext>
            </a:extLst>
          </p:cNvPr>
          <p:cNvSpPr txBox="1"/>
          <p:nvPr/>
        </p:nvSpPr>
        <p:spPr>
          <a:xfrm>
            <a:off x="101587" y="2721107"/>
            <a:ext cx="2268570" cy="461665"/>
          </a:xfrm>
          <a:prstGeom prst="rect">
            <a:avLst/>
          </a:prstGeom>
          <a:noFill/>
        </p:spPr>
        <p:txBody>
          <a:bodyPr wrap="none" rtlCol="0">
            <a:spAutoFit/>
          </a:bodyPr>
          <a:lstStyle/>
          <a:p>
            <a:r>
              <a:rPr lang="en-US" altLang="zh-CN" sz="2400" dirty="0"/>
              <a:t>Multi level cell</a:t>
            </a:r>
            <a:endParaRPr lang="zh-CN" altLang="en-US" sz="2400" dirty="0"/>
          </a:p>
        </p:txBody>
      </p:sp>
      <p:sp>
        <p:nvSpPr>
          <p:cNvPr id="10" name="文本框 9">
            <a:extLst>
              <a:ext uri="{FF2B5EF4-FFF2-40B4-BE49-F238E27FC236}">
                <a16:creationId xmlns:a16="http://schemas.microsoft.com/office/drawing/2014/main" id="{AA18209E-9D2C-4C53-B23D-456FD6580458}"/>
              </a:ext>
            </a:extLst>
          </p:cNvPr>
          <p:cNvSpPr txBox="1"/>
          <p:nvPr/>
        </p:nvSpPr>
        <p:spPr>
          <a:xfrm>
            <a:off x="147531" y="4782343"/>
            <a:ext cx="2371803" cy="461665"/>
          </a:xfrm>
          <a:prstGeom prst="rect">
            <a:avLst/>
          </a:prstGeom>
          <a:noFill/>
        </p:spPr>
        <p:txBody>
          <a:bodyPr wrap="none" rtlCol="0">
            <a:spAutoFit/>
          </a:bodyPr>
          <a:lstStyle/>
          <a:p>
            <a:r>
              <a:rPr lang="en-US" altLang="zh-CN" sz="2400" dirty="0"/>
              <a:t>Triple level cell</a:t>
            </a:r>
            <a:endParaRPr lang="zh-CN" altLang="en-US" sz="2400" dirty="0"/>
          </a:p>
        </p:txBody>
      </p:sp>
      <p:sp>
        <p:nvSpPr>
          <p:cNvPr id="7" name="文本框 6">
            <a:extLst>
              <a:ext uri="{FF2B5EF4-FFF2-40B4-BE49-F238E27FC236}">
                <a16:creationId xmlns:a16="http://schemas.microsoft.com/office/drawing/2014/main" id="{13E446CE-8B4F-4F4F-AB69-834622EBE5B2}"/>
              </a:ext>
            </a:extLst>
          </p:cNvPr>
          <p:cNvSpPr txBox="1"/>
          <p:nvPr/>
        </p:nvSpPr>
        <p:spPr>
          <a:xfrm>
            <a:off x="2052775" y="6266765"/>
            <a:ext cx="5234125" cy="523220"/>
          </a:xfrm>
          <a:prstGeom prst="rect">
            <a:avLst/>
          </a:prstGeom>
          <a:noFill/>
        </p:spPr>
        <p:txBody>
          <a:bodyPr wrap="none" rtlCol="0">
            <a:spAutoFit/>
          </a:bodyPr>
          <a:lstStyle/>
          <a:p>
            <a:r>
              <a:rPr lang="zh-CN" altLang="en-US" dirty="0">
                <a:solidFill>
                  <a:srgbClr val="FF0000"/>
                </a:solidFill>
              </a:rPr>
              <a:t>能够区分出浮栅中不同电子数目</a:t>
            </a:r>
          </a:p>
        </p:txBody>
      </p:sp>
    </p:spTree>
    <p:extLst>
      <p:ext uri="{BB962C8B-B14F-4D97-AF65-F5344CB8AC3E}">
        <p14:creationId xmlns:p14="http://schemas.microsoft.com/office/powerpoint/2010/main" val="3516216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B8747A3-0E2C-41B8-8E50-5646AA601337}"/>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浮栅晶体管：单比特 </a:t>
            </a:r>
            <a:r>
              <a:rPr lang="en-US" altLang="zh-CN" b="0" kern="0" dirty="0"/>
              <a:t>VS </a:t>
            </a:r>
            <a:r>
              <a:rPr lang="zh-CN" altLang="en-US" b="0" kern="0" dirty="0"/>
              <a:t>多比特</a:t>
            </a:r>
          </a:p>
        </p:txBody>
      </p:sp>
      <p:pic>
        <p:nvPicPr>
          <p:cNvPr id="8" name="图片 7">
            <a:extLst>
              <a:ext uri="{FF2B5EF4-FFF2-40B4-BE49-F238E27FC236}">
                <a16:creationId xmlns:a16="http://schemas.microsoft.com/office/drawing/2014/main" id="{98EA8FB0-9C9E-4961-A23F-0FBC7E1436C4}"/>
              </a:ext>
            </a:extLst>
          </p:cNvPr>
          <p:cNvPicPr>
            <a:picLocks noChangeAspect="1"/>
          </p:cNvPicPr>
          <p:nvPr/>
        </p:nvPicPr>
        <p:blipFill>
          <a:blip r:embed="rId3"/>
          <a:stretch>
            <a:fillRect/>
          </a:stretch>
        </p:blipFill>
        <p:spPr>
          <a:xfrm>
            <a:off x="272196" y="1052736"/>
            <a:ext cx="8545632" cy="5178800"/>
          </a:xfrm>
          <a:prstGeom prst="rect">
            <a:avLst/>
          </a:prstGeom>
        </p:spPr>
      </p:pic>
      <p:sp>
        <p:nvSpPr>
          <p:cNvPr id="4" name="文本框 2">
            <a:extLst>
              <a:ext uri="{FF2B5EF4-FFF2-40B4-BE49-F238E27FC236}">
                <a16:creationId xmlns:a16="http://schemas.microsoft.com/office/drawing/2014/main" id="{999B5380-AFA2-4170-BEC7-C18E9D9E478E}"/>
              </a:ext>
            </a:extLst>
          </p:cNvPr>
          <p:cNvSpPr txBox="1"/>
          <p:nvPr/>
        </p:nvSpPr>
        <p:spPr>
          <a:xfrm>
            <a:off x="8174354" y="6453336"/>
            <a:ext cx="960519" cy="276999"/>
          </a:xfrm>
          <a:prstGeom prst="rect">
            <a:avLst/>
          </a:prstGeom>
          <a:noFill/>
        </p:spPr>
        <p:txBody>
          <a:bodyPr wrap="none" rtlCol="0">
            <a:spAutoFit/>
          </a:bodyPr>
          <a:lstStyle>
            <a:defPPr>
              <a:defRPr lang="zh-CN"/>
            </a:defPPr>
            <a:lvl1pPr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9pPr>
          </a:lstStyle>
          <a:p>
            <a:r>
              <a:rPr lang="en-US" altLang="zh-CN" sz="1200" b="0" dirty="0"/>
              <a:t>From </a:t>
            </a:r>
            <a:r>
              <a:rPr lang="en-US" altLang="zh-CN" sz="1200" b="0" dirty="0" err="1"/>
              <a:t>baidu</a:t>
            </a:r>
            <a:endParaRPr lang="zh-CN" altLang="en-US" sz="1200" b="0" dirty="0"/>
          </a:p>
        </p:txBody>
      </p:sp>
    </p:spTree>
    <p:extLst>
      <p:ext uri="{BB962C8B-B14F-4D97-AF65-F5344CB8AC3E}">
        <p14:creationId xmlns:p14="http://schemas.microsoft.com/office/powerpoint/2010/main" val="292880204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B8747A3-0E2C-41B8-8E50-5646AA601337}"/>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闪存：</a:t>
            </a:r>
            <a:r>
              <a:rPr lang="en-US" altLang="zh-CN" b="0" kern="0" dirty="0"/>
              <a:t>NOR</a:t>
            </a:r>
            <a:r>
              <a:rPr lang="zh-CN" altLang="en-US" b="0" kern="0" dirty="0"/>
              <a:t>型  </a:t>
            </a:r>
            <a:r>
              <a:rPr lang="en-US" altLang="zh-CN" b="0" kern="0" dirty="0"/>
              <a:t>VS. NAND</a:t>
            </a:r>
            <a:r>
              <a:rPr lang="zh-CN" altLang="en-US" b="0" kern="0" dirty="0"/>
              <a:t>型 </a:t>
            </a:r>
          </a:p>
        </p:txBody>
      </p:sp>
      <p:pic>
        <p:nvPicPr>
          <p:cNvPr id="318468" name="Picture 4" descr="https://images2015.cnblogs.com/blog/1015191/201609/1015191-20160901105301152-1838843536.png">
            <a:extLst>
              <a:ext uri="{FF2B5EF4-FFF2-40B4-BE49-F238E27FC236}">
                <a16:creationId xmlns:a16="http://schemas.microsoft.com/office/drawing/2014/main" id="{1F58FBDB-3250-4FE5-9230-B7E77E6E6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066147"/>
            <a:ext cx="6531893" cy="236285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B10951C-DC64-4AB0-BA13-2B2546DE50E5}"/>
              </a:ext>
            </a:extLst>
          </p:cNvPr>
          <p:cNvSpPr/>
          <p:nvPr/>
        </p:nvSpPr>
        <p:spPr>
          <a:xfrm>
            <a:off x="7286910" y="1066147"/>
            <a:ext cx="1584176" cy="2236574"/>
          </a:xfrm>
          <a:prstGeom prst="rect">
            <a:avLst/>
          </a:prstGeom>
        </p:spPr>
        <p:txBody>
          <a:bodyPr wrap="square">
            <a:spAutoFit/>
          </a:bodyPr>
          <a:lstStyle/>
          <a:p>
            <a:pPr>
              <a:lnSpc>
                <a:spcPct val="150000"/>
              </a:lnSpc>
            </a:pPr>
            <a:r>
              <a:rPr lang="en-US" altLang="zh-CN" sz="2400" b="0" dirty="0">
                <a:solidFill>
                  <a:srgbClr val="FF0000"/>
                </a:solidFill>
              </a:rPr>
              <a:t>NOR</a:t>
            </a:r>
            <a:r>
              <a:rPr lang="zh-CN" altLang="en-US" sz="2400" b="0" dirty="0">
                <a:solidFill>
                  <a:srgbClr val="FF0000"/>
                </a:solidFill>
              </a:rPr>
              <a:t>型：每个存储单元可以单独访问</a:t>
            </a:r>
            <a:endParaRPr lang="zh-CN" altLang="en-US" sz="2400" dirty="0">
              <a:solidFill>
                <a:srgbClr val="FF0000"/>
              </a:solidFill>
            </a:endParaRPr>
          </a:p>
        </p:txBody>
      </p:sp>
      <p:pic>
        <p:nvPicPr>
          <p:cNvPr id="11" name="Picture 2" descr="https://images2015.cnblogs.com/blog/1015191/201609/1015191-20160901110031199-846699069.png">
            <a:extLst>
              <a:ext uri="{FF2B5EF4-FFF2-40B4-BE49-F238E27FC236}">
                <a16:creationId xmlns:a16="http://schemas.microsoft.com/office/drawing/2014/main" id="{8C7112C2-B488-4E43-87FB-71F12DF7D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5" y="3587395"/>
            <a:ext cx="6524241" cy="316835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9C382AF7-9A73-42A0-A9AE-3D2CC836C9B2}"/>
              </a:ext>
            </a:extLst>
          </p:cNvPr>
          <p:cNvSpPr/>
          <p:nvPr/>
        </p:nvSpPr>
        <p:spPr>
          <a:xfrm>
            <a:off x="7164289" y="4365104"/>
            <a:ext cx="1825228" cy="1682577"/>
          </a:xfrm>
          <a:prstGeom prst="rect">
            <a:avLst/>
          </a:prstGeom>
        </p:spPr>
        <p:txBody>
          <a:bodyPr wrap="square">
            <a:spAutoFit/>
          </a:bodyPr>
          <a:lstStyle/>
          <a:p>
            <a:pPr>
              <a:lnSpc>
                <a:spcPct val="150000"/>
              </a:lnSpc>
            </a:pPr>
            <a:r>
              <a:rPr lang="en-US" altLang="zh-CN" sz="2400" b="0" dirty="0">
                <a:solidFill>
                  <a:srgbClr val="FF0000"/>
                </a:solidFill>
              </a:rPr>
              <a:t>NAND</a:t>
            </a:r>
            <a:r>
              <a:rPr lang="zh-CN" altLang="en-US" sz="2400" b="0" dirty="0">
                <a:solidFill>
                  <a:srgbClr val="FF0000"/>
                </a:solidFill>
              </a:rPr>
              <a:t>型：同一行必须同时访问</a:t>
            </a:r>
            <a:endParaRPr lang="zh-CN" altLang="en-US" sz="2400" dirty="0">
              <a:solidFill>
                <a:srgbClr val="FF0000"/>
              </a:solidFill>
            </a:endParaRPr>
          </a:p>
        </p:txBody>
      </p:sp>
      <p:sp>
        <p:nvSpPr>
          <p:cNvPr id="2" name="文本框 1"/>
          <p:cNvSpPr txBox="1"/>
          <p:nvPr/>
        </p:nvSpPr>
        <p:spPr>
          <a:xfrm>
            <a:off x="3360545" y="3072153"/>
            <a:ext cx="662361" cy="523220"/>
          </a:xfrm>
          <a:prstGeom prst="rect">
            <a:avLst/>
          </a:prstGeom>
          <a:noFill/>
        </p:spPr>
        <p:txBody>
          <a:bodyPr wrap="none" rtlCol="0">
            <a:spAutoFit/>
          </a:bodyPr>
          <a:lstStyle/>
          <a:p>
            <a:r>
              <a:rPr lang="en-US" altLang="zh-CN" dirty="0">
                <a:solidFill>
                  <a:srgbClr val="FF0000"/>
                </a:solidFill>
              </a:rPr>
              <a:t>VS</a:t>
            </a:r>
            <a:endParaRPr lang="zh-CN" altLang="en-US" dirty="0">
              <a:solidFill>
                <a:srgbClr val="FF0000"/>
              </a:solidFill>
            </a:endParaRPr>
          </a:p>
        </p:txBody>
      </p:sp>
    </p:spTree>
    <p:extLst>
      <p:ext uri="{BB962C8B-B14F-4D97-AF65-F5344CB8AC3E}">
        <p14:creationId xmlns:p14="http://schemas.microsoft.com/office/powerpoint/2010/main" val="3011264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468"/>
                                        </p:tgtEl>
                                        <p:attrNameLst>
                                          <p:attrName>style.visibility</p:attrName>
                                        </p:attrNameLst>
                                      </p:cBhvr>
                                      <p:to>
                                        <p:strVal val="visible"/>
                                      </p:to>
                                    </p:set>
                                    <p:animEffect transition="in" filter="fade">
                                      <p:cBhvr>
                                        <p:cTn id="7" dur="500"/>
                                        <p:tgtEl>
                                          <p:spTgt spid="31846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DBF1FD24-5C7B-4EBA-AB82-92907B49E18F}"/>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闪存：</a:t>
            </a:r>
            <a:r>
              <a:rPr lang="en-US" altLang="zh-CN" b="0" kern="0" dirty="0"/>
              <a:t>NOR</a:t>
            </a:r>
            <a:r>
              <a:rPr lang="zh-CN" altLang="en-US" b="0" kern="0" dirty="0"/>
              <a:t>型  </a:t>
            </a:r>
            <a:r>
              <a:rPr lang="en-US" altLang="zh-CN" b="0" kern="0" dirty="0"/>
              <a:t>VS. NAND</a:t>
            </a:r>
            <a:r>
              <a:rPr lang="zh-CN" altLang="en-US" b="0" kern="0" dirty="0"/>
              <a:t>型 </a:t>
            </a:r>
          </a:p>
        </p:txBody>
      </p:sp>
      <p:graphicFrame>
        <p:nvGraphicFramePr>
          <p:cNvPr id="4" name="表格 3">
            <a:extLst>
              <a:ext uri="{FF2B5EF4-FFF2-40B4-BE49-F238E27FC236}">
                <a16:creationId xmlns:a16="http://schemas.microsoft.com/office/drawing/2014/main" id="{EB05472B-DED4-4C1C-896C-B3DD837A08D7}"/>
              </a:ext>
            </a:extLst>
          </p:cNvPr>
          <p:cNvGraphicFramePr>
            <a:graphicFrameLocks noGrp="1"/>
          </p:cNvGraphicFramePr>
          <p:nvPr/>
        </p:nvGraphicFramePr>
        <p:xfrm>
          <a:off x="152400" y="1187450"/>
          <a:ext cx="8893176" cy="4053840"/>
        </p:xfrm>
        <a:graphic>
          <a:graphicData uri="http://schemas.openxmlformats.org/drawingml/2006/table">
            <a:tbl>
              <a:tblPr firstRow="1" bandRow="1">
                <a:tableStyleId>{5C22544A-7EE6-4342-B048-85BDC9FD1C3A}</a:tableStyleId>
              </a:tblPr>
              <a:tblGrid>
                <a:gridCol w="2964392">
                  <a:extLst>
                    <a:ext uri="{9D8B030D-6E8A-4147-A177-3AD203B41FA5}">
                      <a16:colId xmlns:a16="http://schemas.microsoft.com/office/drawing/2014/main" val="325098768"/>
                    </a:ext>
                  </a:extLst>
                </a:gridCol>
                <a:gridCol w="2463320">
                  <a:extLst>
                    <a:ext uri="{9D8B030D-6E8A-4147-A177-3AD203B41FA5}">
                      <a16:colId xmlns:a16="http://schemas.microsoft.com/office/drawing/2014/main" val="3250031711"/>
                    </a:ext>
                  </a:extLst>
                </a:gridCol>
                <a:gridCol w="3465464">
                  <a:extLst>
                    <a:ext uri="{9D8B030D-6E8A-4147-A177-3AD203B41FA5}">
                      <a16:colId xmlns:a16="http://schemas.microsoft.com/office/drawing/2014/main" val="2087550099"/>
                    </a:ext>
                  </a:extLst>
                </a:gridCol>
              </a:tblGrid>
              <a:tr h="400776">
                <a:tc>
                  <a:txBody>
                    <a:bodyPr/>
                    <a:lstStyle/>
                    <a:p>
                      <a:endParaRPr lang="zh-CN" altLang="en-US" sz="2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2800" b="1" dirty="0">
                          <a:solidFill>
                            <a:schemeClr val="tx1"/>
                          </a:solidFill>
                        </a:rPr>
                        <a:t>NOR Flash</a:t>
                      </a:r>
                      <a:endParaRPr lang="zh-CN" altLang="en-US" sz="2800" b="1" dirty="0">
                        <a:solidFill>
                          <a:schemeClr val="tx1"/>
                        </a:solidFill>
                      </a:endParaRPr>
                    </a:p>
                  </a:txBody>
                  <a:tcPr>
                    <a:lnT w="12700" cap="flat" cmpd="sng" algn="ctr">
                      <a:solidFill>
                        <a:schemeClr val="tx1"/>
                      </a:solidFill>
                      <a:prstDash val="solid"/>
                      <a:round/>
                      <a:headEnd type="none" w="med" len="med"/>
                      <a:tailEnd type="none" w="med" len="med"/>
                    </a:lnT>
                  </a:tcPr>
                </a:tc>
                <a:tc>
                  <a:txBody>
                    <a:bodyPr/>
                    <a:lstStyle/>
                    <a:p>
                      <a:r>
                        <a:rPr lang="en-US" altLang="zh-CN" sz="2800" b="1" dirty="0">
                          <a:solidFill>
                            <a:schemeClr val="tx1"/>
                          </a:solidFill>
                        </a:rPr>
                        <a:t>NAND Flash</a:t>
                      </a:r>
                      <a:endParaRPr lang="zh-CN" altLang="en-US" sz="28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35398001"/>
                  </a:ext>
                </a:extLst>
              </a:tr>
              <a:tr h="400776">
                <a:tc>
                  <a:txBody>
                    <a:bodyPr/>
                    <a:lstStyle/>
                    <a:p>
                      <a:r>
                        <a:rPr lang="zh-CN" altLang="en-US" sz="2800" b="1" dirty="0">
                          <a:solidFill>
                            <a:schemeClr val="tx1"/>
                          </a:solidFill>
                        </a:rPr>
                        <a:t>密度</a:t>
                      </a:r>
                    </a:p>
                  </a:txBody>
                  <a:tcPr>
                    <a:lnL w="12700" cap="flat" cmpd="sng" algn="ctr">
                      <a:solidFill>
                        <a:schemeClr val="tx1"/>
                      </a:solidFill>
                      <a:prstDash val="solid"/>
                      <a:round/>
                      <a:headEnd type="none" w="med" len="med"/>
                      <a:tailEnd type="none" w="med" len="med"/>
                    </a:lnL>
                  </a:tcPr>
                </a:tc>
                <a:tc>
                  <a:txBody>
                    <a:bodyPr/>
                    <a:lstStyle/>
                    <a:p>
                      <a:r>
                        <a:rPr lang="zh-CN" altLang="en-US" sz="2800" b="1" dirty="0">
                          <a:solidFill>
                            <a:schemeClr val="tx1"/>
                          </a:solidFill>
                        </a:rPr>
                        <a:t>小</a:t>
                      </a:r>
                    </a:p>
                  </a:txBody>
                  <a:tcPr/>
                </a:tc>
                <a:tc>
                  <a:txBody>
                    <a:bodyPr/>
                    <a:lstStyle/>
                    <a:p>
                      <a:r>
                        <a:rPr lang="zh-CN" altLang="en-US" sz="2800" b="1" dirty="0">
                          <a:solidFill>
                            <a:schemeClr val="tx1"/>
                          </a:solidFill>
                        </a:rPr>
                        <a:t>大</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3394770"/>
                  </a:ext>
                </a:extLst>
              </a:tr>
              <a:tr h="400776">
                <a:tc>
                  <a:txBody>
                    <a:bodyPr/>
                    <a:lstStyle/>
                    <a:p>
                      <a:r>
                        <a:rPr lang="zh-CN" altLang="en-US" sz="2800" b="1" dirty="0">
                          <a:solidFill>
                            <a:schemeClr val="tx1"/>
                          </a:solidFill>
                        </a:rPr>
                        <a:t>容量</a:t>
                      </a:r>
                    </a:p>
                  </a:txBody>
                  <a:tcPr>
                    <a:lnL w="12700" cap="flat" cmpd="sng" algn="ctr">
                      <a:solidFill>
                        <a:schemeClr val="tx1"/>
                      </a:solidFill>
                      <a:prstDash val="solid"/>
                      <a:round/>
                      <a:headEnd type="none" w="med" len="med"/>
                      <a:tailEnd type="none" w="med" len="med"/>
                    </a:lnL>
                  </a:tcPr>
                </a:tc>
                <a:tc>
                  <a:txBody>
                    <a:bodyPr/>
                    <a:lstStyle/>
                    <a:p>
                      <a:r>
                        <a:rPr lang="zh-CN" altLang="en-US" sz="2800" b="1" dirty="0">
                          <a:solidFill>
                            <a:schemeClr val="tx1"/>
                          </a:solidFill>
                        </a:rPr>
                        <a:t>小</a:t>
                      </a:r>
                    </a:p>
                  </a:txBody>
                  <a:tcPr/>
                </a:tc>
                <a:tc>
                  <a:txBody>
                    <a:bodyPr/>
                    <a:lstStyle/>
                    <a:p>
                      <a:r>
                        <a:rPr lang="zh-CN" altLang="en-US" sz="2800" b="1" dirty="0">
                          <a:solidFill>
                            <a:schemeClr val="tx1"/>
                          </a:solidFill>
                        </a:rPr>
                        <a:t>大</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1292799"/>
                  </a:ext>
                </a:extLst>
              </a:tr>
              <a:tr h="400776">
                <a:tc>
                  <a:txBody>
                    <a:bodyPr/>
                    <a:lstStyle/>
                    <a:p>
                      <a:r>
                        <a:rPr lang="zh-CN" altLang="en-US" sz="2800" b="1" dirty="0">
                          <a:solidFill>
                            <a:schemeClr val="tx1"/>
                          </a:solidFill>
                        </a:rPr>
                        <a:t>写入速度</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chemeClr val="tx1"/>
                          </a:solidFill>
                        </a:rPr>
                        <a:t>慢</a:t>
                      </a:r>
                    </a:p>
                  </a:txBody>
                  <a:tcPr/>
                </a:tc>
                <a:tc>
                  <a:txBody>
                    <a:bodyPr/>
                    <a:lstStyle/>
                    <a:p>
                      <a:r>
                        <a:rPr lang="zh-CN" altLang="en-US" sz="2800" b="1" dirty="0">
                          <a:solidFill>
                            <a:schemeClr val="tx1"/>
                          </a:solidFill>
                        </a:rPr>
                        <a:t>快</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6070528"/>
                  </a:ext>
                </a:extLst>
              </a:tr>
              <a:tr h="400776">
                <a:tc>
                  <a:txBody>
                    <a:bodyPr/>
                    <a:lstStyle/>
                    <a:p>
                      <a:r>
                        <a:rPr lang="zh-CN" altLang="en-US" sz="2800" b="1" dirty="0">
                          <a:solidFill>
                            <a:schemeClr val="tx1"/>
                          </a:solidFill>
                        </a:rPr>
                        <a:t>读取速度</a:t>
                      </a:r>
                    </a:p>
                  </a:txBody>
                  <a:tcPr>
                    <a:lnL w="12700" cap="flat" cmpd="sng" algn="ctr">
                      <a:solidFill>
                        <a:schemeClr val="tx1"/>
                      </a:solidFill>
                      <a:prstDash val="solid"/>
                      <a:round/>
                      <a:headEnd type="none" w="med" len="med"/>
                      <a:tailEnd type="none" w="med" len="med"/>
                    </a:lnL>
                  </a:tcPr>
                </a:tc>
                <a:tc>
                  <a:txBody>
                    <a:bodyPr/>
                    <a:lstStyle/>
                    <a:p>
                      <a:r>
                        <a:rPr lang="zh-CN" altLang="en-US" sz="2800" b="1" dirty="0">
                          <a:solidFill>
                            <a:schemeClr val="tx1"/>
                          </a:solidFill>
                        </a:rPr>
                        <a:t>快</a:t>
                      </a:r>
                    </a:p>
                  </a:txBody>
                  <a:tcPr/>
                </a:tc>
                <a:tc>
                  <a:txBody>
                    <a:bodyPr/>
                    <a:lstStyle/>
                    <a:p>
                      <a:r>
                        <a:rPr lang="zh-CN" altLang="en-US" sz="2800" b="1" dirty="0">
                          <a:solidFill>
                            <a:schemeClr val="tx1"/>
                          </a:solidFill>
                        </a:rPr>
                        <a:t>慢</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73345046"/>
                  </a:ext>
                </a:extLst>
              </a:tr>
              <a:tr h="400776">
                <a:tc>
                  <a:txBody>
                    <a:bodyPr/>
                    <a:lstStyle/>
                    <a:p>
                      <a:r>
                        <a:rPr lang="zh-CN" altLang="en-US" sz="2800" b="1" dirty="0">
                          <a:solidFill>
                            <a:schemeClr val="tx1"/>
                          </a:solidFill>
                        </a:rPr>
                        <a:t>成本价格</a:t>
                      </a:r>
                    </a:p>
                  </a:txBody>
                  <a:tcPr>
                    <a:lnL w="12700" cap="flat" cmpd="sng" algn="ctr">
                      <a:solidFill>
                        <a:schemeClr val="tx1"/>
                      </a:solidFill>
                      <a:prstDash val="solid"/>
                      <a:round/>
                      <a:headEnd type="none" w="med" len="med"/>
                      <a:tailEnd type="none" w="med" len="med"/>
                    </a:lnL>
                  </a:tcPr>
                </a:tc>
                <a:tc>
                  <a:txBody>
                    <a:bodyPr/>
                    <a:lstStyle/>
                    <a:p>
                      <a:r>
                        <a:rPr lang="zh-CN" altLang="en-US" sz="2800" b="1" dirty="0">
                          <a:solidFill>
                            <a:schemeClr val="tx1"/>
                          </a:solidFill>
                        </a:rPr>
                        <a:t>高</a:t>
                      </a:r>
                    </a:p>
                  </a:txBody>
                  <a:tcPr/>
                </a:tc>
                <a:tc>
                  <a:txBody>
                    <a:bodyPr/>
                    <a:lstStyle/>
                    <a:p>
                      <a:r>
                        <a:rPr lang="zh-CN" altLang="en-US" sz="2800" b="1" dirty="0">
                          <a:solidFill>
                            <a:schemeClr val="tx1"/>
                          </a:solidFill>
                        </a:rPr>
                        <a:t>低</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51882329"/>
                  </a:ext>
                </a:extLst>
              </a:tr>
              <a:tr h="400776">
                <a:tc>
                  <a:txBody>
                    <a:bodyPr/>
                    <a:lstStyle/>
                    <a:p>
                      <a:r>
                        <a:rPr lang="zh-CN" altLang="en-US" sz="2800" b="1" dirty="0">
                          <a:solidFill>
                            <a:srgbClr val="FF0000"/>
                          </a:solidFill>
                        </a:rPr>
                        <a:t>应用场景</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zh-CN" altLang="en-US" sz="2800" b="1" dirty="0">
                          <a:solidFill>
                            <a:srgbClr val="FF0000"/>
                          </a:solidFill>
                        </a:rPr>
                        <a:t>程序存储器</a:t>
                      </a:r>
                      <a:endParaRPr lang="en-US" altLang="zh-CN" sz="2800" b="1" dirty="0">
                        <a:solidFill>
                          <a:srgbClr val="FF0000"/>
                        </a:solidFill>
                      </a:endParaRPr>
                    </a:p>
                    <a:p>
                      <a:r>
                        <a:rPr lang="zh-CN" altLang="en-US" sz="2800" b="1" dirty="0">
                          <a:solidFill>
                            <a:srgbClr val="FF0000"/>
                          </a:solidFill>
                        </a:rPr>
                        <a:t>嵌入式应用</a:t>
                      </a:r>
                    </a:p>
                  </a:txBody>
                  <a:tcPr>
                    <a:lnB w="12700" cap="flat" cmpd="sng" algn="ctr">
                      <a:solidFill>
                        <a:schemeClr val="tx1"/>
                      </a:solidFill>
                      <a:prstDash val="solid"/>
                      <a:round/>
                      <a:headEnd type="none" w="med" len="med"/>
                      <a:tailEnd type="none" w="med" len="med"/>
                    </a:lnB>
                  </a:tcPr>
                </a:tc>
                <a:tc>
                  <a:txBody>
                    <a:bodyPr/>
                    <a:lstStyle/>
                    <a:p>
                      <a:r>
                        <a:rPr lang="zh-CN" altLang="en-US" sz="2800" b="1" dirty="0">
                          <a:solidFill>
                            <a:srgbClr val="FF0000"/>
                          </a:solidFill>
                        </a:rPr>
                        <a:t>大容量数据存储器</a:t>
                      </a:r>
                      <a:endParaRPr lang="en-US" altLang="zh-CN" sz="2800" b="1" dirty="0">
                        <a:solidFill>
                          <a:srgbClr val="FF0000"/>
                        </a:solidFill>
                      </a:endParaRPr>
                    </a:p>
                    <a:p>
                      <a:r>
                        <a:rPr lang="zh-CN" altLang="en-US" sz="2800" b="1" dirty="0">
                          <a:solidFill>
                            <a:srgbClr val="FF0000"/>
                          </a:solidFill>
                        </a:rPr>
                        <a:t>如 </a:t>
                      </a:r>
                      <a:r>
                        <a:rPr lang="en-US" altLang="zh-CN" sz="2800" b="1" dirty="0">
                          <a:solidFill>
                            <a:srgbClr val="FF0000"/>
                          </a:solidFill>
                        </a:rPr>
                        <a:t>U</a:t>
                      </a:r>
                      <a:r>
                        <a:rPr lang="zh-CN" altLang="en-US" sz="2800" b="1" dirty="0">
                          <a:solidFill>
                            <a:srgbClr val="FF0000"/>
                          </a:solidFill>
                        </a:rPr>
                        <a:t>盘，</a:t>
                      </a:r>
                      <a:r>
                        <a:rPr lang="en-US" altLang="zh-CN" sz="2800" b="1" dirty="0">
                          <a:solidFill>
                            <a:srgbClr val="FF0000"/>
                          </a:solidFill>
                        </a:rPr>
                        <a:t>SSD</a:t>
                      </a:r>
                      <a:r>
                        <a:rPr lang="zh-CN" altLang="en-US" sz="2800" b="1" dirty="0">
                          <a:solidFill>
                            <a:srgbClr val="FF0000"/>
                          </a:solidFill>
                        </a:rPr>
                        <a:t>等</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463517"/>
                  </a:ext>
                </a:extLst>
              </a:tr>
            </a:tbl>
          </a:graphicData>
        </a:graphic>
      </p:graphicFrame>
    </p:spTree>
    <p:extLst>
      <p:ext uri="{BB962C8B-B14F-4D97-AF65-F5344CB8AC3E}">
        <p14:creationId xmlns:p14="http://schemas.microsoft.com/office/powerpoint/2010/main" val="15530270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nvGraphicFramePr>
        <p:xfrm>
          <a:off x="179512" y="1844824"/>
          <a:ext cx="5112961" cy="4752528"/>
        </p:xfrm>
        <a:graphic>
          <a:graphicData uri="http://schemas.openxmlformats.org/presentationml/2006/ole">
            <mc:AlternateContent xmlns:mc="http://schemas.openxmlformats.org/markup-compatibility/2006">
              <mc:Choice xmlns:v="urn:schemas-microsoft-com:vml" Requires="v">
                <p:oleObj spid="_x0000_s313381" name="Artwork" r:id="rId4" imgW="5944680" imgH="5525640" progId="Adobe.Illustrator.15.1">
                  <p:embed/>
                </p:oleObj>
              </mc:Choice>
              <mc:Fallback>
                <p:oleObj name="Artwork" r:id="rId4" imgW="5944680" imgH="5525640" progId="Adobe.Illustrator.15.1">
                  <p:embed/>
                  <p:pic>
                    <p:nvPicPr>
                      <p:cNvPr id="10" name="Object 9"/>
                      <p:cNvPicPr/>
                      <p:nvPr/>
                    </p:nvPicPr>
                    <p:blipFill>
                      <a:blip r:embed="rId5"/>
                      <a:stretch>
                        <a:fillRect/>
                      </a:stretch>
                    </p:blipFill>
                    <p:spPr>
                      <a:xfrm>
                        <a:off x="179512" y="1844824"/>
                        <a:ext cx="5112961" cy="475252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37CB112-2018-440D-B934-E3E1E80B4E6D}"/>
              </a:ext>
            </a:extLst>
          </p:cNvPr>
          <p:cNvSpPr>
            <a:spLocks noGrp="1"/>
          </p:cNvSpPr>
          <p:nvPr>
            <p:ph type="title"/>
          </p:nvPr>
        </p:nvSpPr>
        <p:spPr/>
        <p:txBody>
          <a:bodyPr/>
          <a:lstStyle/>
          <a:p>
            <a:r>
              <a:rPr lang="zh-CN" altLang="en-US" dirty="0"/>
              <a:t>存储器基本结构</a:t>
            </a:r>
          </a:p>
        </p:txBody>
      </p:sp>
      <p:sp>
        <p:nvSpPr>
          <p:cNvPr id="3" name="灯片编号占位符 2">
            <a:extLst>
              <a:ext uri="{FF2B5EF4-FFF2-40B4-BE49-F238E27FC236}">
                <a16:creationId xmlns:a16="http://schemas.microsoft.com/office/drawing/2014/main" id="{DA80D9DB-E6EF-4A58-A1E8-9B5CF7F19F37}"/>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b="1" kern="1200">
                <a:solidFill>
                  <a:schemeClr val="tx1">
                    <a:tint val="75000"/>
                  </a:schemeClr>
                </a:solidFill>
                <a:latin typeface="Arial" panose="020B0604020202020204" pitchFamily="34" charset="0"/>
                <a:ea typeface="黑体" panose="02010609060101010101" charset="-122"/>
                <a:cs typeface="黑体" panose="02010609060101010101" charset="-122"/>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5pPr>
            <a:lvl6pPr marL="22860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6pPr>
            <a:lvl7pPr marL="27432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7pPr>
            <a:lvl8pPr marL="32004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8pPr>
            <a:lvl9pPr marL="36576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9pPr>
          </a:lstStyle>
          <a:p>
            <a:fld id="{D3C32DFA-C9CC-4410-8076-89D7BC099C50}" type="slidenum">
              <a:rPr lang="en-US" smtClean="0"/>
              <a:pPr/>
              <a:t>7</a:t>
            </a:fld>
            <a:endParaRPr lang="en-US"/>
          </a:p>
        </p:txBody>
      </p:sp>
      <p:sp>
        <p:nvSpPr>
          <p:cNvPr id="5" name="Rectangle 227">
            <a:extLst>
              <a:ext uri="{FF2B5EF4-FFF2-40B4-BE49-F238E27FC236}">
                <a16:creationId xmlns:a16="http://schemas.microsoft.com/office/drawing/2014/main" id="{7D699436-3761-4838-AE96-06B0B601AFF0}"/>
              </a:ext>
            </a:extLst>
          </p:cNvPr>
          <p:cNvSpPr>
            <a:spLocks noChangeArrowheads="1"/>
          </p:cNvSpPr>
          <p:nvPr/>
        </p:nvSpPr>
        <p:spPr bwMode="auto">
          <a:xfrm>
            <a:off x="1536675" y="5555382"/>
            <a:ext cx="1587" cy="9525"/>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6" name="Rectangle 234">
            <a:extLst>
              <a:ext uri="{FF2B5EF4-FFF2-40B4-BE49-F238E27FC236}">
                <a16:creationId xmlns:a16="http://schemas.microsoft.com/office/drawing/2014/main" id="{FF25877F-8BF4-47A4-AE41-9DFB38025AC0}"/>
              </a:ext>
            </a:extLst>
          </p:cNvPr>
          <p:cNvSpPr>
            <a:spLocks noChangeArrowheads="1"/>
          </p:cNvSpPr>
          <p:nvPr/>
        </p:nvSpPr>
        <p:spPr bwMode="auto">
          <a:xfrm>
            <a:off x="1978000" y="5683969"/>
            <a:ext cx="1587" cy="11113"/>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7" name="Rectangle 239">
            <a:extLst>
              <a:ext uri="{FF2B5EF4-FFF2-40B4-BE49-F238E27FC236}">
                <a16:creationId xmlns:a16="http://schemas.microsoft.com/office/drawing/2014/main" id="{7D53CED2-0BE4-4F93-B90F-A4902366D17E}"/>
              </a:ext>
            </a:extLst>
          </p:cNvPr>
          <p:cNvSpPr>
            <a:spLocks noChangeArrowheads="1"/>
          </p:cNvSpPr>
          <p:nvPr/>
        </p:nvSpPr>
        <p:spPr bwMode="auto">
          <a:xfrm>
            <a:off x="1536675" y="5834782"/>
            <a:ext cx="1587" cy="11112"/>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8" name="Rectangle 250">
            <a:extLst>
              <a:ext uri="{FF2B5EF4-FFF2-40B4-BE49-F238E27FC236}">
                <a16:creationId xmlns:a16="http://schemas.microsoft.com/office/drawing/2014/main" id="{495F6A69-74A5-437C-AFCC-FEAAAA04E130}"/>
              </a:ext>
            </a:extLst>
          </p:cNvPr>
          <p:cNvSpPr>
            <a:spLocks noChangeArrowheads="1"/>
          </p:cNvSpPr>
          <p:nvPr/>
        </p:nvSpPr>
        <p:spPr bwMode="auto">
          <a:xfrm>
            <a:off x="4498950" y="2915369"/>
            <a:ext cx="1587" cy="11113"/>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9" name="Rectangle 251">
            <a:extLst>
              <a:ext uri="{FF2B5EF4-FFF2-40B4-BE49-F238E27FC236}">
                <a16:creationId xmlns:a16="http://schemas.microsoft.com/office/drawing/2014/main" id="{084E0CBE-F179-452A-8E27-E5B0AD29FDC9}"/>
              </a:ext>
            </a:extLst>
          </p:cNvPr>
          <p:cNvSpPr>
            <a:spLocks noChangeArrowheads="1"/>
          </p:cNvSpPr>
          <p:nvPr/>
        </p:nvSpPr>
        <p:spPr bwMode="auto">
          <a:xfrm>
            <a:off x="3098775" y="3421782"/>
            <a:ext cx="1587" cy="11112"/>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8" name="Rectangle 318">
            <a:extLst>
              <a:ext uri="{FF2B5EF4-FFF2-40B4-BE49-F238E27FC236}">
                <a16:creationId xmlns:a16="http://schemas.microsoft.com/office/drawing/2014/main" id="{9F9B5589-22A5-4EB5-9F61-836CB3DA8BEC}"/>
              </a:ext>
            </a:extLst>
          </p:cNvPr>
          <p:cNvSpPr>
            <a:spLocks noChangeArrowheads="1"/>
          </p:cNvSpPr>
          <p:nvPr/>
        </p:nvSpPr>
        <p:spPr bwMode="auto">
          <a:xfrm>
            <a:off x="4767237" y="5015632"/>
            <a:ext cx="1588" cy="11112"/>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19" name="Rectangle 319">
            <a:extLst>
              <a:ext uri="{FF2B5EF4-FFF2-40B4-BE49-F238E27FC236}">
                <a16:creationId xmlns:a16="http://schemas.microsoft.com/office/drawing/2014/main" id="{FAD63F30-2637-4CAA-B522-3A16147AA0D1}"/>
              </a:ext>
            </a:extLst>
          </p:cNvPr>
          <p:cNvSpPr>
            <a:spLocks noChangeArrowheads="1"/>
          </p:cNvSpPr>
          <p:nvPr/>
        </p:nvSpPr>
        <p:spPr bwMode="auto">
          <a:xfrm>
            <a:off x="4456087" y="5015632"/>
            <a:ext cx="1588" cy="11112"/>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4" name="Rectangle 324">
            <a:extLst>
              <a:ext uri="{FF2B5EF4-FFF2-40B4-BE49-F238E27FC236}">
                <a16:creationId xmlns:a16="http://schemas.microsoft.com/office/drawing/2014/main" id="{8DA36AE4-272A-4E76-B828-A8DE16B9AC48}"/>
              </a:ext>
            </a:extLst>
          </p:cNvPr>
          <p:cNvSpPr>
            <a:spLocks noChangeArrowheads="1"/>
          </p:cNvSpPr>
          <p:nvPr/>
        </p:nvSpPr>
        <p:spPr bwMode="auto">
          <a:xfrm>
            <a:off x="4767237" y="5695082"/>
            <a:ext cx="1588" cy="11112"/>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5" name="Rectangle 325">
            <a:extLst>
              <a:ext uri="{FF2B5EF4-FFF2-40B4-BE49-F238E27FC236}">
                <a16:creationId xmlns:a16="http://schemas.microsoft.com/office/drawing/2014/main" id="{EB7B7824-2F1D-4CB0-9386-B58028CA394F}"/>
              </a:ext>
            </a:extLst>
          </p:cNvPr>
          <p:cNvSpPr>
            <a:spLocks noChangeArrowheads="1"/>
          </p:cNvSpPr>
          <p:nvPr/>
        </p:nvSpPr>
        <p:spPr bwMode="auto">
          <a:xfrm>
            <a:off x="4456087" y="5695082"/>
            <a:ext cx="1588" cy="11112"/>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15263"/>
              </a:buClr>
              <a:buSzPct val="75000"/>
              <a:buFont typeface="Wingdings" panose="05000000000000000000" pitchFamily="2" charset="2"/>
              <a:buChar char="q"/>
              <a:defRPr sz="3200">
                <a:solidFill>
                  <a:srgbClr val="315263"/>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SzPct val="100000"/>
              <a:buChar char="–"/>
              <a:defRPr sz="2400">
                <a:solidFill>
                  <a:schemeClr val="tx1"/>
                </a:solidFill>
                <a:latin typeface="Arial" panose="020B0604020202020204" pitchFamily="34" charset="0"/>
              </a:defRPr>
            </a:lvl3pPr>
            <a:lvl4pPr marL="1600200" indent="-228600">
              <a:spcBef>
                <a:spcPct val="20000"/>
              </a:spcBef>
              <a:buClr>
                <a:srgbClr val="FC9D1E"/>
              </a:buClr>
              <a:buSzPct val="65000"/>
              <a:buFont typeface="Monotype Sorts" pitchFamily="2" charset="2"/>
              <a:buChar char="l"/>
              <a:defRPr sz="2000">
                <a:solidFill>
                  <a:schemeClr val="tx1"/>
                </a:solidFill>
                <a:latin typeface="Arial" panose="020B0604020202020204" pitchFamily="34" charset="0"/>
              </a:defRPr>
            </a:lvl4pPr>
            <a:lvl5pPr marL="2057400" indent="-228600">
              <a:spcBef>
                <a:spcPct val="20000"/>
              </a:spcBef>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chemeClr val="tx1"/>
              </a:solidFill>
            </a:endParaRPr>
          </a:p>
        </p:txBody>
      </p:sp>
      <p:sp>
        <p:nvSpPr>
          <p:cNvPr id="27" name="文本框 26">
            <a:extLst>
              <a:ext uri="{FF2B5EF4-FFF2-40B4-BE49-F238E27FC236}">
                <a16:creationId xmlns:a16="http://schemas.microsoft.com/office/drawing/2014/main" id="{0BFD556C-5C28-48EF-B36F-1523D7A4F562}"/>
              </a:ext>
            </a:extLst>
          </p:cNvPr>
          <p:cNvSpPr txBox="1"/>
          <p:nvPr/>
        </p:nvSpPr>
        <p:spPr>
          <a:xfrm>
            <a:off x="1949923" y="1340768"/>
            <a:ext cx="1325934" cy="369332"/>
          </a:xfrm>
          <a:prstGeom prst="rect">
            <a:avLst/>
          </a:prstGeom>
          <a:noFill/>
        </p:spPr>
        <p:txBody>
          <a:bodyPr wrap="square" rtlCol="0">
            <a:spAutoFit/>
          </a:bodyPr>
          <a:lstStyle/>
          <a:p>
            <a:r>
              <a:rPr lang="zh-CN" altLang="en-US" sz="1800" dirty="0"/>
              <a:t>阵列结构</a:t>
            </a:r>
          </a:p>
        </p:txBody>
      </p:sp>
      <p:sp>
        <p:nvSpPr>
          <p:cNvPr id="29" name="文本框 28">
            <a:extLst>
              <a:ext uri="{FF2B5EF4-FFF2-40B4-BE49-F238E27FC236}">
                <a16:creationId xmlns:a16="http://schemas.microsoft.com/office/drawing/2014/main" id="{E36C9B3B-E12B-4568-9DEC-9C184868155E}"/>
              </a:ext>
            </a:extLst>
          </p:cNvPr>
          <p:cNvSpPr txBox="1"/>
          <p:nvPr/>
        </p:nvSpPr>
        <p:spPr>
          <a:xfrm>
            <a:off x="4932040" y="4437112"/>
            <a:ext cx="3960440" cy="584775"/>
          </a:xfrm>
          <a:prstGeom prst="rect">
            <a:avLst/>
          </a:prstGeom>
          <a:noFill/>
        </p:spPr>
        <p:txBody>
          <a:bodyPr wrap="square" rtlCol="0">
            <a:spAutoFit/>
          </a:bodyPr>
          <a:lstStyle/>
          <a:p>
            <a:pPr marL="285750" indent="-285750">
              <a:buFont typeface="Wingdings" panose="05000000000000000000" pitchFamily="2" charset="2"/>
              <a:buChar char="§"/>
            </a:pPr>
            <a:r>
              <a:rPr lang="zh-CN" altLang="en-US" sz="1600" b="0" dirty="0">
                <a:latin typeface="+mn-ea"/>
                <a:ea typeface="+mn-ea"/>
              </a:rPr>
              <a:t>行地址选择某一行进行读</a:t>
            </a:r>
            <a:r>
              <a:rPr lang="en-US" altLang="zh-CN" sz="1600" b="0" dirty="0">
                <a:latin typeface="+mn-ea"/>
                <a:ea typeface="+mn-ea"/>
              </a:rPr>
              <a:t>/</a:t>
            </a:r>
            <a:r>
              <a:rPr lang="zh-CN" altLang="en-US" sz="1600" b="0" dirty="0">
                <a:latin typeface="+mn-ea"/>
                <a:ea typeface="+mn-ea"/>
              </a:rPr>
              <a:t>写操作，列地址选取进行读</a:t>
            </a:r>
            <a:r>
              <a:rPr lang="en-US" altLang="zh-CN" sz="1600" b="0" dirty="0">
                <a:latin typeface="+mn-ea"/>
                <a:ea typeface="+mn-ea"/>
              </a:rPr>
              <a:t>/</a:t>
            </a:r>
            <a:r>
              <a:rPr lang="zh-CN" altLang="en-US" sz="1600" b="0" dirty="0">
                <a:latin typeface="+mn-ea"/>
                <a:ea typeface="+mn-ea"/>
              </a:rPr>
              <a:t>写的字单元。</a:t>
            </a:r>
          </a:p>
        </p:txBody>
      </p:sp>
      <p:sp>
        <p:nvSpPr>
          <p:cNvPr id="33" name="矩形 32">
            <a:extLst>
              <a:ext uri="{FF2B5EF4-FFF2-40B4-BE49-F238E27FC236}">
                <a16:creationId xmlns:a16="http://schemas.microsoft.com/office/drawing/2014/main" id="{F2D39732-2E4A-47AE-9A4C-900A229BFD7A}"/>
              </a:ext>
            </a:extLst>
          </p:cNvPr>
          <p:cNvSpPr/>
          <p:nvPr/>
        </p:nvSpPr>
        <p:spPr>
          <a:xfrm>
            <a:off x="107504" y="4417367"/>
            <a:ext cx="1541418" cy="307777"/>
          </a:xfrm>
          <a:prstGeom prst="rect">
            <a:avLst/>
          </a:prstGeom>
        </p:spPr>
        <p:txBody>
          <a:bodyPr wrap="square">
            <a:spAutoFit/>
          </a:bodyPr>
          <a:lstStyle/>
          <a:p>
            <a:r>
              <a:rPr lang="zh-CN" altLang="en-US" sz="1400" dirty="0">
                <a:solidFill>
                  <a:srgbClr val="00B050"/>
                </a:solidFill>
              </a:rPr>
              <a:t>行地址选择信号</a:t>
            </a:r>
          </a:p>
        </p:txBody>
      </p:sp>
      <p:sp>
        <p:nvSpPr>
          <p:cNvPr id="34" name="矩形 33">
            <a:extLst>
              <a:ext uri="{FF2B5EF4-FFF2-40B4-BE49-F238E27FC236}">
                <a16:creationId xmlns:a16="http://schemas.microsoft.com/office/drawing/2014/main" id="{CB64D4B2-3094-4A81-9C16-0F2E9109988E}"/>
              </a:ext>
            </a:extLst>
          </p:cNvPr>
          <p:cNvSpPr/>
          <p:nvPr/>
        </p:nvSpPr>
        <p:spPr>
          <a:xfrm>
            <a:off x="323528" y="5869856"/>
            <a:ext cx="1541418" cy="307777"/>
          </a:xfrm>
          <a:prstGeom prst="rect">
            <a:avLst/>
          </a:prstGeom>
        </p:spPr>
        <p:txBody>
          <a:bodyPr wrap="square">
            <a:spAutoFit/>
          </a:bodyPr>
          <a:lstStyle/>
          <a:p>
            <a:r>
              <a:rPr lang="zh-CN" altLang="en-US" sz="1400" dirty="0">
                <a:solidFill>
                  <a:srgbClr val="00B050"/>
                </a:solidFill>
              </a:rPr>
              <a:t>列地址选择信号</a:t>
            </a:r>
          </a:p>
        </p:txBody>
      </p:sp>
      <p:sp>
        <p:nvSpPr>
          <p:cNvPr id="20" name="文本框 27">
            <a:extLst>
              <a:ext uri="{FF2B5EF4-FFF2-40B4-BE49-F238E27FC236}">
                <a16:creationId xmlns:a16="http://schemas.microsoft.com/office/drawing/2014/main" id="{AC26A24A-F95D-4E3F-AE3D-F4499B4045D1}"/>
              </a:ext>
            </a:extLst>
          </p:cNvPr>
          <p:cNvSpPr txBox="1"/>
          <p:nvPr/>
        </p:nvSpPr>
        <p:spPr>
          <a:xfrm>
            <a:off x="4932040" y="3318083"/>
            <a:ext cx="3960440" cy="830997"/>
          </a:xfrm>
          <a:prstGeom prst="rect">
            <a:avLst/>
          </a:prstGeom>
          <a:noFill/>
        </p:spPr>
        <p:txBody>
          <a:bodyPr wrap="square" rtlCol="0">
            <a:spAutoFit/>
          </a:bodyPr>
          <a:lstStyle/>
          <a:p>
            <a:pPr marL="285750" indent="-285750">
              <a:buFont typeface="Wingdings" panose="05000000000000000000" pitchFamily="2" charset="2"/>
              <a:buChar char="§"/>
            </a:pPr>
            <a:r>
              <a:rPr lang="zh-CN" altLang="en-US" sz="1600" b="0" dirty="0">
                <a:latin typeface="+mn-ea"/>
                <a:ea typeface="+mn-ea"/>
              </a:rPr>
              <a:t>采用行译码器和列译码器的二维译码结构可减小译码器的规模，两个译码器交叉译码选中某存储单元</a:t>
            </a:r>
          </a:p>
        </p:txBody>
      </p:sp>
    </p:spTree>
    <p:extLst>
      <p:ext uri="{BB962C8B-B14F-4D97-AF65-F5344CB8AC3E}">
        <p14:creationId xmlns:p14="http://schemas.microsoft.com/office/powerpoint/2010/main" val="412192331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B8747A3-0E2C-41B8-8E50-5646AA601337}"/>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en-US" altLang="zh-CN" b="0" kern="0" dirty="0"/>
              <a:t>Flash </a:t>
            </a:r>
            <a:r>
              <a:rPr lang="zh-CN" altLang="en-US" b="0" kern="0" dirty="0"/>
              <a:t>微缩问题</a:t>
            </a:r>
          </a:p>
        </p:txBody>
      </p:sp>
      <p:pic>
        <p:nvPicPr>
          <p:cNvPr id="4" name="图片 3">
            <a:extLst>
              <a:ext uri="{FF2B5EF4-FFF2-40B4-BE49-F238E27FC236}">
                <a16:creationId xmlns:a16="http://schemas.microsoft.com/office/drawing/2014/main" id="{107FE985-068E-48D6-AD5A-4E6946813979}"/>
              </a:ext>
            </a:extLst>
          </p:cNvPr>
          <p:cNvPicPr>
            <a:picLocks noChangeAspect="1"/>
          </p:cNvPicPr>
          <p:nvPr/>
        </p:nvPicPr>
        <p:blipFill>
          <a:blip r:embed="rId3"/>
          <a:stretch>
            <a:fillRect/>
          </a:stretch>
        </p:blipFill>
        <p:spPr>
          <a:xfrm>
            <a:off x="98425" y="980728"/>
            <a:ext cx="8954837" cy="4353948"/>
          </a:xfrm>
          <a:prstGeom prst="rect">
            <a:avLst/>
          </a:prstGeom>
        </p:spPr>
      </p:pic>
      <p:sp>
        <p:nvSpPr>
          <p:cNvPr id="5" name="文本框 4">
            <a:extLst>
              <a:ext uri="{FF2B5EF4-FFF2-40B4-BE49-F238E27FC236}">
                <a16:creationId xmlns:a16="http://schemas.microsoft.com/office/drawing/2014/main" id="{8CB1D2CA-C3B9-434D-AFD4-9941CB48AB58}"/>
              </a:ext>
            </a:extLst>
          </p:cNvPr>
          <p:cNvSpPr txBox="1"/>
          <p:nvPr/>
        </p:nvSpPr>
        <p:spPr>
          <a:xfrm>
            <a:off x="-1285" y="5589240"/>
            <a:ext cx="9562233" cy="954107"/>
          </a:xfrm>
          <a:prstGeom prst="rect">
            <a:avLst/>
          </a:prstGeom>
          <a:noFill/>
        </p:spPr>
        <p:txBody>
          <a:bodyPr wrap="none" rtlCol="0">
            <a:spAutoFit/>
          </a:bodyPr>
          <a:lstStyle/>
          <a:p>
            <a:r>
              <a:rPr lang="zh-CN" altLang="en-US" dirty="0">
                <a:solidFill>
                  <a:srgbClr val="0000FF"/>
                </a:solidFill>
              </a:rPr>
              <a:t>尺寸缩小，浮栅存储的电子数量减小，带来可靠性问题，</a:t>
            </a:r>
            <a:endParaRPr lang="en-US" altLang="zh-CN" dirty="0">
              <a:solidFill>
                <a:srgbClr val="0000FF"/>
              </a:solidFill>
            </a:endParaRPr>
          </a:p>
          <a:p>
            <a:r>
              <a:rPr lang="zh-CN" altLang="en-US" dirty="0">
                <a:solidFill>
                  <a:srgbClr val="0000FF"/>
                </a:solidFill>
              </a:rPr>
              <a:t>数据保持时间问题等，目前主流是</a:t>
            </a:r>
            <a:r>
              <a:rPr lang="en-US" altLang="zh-CN" dirty="0">
                <a:solidFill>
                  <a:srgbClr val="0000FF"/>
                </a:solidFill>
              </a:rPr>
              <a:t>28nm</a:t>
            </a:r>
            <a:r>
              <a:rPr lang="zh-CN" altLang="en-US" dirty="0">
                <a:solidFill>
                  <a:srgbClr val="0000FF"/>
                </a:solidFill>
              </a:rPr>
              <a:t>，往下微缩较难</a:t>
            </a:r>
          </a:p>
        </p:txBody>
      </p:sp>
    </p:spTree>
    <p:extLst>
      <p:ext uri="{BB962C8B-B14F-4D97-AF65-F5344CB8AC3E}">
        <p14:creationId xmlns:p14="http://schemas.microsoft.com/office/powerpoint/2010/main" val="1853413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10163-0A0C-4CB3-B2D8-E0FA63AE128C}"/>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en-US" altLang="zh-CN" b="0" kern="0" dirty="0" err="1"/>
              <a:t>2D</a:t>
            </a:r>
            <a:r>
              <a:rPr lang="en-US" altLang="zh-CN" b="0" kern="0" dirty="0"/>
              <a:t> Flash VS. 3D Flash</a:t>
            </a:r>
            <a:endParaRPr lang="zh-CN" altLang="en-US" b="0" kern="0" dirty="0"/>
          </a:p>
        </p:txBody>
      </p:sp>
      <p:pic>
        <p:nvPicPr>
          <p:cNvPr id="310274" name="Picture 2" descr="https://upload.semidata.info/new.eefocus.com/article/image/2018/06/11/5b1e0d9ed0cb4-thumb.png">
            <a:extLst>
              <a:ext uri="{FF2B5EF4-FFF2-40B4-BE49-F238E27FC236}">
                <a16:creationId xmlns:a16="http://schemas.microsoft.com/office/drawing/2014/main" id="{AF2000FA-FA92-4C0C-B853-7311B4DD1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690" y="1910806"/>
            <a:ext cx="5067672" cy="2908844"/>
          </a:xfrm>
          <a:prstGeom prst="rect">
            <a:avLst/>
          </a:prstGeom>
          <a:noFill/>
          <a:extLst>
            <a:ext uri="{909E8E84-426E-40DD-AFC4-6F175D3DCCD1}">
              <a14:hiddenFill xmlns:a14="http://schemas.microsoft.com/office/drawing/2010/main">
                <a:solidFill>
                  <a:srgbClr val="FFFFFF"/>
                </a:solidFill>
              </a14:hiddenFill>
            </a:ext>
          </a:extLst>
        </p:spPr>
      </p:pic>
      <p:pic>
        <p:nvPicPr>
          <p:cNvPr id="310278" name="Picture 6" descr="http://ww4.sinaimg.cn/mw1024/e5675f11jw1esonqhcw53j20ei084t9q.jpg">
            <a:extLst>
              <a:ext uri="{FF2B5EF4-FFF2-40B4-BE49-F238E27FC236}">
                <a16:creationId xmlns:a16="http://schemas.microsoft.com/office/drawing/2014/main" id="{7AD63A33-B8F1-4851-9014-107232218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29" y="1974578"/>
            <a:ext cx="3710161"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5E2B1AA-DD02-472B-A64C-FB5514A37C3A}"/>
              </a:ext>
            </a:extLst>
          </p:cNvPr>
          <p:cNvSpPr txBox="1"/>
          <p:nvPr/>
        </p:nvSpPr>
        <p:spPr>
          <a:xfrm>
            <a:off x="179512" y="5517232"/>
            <a:ext cx="3070071" cy="523220"/>
          </a:xfrm>
          <a:prstGeom prst="rect">
            <a:avLst/>
          </a:prstGeom>
          <a:noFill/>
        </p:spPr>
        <p:txBody>
          <a:bodyPr wrap="none" rtlCol="0">
            <a:spAutoFit/>
          </a:bodyPr>
          <a:lstStyle/>
          <a:p>
            <a:r>
              <a:rPr lang="zh-CN" altLang="en-US" dirty="0"/>
              <a:t>硬盘多层盘片叠加</a:t>
            </a:r>
          </a:p>
        </p:txBody>
      </p:sp>
      <p:sp>
        <p:nvSpPr>
          <p:cNvPr id="10" name="文本框 9">
            <a:extLst>
              <a:ext uri="{FF2B5EF4-FFF2-40B4-BE49-F238E27FC236}">
                <a16:creationId xmlns:a16="http://schemas.microsoft.com/office/drawing/2014/main" id="{649AF4A9-6ED3-4507-9BF9-05CF46356DF9}"/>
              </a:ext>
            </a:extLst>
          </p:cNvPr>
          <p:cNvSpPr txBox="1"/>
          <p:nvPr/>
        </p:nvSpPr>
        <p:spPr>
          <a:xfrm>
            <a:off x="4961490" y="5552985"/>
            <a:ext cx="3225563" cy="523220"/>
          </a:xfrm>
          <a:prstGeom prst="rect">
            <a:avLst/>
          </a:prstGeom>
          <a:noFill/>
        </p:spPr>
        <p:txBody>
          <a:bodyPr wrap="none" rtlCol="0">
            <a:spAutoFit/>
          </a:bodyPr>
          <a:lstStyle/>
          <a:p>
            <a:r>
              <a:rPr lang="en-US" altLang="zh-CN" dirty="0"/>
              <a:t>3D NAND</a:t>
            </a:r>
            <a:r>
              <a:rPr lang="zh-CN" altLang="en-US" dirty="0"/>
              <a:t>多层叠加</a:t>
            </a:r>
          </a:p>
        </p:txBody>
      </p:sp>
    </p:spTree>
    <p:extLst>
      <p:ext uri="{BB962C8B-B14F-4D97-AF65-F5344CB8AC3E}">
        <p14:creationId xmlns:p14="http://schemas.microsoft.com/office/powerpoint/2010/main" val="3996126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278"/>
                                        </p:tgtEl>
                                        <p:attrNameLst>
                                          <p:attrName>style.visibility</p:attrName>
                                        </p:attrNameLst>
                                      </p:cBhvr>
                                      <p:to>
                                        <p:strVal val="visible"/>
                                      </p:to>
                                    </p:set>
                                    <p:animEffect transition="in" filter="fade">
                                      <p:cBhvr>
                                        <p:cTn id="7" dur="500"/>
                                        <p:tgtEl>
                                          <p:spTgt spid="3102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0274"/>
                                        </p:tgtEl>
                                        <p:attrNameLst>
                                          <p:attrName>style.visibility</p:attrName>
                                        </p:attrNameLst>
                                      </p:cBhvr>
                                      <p:to>
                                        <p:strVal val="visible"/>
                                      </p:to>
                                    </p:set>
                                    <p:animEffect transition="in" filter="wipe(left)">
                                      <p:cBhvr>
                                        <p:cTn id="15" dur="500"/>
                                        <p:tgtEl>
                                          <p:spTgt spid="31027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10163-0A0C-4CB3-B2D8-E0FA63AE128C}"/>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en-US" altLang="zh-CN" b="0" kern="0" dirty="0"/>
              <a:t>3D </a:t>
            </a:r>
            <a:r>
              <a:rPr lang="en-US" altLang="zh-CN" b="0" kern="0" dirty="0" err="1"/>
              <a:t>NAND</a:t>
            </a:r>
            <a:r>
              <a:rPr lang="en-US" altLang="zh-CN" b="0" kern="0" dirty="0"/>
              <a:t> Flash</a:t>
            </a:r>
            <a:endParaRPr lang="zh-CN" altLang="en-US" b="0" kern="0" dirty="0"/>
          </a:p>
        </p:txBody>
      </p:sp>
      <p:pic>
        <p:nvPicPr>
          <p:cNvPr id="311298" name="Picture 2" descr="https://timgsa.baidu.com/timg?image&amp;quality=80&amp;size=b9999_10000&amp;sec=1552058866112&amp;di=96499340cab45f701db9f62308433b64&amp;imgtype=0&amp;src=http%3A%2F%2Ffile.elecfans.com%2Fweb1%2FM00%2F61%2F59%2FpIYBAFuDttmAVDRwAAIK3YsNBTI770.jpg">
            <a:extLst>
              <a:ext uri="{FF2B5EF4-FFF2-40B4-BE49-F238E27FC236}">
                <a16:creationId xmlns:a16="http://schemas.microsoft.com/office/drawing/2014/main" id="{B2C78AF6-E23F-4F23-91B0-EE4F9CB14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 y="980728"/>
            <a:ext cx="9018588" cy="509331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9BE57341-A4F4-4098-B343-AC288C2D5624}"/>
              </a:ext>
            </a:extLst>
          </p:cNvPr>
          <p:cNvSpPr/>
          <p:nvPr/>
        </p:nvSpPr>
        <p:spPr>
          <a:xfrm>
            <a:off x="467544" y="6237312"/>
            <a:ext cx="7992888" cy="523220"/>
          </a:xfrm>
          <a:prstGeom prst="rect">
            <a:avLst/>
          </a:prstGeom>
        </p:spPr>
        <p:txBody>
          <a:bodyPr wrap="square">
            <a:spAutoFit/>
          </a:bodyPr>
          <a:lstStyle/>
          <a:p>
            <a:pPr algn="ctr"/>
            <a:r>
              <a:rPr lang="zh-CN" altLang="en-US" dirty="0">
                <a:solidFill>
                  <a:srgbClr val="FF0000"/>
                </a:solidFill>
                <a:latin typeface="Microsoft YaHei" panose="020B0503020204020204" pitchFamily="34" charset="-122"/>
                <a:ea typeface="Microsoft YaHei" panose="020B0503020204020204" pitchFamily="34" charset="-122"/>
              </a:rPr>
              <a:t>东芝和西部数据已研发</a:t>
            </a:r>
            <a:r>
              <a:rPr lang="en-US" altLang="zh-CN" dirty="0">
                <a:solidFill>
                  <a:srgbClr val="FF0000"/>
                </a:solidFill>
                <a:latin typeface="Microsoft YaHei" panose="020B0503020204020204" pitchFamily="34" charset="-122"/>
                <a:ea typeface="Microsoft YaHei" panose="020B0503020204020204" pitchFamily="34" charset="-122"/>
              </a:rPr>
              <a:t>128</a:t>
            </a:r>
            <a:r>
              <a:rPr lang="zh-CN" altLang="en-US" dirty="0">
                <a:solidFill>
                  <a:srgbClr val="FF0000"/>
                </a:solidFill>
                <a:latin typeface="Microsoft YaHei" panose="020B0503020204020204" pitchFamily="34" charset="-122"/>
                <a:ea typeface="Microsoft YaHei" panose="020B0503020204020204" pitchFamily="34" charset="-122"/>
              </a:rPr>
              <a:t>层</a:t>
            </a:r>
            <a:r>
              <a:rPr lang="en-US" altLang="zh-CN" dirty="0">
                <a:solidFill>
                  <a:srgbClr val="FF0000"/>
                </a:solidFill>
                <a:latin typeface="Microsoft YaHei" panose="020B0503020204020204" pitchFamily="34" charset="-122"/>
                <a:ea typeface="Microsoft YaHei" panose="020B0503020204020204" pitchFamily="34" charset="-122"/>
              </a:rPr>
              <a:t>3D NAND Flash</a:t>
            </a:r>
            <a:endParaRPr lang="zh-CN" altLang="en-US" i="0" dirty="0">
              <a:solidFill>
                <a:srgbClr val="FF0000"/>
              </a:solidFill>
              <a:effectLst/>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4DC887DC-C66D-4FBB-8669-31DCF3A8E4AE}"/>
              </a:ext>
            </a:extLst>
          </p:cNvPr>
          <p:cNvSpPr/>
          <p:nvPr/>
        </p:nvSpPr>
        <p:spPr>
          <a:xfrm>
            <a:off x="130721" y="2123728"/>
            <a:ext cx="2762295" cy="369332"/>
          </a:xfrm>
          <a:prstGeom prst="rect">
            <a:avLst/>
          </a:prstGeom>
        </p:spPr>
        <p:txBody>
          <a:bodyPr wrap="none">
            <a:spAutoFit/>
          </a:bodyPr>
          <a:lstStyle/>
          <a:p>
            <a:r>
              <a:rPr lang="zh-CN" altLang="en-US" sz="1800" b="0" dirty="0">
                <a:solidFill>
                  <a:schemeClr val="bg1"/>
                </a:solidFill>
                <a:latin typeface="arial" panose="020B0604020202020204" pitchFamily="34" charset="0"/>
              </a:rPr>
              <a:t>垂直贯穿漏端选择栅</a:t>
            </a:r>
            <a:r>
              <a:rPr lang="en-US" altLang="zh-CN" sz="1800" b="0" dirty="0">
                <a:solidFill>
                  <a:schemeClr val="bg1"/>
                </a:solidFill>
                <a:latin typeface="arial" panose="020B0604020202020204" pitchFamily="34" charset="0"/>
              </a:rPr>
              <a:t>SGD</a:t>
            </a:r>
            <a:endParaRPr lang="zh-CN" altLang="en-US" sz="1800" dirty="0">
              <a:solidFill>
                <a:schemeClr val="bg1"/>
              </a:solidFill>
            </a:endParaRPr>
          </a:p>
        </p:txBody>
      </p:sp>
      <p:sp>
        <p:nvSpPr>
          <p:cNvPr id="11" name="矩形 10">
            <a:extLst>
              <a:ext uri="{FF2B5EF4-FFF2-40B4-BE49-F238E27FC236}">
                <a16:creationId xmlns:a16="http://schemas.microsoft.com/office/drawing/2014/main" id="{0DEBD6CE-517C-4858-B49E-3B8760613F46}"/>
              </a:ext>
            </a:extLst>
          </p:cNvPr>
          <p:cNvSpPr/>
          <p:nvPr/>
        </p:nvSpPr>
        <p:spPr>
          <a:xfrm>
            <a:off x="130721" y="4599722"/>
            <a:ext cx="2749471" cy="369332"/>
          </a:xfrm>
          <a:prstGeom prst="rect">
            <a:avLst/>
          </a:prstGeom>
        </p:spPr>
        <p:txBody>
          <a:bodyPr wrap="none">
            <a:spAutoFit/>
          </a:bodyPr>
          <a:lstStyle/>
          <a:p>
            <a:r>
              <a:rPr lang="zh-CN" altLang="en-US" sz="1800" b="0" dirty="0">
                <a:solidFill>
                  <a:schemeClr val="bg1"/>
                </a:solidFill>
                <a:latin typeface="arial" panose="020B0604020202020204" pitchFamily="34" charset="0"/>
              </a:rPr>
              <a:t>垂直贯穿源端选择栅</a:t>
            </a:r>
            <a:r>
              <a:rPr lang="en-US" altLang="zh-CN" sz="1800" b="0" dirty="0">
                <a:solidFill>
                  <a:schemeClr val="bg1"/>
                </a:solidFill>
                <a:latin typeface="arial" panose="020B0604020202020204" pitchFamily="34" charset="0"/>
              </a:rPr>
              <a:t>SGS</a:t>
            </a:r>
            <a:endParaRPr lang="zh-CN" altLang="en-US" sz="1800" dirty="0">
              <a:solidFill>
                <a:schemeClr val="bg1"/>
              </a:solidFill>
            </a:endParaRPr>
          </a:p>
        </p:txBody>
      </p:sp>
    </p:spTree>
    <p:extLst>
      <p:ext uri="{BB962C8B-B14F-4D97-AF65-F5344CB8AC3E}">
        <p14:creationId xmlns:p14="http://schemas.microsoft.com/office/powerpoint/2010/main" val="342672998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10163-0A0C-4CB3-B2D8-E0FA63AE128C}"/>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长江存储（</a:t>
            </a:r>
            <a:r>
              <a:rPr lang="en-US" altLang="zh-CN" b="0" kern="0" dirty="0"/>
              <a:t>YMTC</a:t>
            </a:r>
            <a:r>
              <a:rPr lang="zh-CN" altLang="en-US" b="0" kern="0" dirty="0"/>
              <a:t>）：</a:t>
            </a:r>
            <a:r>
              <a:rPr lang="en-US" altLang="zh-CN" b="0" kern="0" dirty="0"/>
              <a:t>3D NAND</a:t>
            </a:r>
            <a:endParaRPr lang="zh-CN" altLang="en-US" b="0" kern="0" dirty="0"/>
          </a:p>
        </p:txBody>
      </p:sp>
      <p:sp>
        <p:nvSpPr>
          <p:cNvPr id="3" name="矩形 2">
            <a:extLst>
              <a:ext uri="{FF2B5EF4-FFF2-40B4-BE49-F238E27FC236}">
                <a16:creationId xmlns:a16="http://schemas.microsoft.com/office/drawing/2014/main" id="{9BE57341-A4F4-4098-B343-AC288C2D5624}"/>
              </a:ext>
            </a:extLst>
          </p:cNvPr>
          <p:cNvSpPr/>
          <p:nvPr/>
        </p:nvSpPr>
        <p:spPr>
          <a:xfrm>
            <a:off x="-193823" y="6290330"/>
            <a:ext cx="9337823" cy="523220"/>
          </a:xfrm>
          <a:prstGeom prst="rect">
            <a:avLst/>
          </a:prstGeom>
        </p:spPr>
        <p:txBody>
          <a:bodyPr wrap="square">
            <a:spAutoFit/>
          </a:bodyPr>
          <a:lstStyle/>
          <a:p>
            <a:pPr algn="ctr"/>
            <a:r>
              <a:rPr lang="zh-CN" altLang="en-US" dirty="0">
                <a:solidFill>
                  <a:srgbClr val="FF0000"/>
                </a:solidFill>
                <a:latin typeface="Microsoft YaHei" panose="020B0503020204020204" pitchFamily="34" charset="-122"/>
                <a:ea typeface="Microsoft YaHei" panose="020B0503020204020204" pitchFamily="34" charset="-122"/>
              </a:rPr>
              <a:t>长江存储</a:t>
            </a:r>
            <a:r>
              <a:rPr lang="en-US" altLang="zh-CN" dirty="0">
                <a:solidFill>
                  <a:srgbClr val="FF0000"/>
                </a:solidFill>
                <a:latin typeface="Microsoft YaHei" panose="020B0503020204020204" pitchFamily="34" charset="-122"/>
                <a:ea typeface="Microsoft YaHei" panose="020B0503020204020204" pitchFamily="34" charset="-122"/>
              </a:rPr>
              <a:t>2019</a:t>
            </a:r>
            <a:r>
              <a:rPr lang="zh-CN" altLang="en-US" dirty="0">
                <a:solidFill>
                  <a:srgbClr val="FF0000"/>
                </a:solidFill>
                <a:latin typeface="Microsoft YaHei" panose="020B0503020204020204" pitchFamily="34" charset="-122"/>
                <a:ea typeface="Microsoft YaHei" panose="020B0503020204020204" pitchFamily="34" charset="-122"/>
              </a:rPr>
              <a:t>年</a:t>
            </a:r>
            <a:r>
              <a:rPr lang="en-US" altLang="zh-CN" dirty="0">
                <a:solidFill>
                  <a:srgbClr val="FF0000"/>
                </a:solidFill>
                <a:latin typeface="Microsoft YaHei" panose="020B0503020204020204" pitchFamily="34" charset="-122"/>
                <a:ea typeface="Microsoft YaHei" panose="020B0503020204020204" pitchFamily="34" charset="-122"/>
              </a:rPr>
              <a:t>9</a:t>
            </a:r>
            <a:r>
              <a:rPr lang="zh-CN" altLang="en-US" dirty="0">
                <a:solidFill>
                  <a:srgbClr val="FF0000"/>
                </a:solidFill>
                <a:latin typeface="Microsoft YaHei" panose="020B0503020204020204" pitchFamily="34" charset="-122"/>
                <a:ea typeface="Microsoft YaHei" panose="020B0503020204020204" pitchFamily="34" charset="-122"/>
              </a:rPr>
              <a:t>月量产</a:t>
            </a:r>
            <a:r>
              <a:rPr lang="en-US" altLang="zh-CN" dirty="0">
                <a:solidFill>
                  <a:srgbClr val="FF0000"/>
                </a:solidFill>
                <a:latin typeface="Microsoft YaHei" panose="020B0503020204020204" pitchFamily="34" charset="-122"/>
                <a:ea typeface="Microsoft YaHei" panose="020B0503020204020204" pitchFamily="34" charset="-122"/>
              </a:rPr>
              <a:t>64</a:t>
            </a:r>
            <a:r>
              <a:rPr lang="zh-CN" altLang="en-US" dirty="0">
                <a:solidFill>
                  <a:srgbClr val="FF0000"/>
                </a:solidFill>
                <a:latin typeface="Microsoft YaHei" panose="020B0503020204020204" pitchFamily="34" charset="-122"/>
                <a:ea typeface="Microsoft YaHei" panose="020B0503020204020204" pitchFamily="34" charset="-122"/>
              </a:rPr>
              <a:t>层</a:t>
            </a:r>
            <a:r>
              <a:rPr lang="en-US" altLang="zh-CN" dirty="0">
                <a:solidFill>
                  <a:srgbClr val="FF0000"/>
                </a:solidFill>
                <a:latin typeface="Microsoft YaHei" panose="020B0503020204020204" pitchFamily="34" charset="-122"/>
                <a:ea typeface="Microsoft YaHei" panose="020B0503020204020204" pitchFamily="34" charset="-122"/>
              </a:rPr>
              <a:t>3D NAND Flash</a:t>
            </a:r>
            <a:endParaRPr lang="zh-CN" altLang="en-US" i="0" dirty="0">
              <a:solidFill>
                <a:srgbClr val="FF0000"/>
              </a:solidFill>
              <a:effectLst/>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4DC887DC-C66D-4FBB-8669-31DCF3A8E4AE}"/>
              </a:ext>
            </a:extLst>
          </p:cNvPr>
          <p:cNvSpPr/>
          <p:nvPr/>
        </p:nvSpPr>
        <p:spPr>
          <a:xfrm>
            <a:off x="130721" y="2123728"/>
            <a:ext cx="2762295" cy="369332"/>
          </a:xfrm>
          <a:prstGeom prst="rect">
            <a:avLst/>
          </a:prstGeom>
        </p:spPr>
        <p:txBody>
          <a:bodyPr wrap="none">
            <a:spAutoFit/>
          </a:bodyPr>
          <a:lstStyle/>
          <a:p>
            <a:r>
              <a:rPr lang="zh-CN" altLang="en-US" sz="1800" b="0" dirty="0">
                <a:solidFill>
                  <a:schemeClr val="bg1"/>
                </a:solidFill>
                <a:latin typeface="arial" panose="020B0604020202020204" pitchFamily="34" charset="0"/>
              </a:rPr>
              <a:t>垂直贯穿漏端选择栅</a:t>
            </a:r>
            <a:r>
              <a:rPr lang="en-US" altLang="zh-CN" sz="1800" b="0" dirty="0">
                <a:solidFill>
                  <a:schemeClr val="bg1"/>
                </a:solidFill>
                <a:latin typeface="arial" panose="020B0604020202020204" pitchFamily="34" charset="0"/>
              </a:rPr>
              <a:t>SGD</a:t>
            </a:r>
            <a:endParaRPr lang="zh-CN" altLang="en-US" sz="1800" dirty="0">
              <a:solidFill>
                <a:schemeClr val="bg1"/>
              </a:solidFill>
            </a:endParaRPr>
          </a:p>
        </p:txBody>
      </p:sp>
      <p:sp>
        <p:nvSpPr>
          <p:cNvPr id="11" name="矩形 10">
            <a:extLst>
              <a:ext uri="{FF2B5EF4-FFF2-40B4-BE49-F238E27FC236}">
                <a16:creationId xmlns:a16="http://schemas.microsoft.com/office/drawing/2014/main" id="{0DEBD6CE-517C-4858-B49E-3B8760613F46}"/>
              </a:ext>
            </a:extLst>
          </p:cNvPr>
          <p:cNvSpPr/>
          <p:nvPr/>
        </p:nvSpPr>
        <p:spPr>
          <a:xfrm>
            <a:off x="130721" y="4599722"/>
            <a:ext cx="2749471" cy="369332"/>
          </a:xfrm>
          <a:prstGeom prst="rect">
            <a:avLst/>
          </a:prstGeom>
        </p:spPr>
        <p:txBody>
          <a:bodyPr wrap="none">
            <a:spAutoFit/>
          </a:bodyPr>
          <a:lstStyle/>
          <a:p>
            <a:r>
              <a:rPr lang="zh-CN" altLang="en-US" sz="1800" b="0" dirty="0">
                <a:solidFill>
                  <a:schemeClr val="bg1"/>
                </a:solidFill>
                <a:latin typeface="arial" panose="020B0604020202020204" pitchFamily="34" charset="0"/>
              </a:rPr>
              <a:t>垂直贯穿源端选择栅</a:t>
            </a:r>
            <a:r>
              <a:rPr lang="en-US" altLang="zh-CN" sz="1800" b="0" dirty="0">
                <a:solidFill>
                  <a:schemeClr val="bg1"/>
                </a:solidFill>
                <a:latin typeface="arial" panose="020B0604020202020204" pitchFamily="34" charset="0"/>
              </a:rPr>
              <a:t>SGS</a:t>
            </a:r>
            <a:endParaRPr lang="zh-CN" altLang="en-US" sz="1800" dirty="0">
              <a:solidFill>
                <a:schemeClr val="bg1"/>
              </a:solidFill>
            </a:endParaRPr>
          </a:p>
        </p:txBody>
      </p:sp>
      <p:pic>
        <p:nvPicPr>
          <p:cNvPr id="312322" name="Picture 2" descr="é¿æ±å­å¨3D NANDæ¶æXtackingæ­ç§ï¼I/Oéåº¦çé½DDR4">
            <a:extLst>
              <a:ext uri="{FF2B5EF4-FFF2-40B4-BE49-F238E27FC236}">
                <a16:creationId xmlns:a16="http://schemas.microsoft.com/office/drawing/2014/main" id="{4A974606-D1BE-4A9C-B4DB-DFF51B1692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09" r="18188"/>
          <a:stretch/>
        </p:blipFill>
        <p:spPr bwMode="auto">
          <a:xfrm>
            <a:off x="179891" y="980728"/>
            <a:ext cx="5400601" cy="5124611"/>
          </a:xfrm>
          <a:prstGeom prst="rect">
            <a:avLst/>
          </a:prstGeom>
          <a:noFill/>
          <a:extLst>
            <a:ext uri="{909E8E84-426E-40DD-AFC4-6F175D3DCCD1}">
              <a14:hiddenFill xmlns:a14="http://schemas.microsoft.com/office/drawing/2010/main">
                <a:solidFill>
                  <a:srgbClr val="FFFFFF"/>
                </a:solidFill>
              </a14:hiddenFill>
            </a:ext>
          </a:extLst>
        </p:spPr>
      </p:pic>
      <p:pic>
        <p:nvPicPr>
          <p:cNvPr id="312324" name="Picture 4" descr="https://timgsa.baidu.com/timg?image&amp;quality=80&amp;size=b9999_10000&amp;sec=1552059657289&amp;di=7734dbf5de83c5cf7f68b327bf74e448&amp;imgtype=0&amp;src=http%3A%2F%2Fwww.edri.net.cn%2Fpublic%2Fuploads%2Fueditor%2Fimages%2F20170621%2F1498024885404587.jpg">
            <a:extLst>
              <a:ext uri="{FF2B5EF4-FFF2-40B4-BE49-F238E27FC236}">
                <a16:creationId xmlns:a16="http://schemas.microsoft.com/office/drawing/2014/main" id="{AA77BB75-7B55-4136-A951-28DAE7175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214" y="1052165"/>
            <a:ext cx="3392852" cy="1908479"/>
          </a:xfrm>
          <a:prstGeom prst="rect">
            <a:avLst/>
          </a:prstGeom>
          <a:noFill/>
          <a:extLst>
            <a:ext uri="{909E8E84-426E-40DD-AFC4-6F175D3DCCD1}">
              <a14:hiddenFill xmlns:a14="http://schemas.microsoft.com/office/drawing/2010/main">
                <a:solidFill>
                  <a:srgbClr val="FFFFFF"/>
                </a:solidFill>
              </a14:hiddenFill>
            </a:ext>
          </a:extLst>
        </p:spPr>
      </p:pic>
      <p:pic>
        <p:nvPicPr>
          <p:cNvPr id="312326" name="Picture 6" descr="https://timgsa.baidu.com/timg?image&amp;quality=80&amp;size=b9999_10000&amp;sec=1552059683750&amp;di=7fde4ae348856d27ec99359617b79763&amp;imgtype=0&amp;src=http%3A%2F%2Fmmbiz.qpic.cn%2Fmmbiz_jpg%2FR0SmyFiaOVQAVR8xGZeFVQYzoexysxtnOqibX0A4UTNqxQZYibsr4Aj9GTueVXKO97uPPc3hoLWP1V0sW08vn9vxg%2F640%3Fwx_fmt%3Djpeg">
            <a:extLst>
              <a:ext uri="{FF2B5EF4-FFF2-40B4-BE49-F238E27FC236}">
                <a16:creationId xmlns:a16="http://schemas.microsoft.com/office/drawing/2014/main" id="{3EEDF3EE-26E6-4155-9B99-A5341C913A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0214" y="3043235"/>
            <a:ext cx="3392852" cy="2185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58418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10163-0A0C-4CB3-B2D8-E0FA63AE128C}"/>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长江存储（</a:t>
            </a:r>
            <a:r>
              <a:rPr lang="en-US" altLang="zh-CN" b="0" kern="0" dirty="0"/>
              <a:t>YMTC</a:t>
            </a:r>
            <a:r>
              <a:rPr lang="zh-CN" altLang="en-US" b="0" kern="0" dirty="0"/>
              <a:t>）：</a:t>
            </a:r>
            <a:r>
              <a:rPr lang="en-US" altLang="zh-CN" b="0" kern="0" dirty="0" err="1"/>
              <a:t>Xtacking</a:t>
            </a:r>
            <a:endParaRPr lang="zh-CN" altLang="en-US" b="0" kern="0" dirty="0"/>
          </a:p>
        </p:txBody>
      </p:sp>
      <p:pic>
        <p:nvPicPr>
          <p:cNvPr id="5" name="Xtacking">
            <a:hlinkClick r:id="" action="ppaction://media"/>
            <a:extLst>
              <a:ext uri="{FF2B5EF4-FFF2-40B4-BE49-F238E27FC236}">
                <a16:creationId xmlns:a16="http://schemas.microsoft.com/office/drawing/2014/main" id="{2060B02A-4A48-4097-9C40-EA51BD1E86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49796"/>
            <a:ext cx="9144000" cy="5143500"/>
          </a:xfrm>
          <a:prstGeom prst="rect">
            <a:avLst/>
          </a:prstGeom>
        </p:spPr>
      </p:pic>
      <p:sp>
        <p:nvSpPr>
          <p:cNvPr id="6" name="文本框 5">
            <a:extLst>
              <a:ext uri="{FF2B5EF4-FFF2-40B4-BE49-F238E27FC236}">
                <a16:creationId xmlns:a16="http://schemas.microsoft.com/office/drawing/2014/main" id="{BAC60B61-A218-4FF8-B4F9-6A30A8F55417}"/>
              </a:ext>
            </a:extLst>
          </p:cNvPr>
          <p:cNvSpPr txBox="1"/>
          <p:nvPr/>
        </p:nvSpPr>
        <p:spPr>
          <a:xfrm>
            <a:off x="2580141" y="6237312"/>
            <a:ext cx="4152099" cy="523220"/>
          </a:xfrm>
          <a:prstGeom prst="rect">
            <a:avLst/>
          </a:prstGeom>
          <a:noFill/>
        </p:spPr>
        <p:txBody>
          <a:bodyPr wrap="none" rtlCol="0">
            <a:spAutoFit/>
          </a:bodyPr>
          <a:lstStyle/>
          <a:p>
            <a:r>
              <a:rPr lang="zh-CN" altLang="en-US" dirty="0"/>
              <a:t>国际首创，自主知识产权</a:t>
            </a:r>
          </a:p>
        </p:txBody>
      </p:sp>
    </p:spTree>
    <p:extLst>
      <p:ext uri="{BB962C8B-B14F-4D97-AF65-F5344CB8AC3E}">
        <p14:creationId xmlns:p14="http://schemas.microsoft.com/office/powerpoint/2010/main" val="4069999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10163-0A0C-4CB3-B2D8-E0FA63AE128C}"/>
              </a:ext>
            </a:extLst>
          </p:cNvPr>
          <p:cNvSpPr txBox="1">
            <a:spLocks/>
          </p:cNvSpPr>
          <p:nvPr/>
        </p:nvSpPr>
        <p:spPr>
          <a:xfrm>
            <a:off x="98425" y="44450"/>
            <a:ext cx="8893175" cy="1143000"/>
          </a:xfrm>
          <a:prstGeom prst="rect">
            <a:avLst/>
          </a:prstGeom>
        </p:spPr>
        <p:txBody>
          <a:bodyPr/>
          <a:lstStyle>
            <a:lvl1pPr algn="ctr" rtl="0" eaLnBrk="0" fontAlgn="base" hangingPunct="0">
              <a:spcBef>
                <a:spcPct val="0"/>
              </a:spcBef>
              <a:spcAft>
                <a:spcPct val="0"/>
              </a:spcAft>
              <a:defRPr kumimoji="1" sz="4000">
                <a:solidFill>
                  <a:schemeClr val="bg1"/>
                </a:solidFill>
                <a:latin typeface="+mj-lt"/>
                <a:ea typeface="黑体" pitchFamily="2" charset="-122"/>
                <a:cs typeface="黑体" charset="0"/>
              </a:defRPr>
            </a:lvl1pPr>
            <a:lvl2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2pPr>
            <a:lvl3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3pPr>
            <a:lvl4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4pPr>
            <a:lvl5pPr algn="ctr" rtl="0" eaLnBrk="0" fontAlgn="base" hangingPunct="0">
              <a:spcBef>
                <a:spcPct val="0"/>
              </a:spcBef>
              <a:spcAft>
                <a:spcPct val="0"/>
              </a:spcAft>
              <a:defRPr kumimoji="1" sz="4000">
                <a:solidFill>
                  <a:schemeClr val="bg1"/>
                </a:solidFill>
                <a:latin typeface="Arial" charset="0"/>
                <a:ea typeface="黑体" pitchFamily="2" charset="-122"/>
                <a:cs typeface="黑体" charset="0"/>
              </a:defRPr>
            </a:lvl5pPr>
            <a:lvl6pPr marL="457200" algn="ctr" rtl="0" fontAlgn="base">
              <a:spcBef>
                <a:spcPct val="0"/>
              </a:spcBef>
              <a:spcAft>
                <a:spcPct val="0"/>
              </a:spcAft>
              <a:defRPr sz="5200">
                <a:solidFill>
                  <a:schemeClr val="bg1"/>
                </a:solidFill>
                <a:latin typeface="Arial" charset="0"/>
                <a:ea typeface="黑体" pitchFamily="2" charset="-122"/>
              </a:defRPr>
            </a:lvl6pPr>
            <a:lvl7pPr marL="914400" algn="ctr" rtl="0" fontAlgn="base">
              <a:spcBef>
                <a:spcPct val="0"/>
              </a:spcBef>
              <a:spcAft>
                <a:spcPct val="0"/>
              </a:spcAft>
              <a:defRPr sz="5200">
                <a:solidFill>
                  <a:schemeClr val="bg1"/>
                </a:solidFill>
                <a:latin typeface="Arial" charset="0"/>
                <a:ea typeface="黑体" pitchFamily="2" charset="-122"/>
              </a:defRPr>
            </a:lvl7pPr>
            <a:lvl8pPr marL="1371600" algn="ctr" rtl="0" fontAlgn="base">
              <a:spcBef>
                <a:spcPct val="0"/>
              </a:spcBef>
              <a:spcAft>
                <a:spcPct val="0"/>
              </a:spcAft>
              <a:defRPr sz="5200">
                <a:solidFill>
                  <a:schemeClr val="bg1"/>
                </a:solidFill>
                <a:latin typeface="Arial" charset="0"/>
                <a:ea typeface="黑体" pitchFamily="2" charset="-122"/>
              </a:defRPr>
            </a:lvl8pPr>
            <a:lvl9pPr marL="1828800" algn="ctr" rtl="0" fontAlgn="base">
              <a:spcBef>
                <a:spcPct val="0"/>
              </a:spcBef>
              <a:spcAft>
                <a:spcPct val="0"/>
              </a:spcAft>
              <a:defRPr sz="5200">
                <a:solidFill>
                  <a:schemeClr val="bg1"/>
                </a:solidFill>
                <a:latin typeface="Arial" charset="0"/>
                <a:ea typeface="黑体" pitchFamily="2" charset="-122"/>
              </a:defRPr>
            </a:lvl9pPr>
          </a:lstStyle>
          <a:p>
            <a:r>
              <a:rPr lang="zh-CN" altLang="en-US" b="0" kern="0" dirty="0"/>
              <a:t>固态硬盘 </a:t>
            </a:r>
            <a:r>
              <a:rPr lang="en-US" altLang="zh-CN" b="0" kern="0" dirty="0"/>
              <a:t>VS </a:t>
            </a:r>
            <a:r>
              <a:rPr lang="zh-CN" altLang="en-US" b="0" kern="0" dirty="0"/>
              <a:t>机械硬盘</a:t>
            </a:r>
          </a:p>
        </p:txBody>
      </p:sp>
      <p:pic>
        <p:nvPicPr>
          <p:cNvPr id="6" name="图片 5">
            <a:extLst>
              <a:ext uri="{FF2B5EF4-FFF2-40B4-BE49-F238E27FC236}">
                <a16:creationId xmlns:a16="http://schemas.microsoft.com/office/drawing/2014/main" id="{4BC818BA-F11F-4951-B215-7B1A30F3D29F}"/>
              </a:ext>
            </a:extLst>
          </p:cNvPr>
          <p:cNvPicPr>
            <a:picLocks noChangeAspect="1"/>
          </p:cNvPicPr>
          <p:nvPr/>
        </p:nvPicPr>
        <p:blipFill>
          <a:blip r:embed="rId2"/>
          <a:stretch>
            <a:fillRect/>
          </a:stretch>
        </p:blipFill>
        <p:spPr>
          <a:xfrm>
            <a:off x="12700" y="908720"/>
            <a:ext cx="9131300" cy="5743575"/>
          </a:xfrm>
          <a:prstGeom prst="rect">
            <a:avLst/>
          </a:prstGeom>
        </p:spPr>
      </p:pic>
      <p:sp>
        <p:nvSpPr>
          <p:cNvPr id="3" name="文本框 2">
            <a:extLst>
              <a:ext uri="{FF2B5EF4-FFF2-40B4-BE49-F238E27FC236}">
                <a16:creationId xmlns:a16="http://schemas.microsoft.com/office/drawing/2014/main" id="{6BD8EE56-1138-4611-AE98-D2B21119B938}"/>
              </a:ext>
            </a:extLst>
          </p:cNvPr>
          <p:cNvSpPr txBox="1"/>
          <p:nvPr/>
        </p:nvSpPr>
        <p:spPr>
          <a:xfrm>
            <a:off x="6804248" y="6129075"/>
            <a:ext cx="1988045" cy="523220"/>
          </a:xfrm>
          <a:prstGeom prst="rect">
            <a:avLst/>
          </a:prstGeom>
          <a:noFill/>
        </p:spPr>
        <p:txBody>
          <a:bodyPr wrap="none" rtlCol="0">
            <a:spAutoFit/>
          </a:bodyPr>
          <a:lstStyle/>
          <a:p>
            <a:r>
              <a:rPr lang="zh-CN" altLang="en-US" dirty="0">
                <a:solidFill>
                  <a:srgbClr val="FF0000"/>
                </a:solidFill>
              </a:rPr>
              <a:t>服务器居多</a:t>
            </a:r>
          </a:p>
        </p:txBody>
      </p:sp>
    </p:spTree>
    <p:extLst>
      <p:ext uri="{BB962C8B-B14F-4D97-AF65-F5344CB8AC3E}">
        <p14:creationId xmlns:p14="http://schemas.microsoft.com/office/powerpoint/2010/main" val="387251805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397B4-046C-49CA-8805-86F8F6424D21}"/>
              </a:ext>
            </a:extLst>
          </p:cNvPr>
          <p:cNvSpPr>
            <a:spLocks noGrp="1"/>
          </p:cNvSpPr>
          <p:nvPr>
            <p:ph type="title"/>
          </p:nvPr>
        </p:nvSpPr>
        <p:spPr/>
        <p:txBody>
          <a:bodyPr/>
          <a:lstStyle/>
          <a:p>
            <a:r>
              <a:rPr lang="zh-CN" altLang="en-US" dirty="0"/>
              <a:t>为什么价格差别这么大</a:t>
            </a:r>
          </a:p>
        </p:txBody>
      </p:sp>
      <p:pic>
        <p:nvPicPr>
          <p:cNvPr id="3" name="图片 29">
            <a:extLst>
              <a:ext uri="{FF2B5EF4-FFF2-40B4-BE49-F238E27FC236}">
                <a16:creationId xmlns:a16="http://schemas.microsoft.com/office/drawing/2014/main" id="{6C05B6E5-2235-495A-A077-8C162CB7335F}"/>
              </a:ext>
            </a:extLst>
          </p:cNvPr>
          <p:cNvPicPr>
            <a:picLocks noChangeAspect="1"/>
          </p:cNvPicPr>
          <p:nvPr/>
        </p:nvPicPr>
        <p:blipFill rotWithShape="1">
          <a:blip r:embed="rId3">
            <a:extLst>
              <a:ext uri="{28A0092B-C50C-407E-A947-70E740481C1C}">
                <a14:useLocalDpi xmlns:a14="http://schemas.microsoft.com/office/drawing/2010/main" val="0"/>
              </a:ext>
            </a:extLst>
          </a:blip>
          <a:srcRect l="16535"/>
          <a:stretch/>
        </p:blipFill>
        <p:spPr bwMode="auto">
          <a:xfrm>
            <a:off x="1735296" y="1335070"/>
            <a:ext cx="4228513" cy="522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3">
            <a:extLst>
              <a:ext uri="{FF2B5EF4-FFF2-40B4-BE49-F238E27FC236}">
                <a16:creationId xmlns:a16="http://schemas.microsoft.com/office/drawing/2014/main" id="{7E1FE1A5-2CE7-4229-9C3C-550952B84D54}"/>
              </a:ext>
            </a:extLst>
          </p:cNvPr>
          <p:cNvCxnSpPr/>
          <p:nvPr/>
        </p:nvCxnSpPr>
        <p:spPr bwMode="auto">
          <a:xfrm flipV="1">
            <a:off x="1708399" y="1319332"/>
            <a:ext cx="0" cy="5256584"/>
          </a:xfrm>
          <a:prstGeom prst="straightConnector1">
            <a:avLst/>
          </a:prstGeom>
          <a:noFill/>
          <a:ln w="57150" cap="flat" cmpd="sng" algn="ctr">
            <a:solidFill>
              <a:srgbClr val="0033CC"/>
            </a:solidFill>
            <a:prstDash val="solid"/>
            <a:round/>
            <a:headEnd type="none" w="med" len="med"/>
            <a:tailEnd type="triangle" w="lg" len="lg"/>
          </a:ln>
          <a:effectLst/>
        </p:spPr>
      </p:cxnSp>
      <p:sp>
        <p:nvSpPr>
          <p:cNvPr id="5" name="文本框 4">
            <a:extLst>
              <a:ext uri="{FF2B5EF4-FFF2-40B4-BE49-F238E27FC236}">
                <a16:creationId xmlns:a16="http://schemas.microsoft.com/office/drawing/2014/main" id="{D4CF8ACB-744D-40C8-B4C0-BA59F0B16351}"/>
              </a:ext>
            </a:extLst>
          </p:cNvPr>
          <p:cNvSpPr txBox="1"/>
          <p:nvPr/>
        </p:nvSpPr>
        <p:spPr>
          <a:xfrm>
            <a:off x="565231" y="1527678"/>
            <a:ext cx="906017" cy="523220"/>
          </a:xfrm>
          <a:prstGeom prst="rect">
            <a:avLst/>
          </a:prstGeom>
          <a:noFill/>
        </p:spPr>
        <p:txBody>
          <a:bodyPr wrap="none" rtlCol="0">
            <a:spAutoFit/>
          </a:bodyPr>
          <a:lstStyle/>
          <a:p>
            <a:r>
              <a:rPr lang="zh-CN" altLang="en-US" dirty="0">
                <a:solidFill>
                  <a:srgbClr val="0000FF"/>
                </a:solidFill>
              </a:rPr>
              <a:t>成本</a:t>
            </a:r>
          </a:p>
        </p:txBody>
      </p:sp>
      <p:sp>
        <p:nvSpPr>
          <p:cNvPr id="6" name="文本框 5">
            <a:extLst>
              <a:ext uri="{FF2B5EF4-FFF2-40B4-BE49-F238E27FC236}">
                <a16:creationId xmlns:a16="http://schemas.microsoft.com/office/drawing/2014/main" id="{22C573F0-B1B1-44DF-ADFD-B1A04967F2AB}"/>
              </a:ext>
            </a:extLst>
          </p:cNvPr>
          <p:cNvSpPr txBox="1"/>
          <p:nvPr/>
        </p:nvSpPr>
        <p:spPr>
          <a:xfrm>
            <a:off x="-108520" y="3939070"/>
            <a:ext cx="1837362" cy="523220"/>
          </a:xfrm>
          <a:prstGeom prst="rect">
            <a:avLst/>
          </a:prstGeom>
          <a:noFill/>
        </p:spPr>
        <p:txBody>
          <a:bodyPr wrap="none" rtlCol="0">
            <a:spAutoFit/>
          </a:bodyPr>
          <a:lstStyle/>
          <a:p>
            <a:r>
              <a:rPr lang="zh-CN" altLang="en-US" dirty="0">
                <a:solidFill>
                  <a:srgbClr val="FF0000"/>
                </a:solidFill>
              </a:rPr>
              <a:t>面积</a:t>
            </a:r>
            <a:r>
              <a:rPr lang="en-US" altLang="zh-CN" dirty="0">
                <a:solidFill>
                  <a:srgbClr val="FF0000"/>
                </a:solidFill>
              </a:rPr>
              <a:t>=</a:t>
            </a:r>
            <a:r>
              <a:rPr lang="zh-CN" altLang="en-US" dirty="0">
                <a:solidFill>
                  <a:srgbClr val="FF0000"/>
                </a:solidFill>
              </a:rPr>
              <a:t>成本</a:t>
            </a:r>
          </a:p>
        </p:txBody>
      </p:sp>
      <p:sp>
        <p:nvSpPr>
          <p:cNvPr id="7" name="文本框 6">
            <a:extLst>
              <a:ext uri="{FF2B5EF4-FFF2-40B4-BE49-F238E27FC236}">
                <a16:creationId xmlns:a16="http://schemas.microsoft.com/office/drawing/2014/main" id="{01C4AC93-E27A-4F9A-9508-DA5056163B6F}"/>
              </a:ext>
            </a:extLst>
          </p:cNvPr>
          <p:cNvSpPr txBox="1"/>
          <p:nvPr/>
        </p:nvSpPr>
        <p:spPr>
          <a:xfrm>
            <a:off x="4844752" y="2564904"/>
            <a:ext cx="2238113" cy="523220"/>
          </a:xfrm>
          <a:prstGeom prst="rect">
            <a:avLst/>
          </a:prstGeom>
          <a:noFill/>
        </p:spPr>
        <p:txBody>
          <a:bodyPr wrap="none" rtlCol="0">
            <a:spAutoFit/>
          </a:bodyPr>
          <a:lstStyle/>
          <a:p>
            <a:r>
              <a:rPr lang="en-US" altLang="zh-CN" dirty="0"/>
              <a:t>&gt;16</a:t>
            </a:r>
            <a:r>
              <a:rPr lang="zh-CN" altLang="en-US" dirty="0"/>
              <a:t>个晶体管</a:t>
            </a:r>
          </a:p>
        </p:txBody>
      </p:sp>
      <p:sp>
        <p:nvSpPr>
          <p:cNvPr id="8" name="文本框 7">
            <a:extLst>
              <a:ext uri="{FF2B5EF4-FFF2-40B4-BE49-F238E27FC236}">
                <a16:creationId xmlns:a16="http://schemas.microsoft.com/office/drawing/2014/main" id="{2093D2BB-CE02-42D3-9658-2045AD01EF6A}"/>
              </a:ext>
            </a:extLst>
          </p:cNvPr>
          <p:cNvSpPr txBox="1"/>
          <p:nvPr/>
        </p:nvSpPr>
        <p:spPr>
          <a:xfrm>
            <a:off x="4965111" y="3415850"/>
            <a:ext cx="2037737" cy="523220"/>
          </a:xfrm>
          <a:prstGeom prst="rect">
            <a:avLst/>
          </a:prstGeom>
          <a:noFill/>
        </p:spPr>
        <p:txBody>
          <a:bodyPr wrap="none" rtlCol="0">
            <a:spAutoFit/>
          </a:bodyPr>
          <a:lstStyle/>
          <a:p>
            <a:r>
              <a:rPr lang="en-US" altLang="zh-CN" dirty="0"/>
              <a:t>&gt;6</a:t>
            </a:r>
            <a:r>
              <a:rPr lang="zh-CN" altLang="en-US" dirty="0"/>
              <a:t>个晶体管</a:t>
            </a:r>
          </a:p>
        </p:txBody>
      </p:sp>
      <p:sp>
        <p:nvSpPr>
          <p:cNvPr id="9" name="文本框 8">
            <a:extLst>
              <a:ext uri="{FF2B5EF4-FFF2-40B4-BE49-F238E27FC236}">
                <a16:creationId xmlns:a16="http://schemas.microsoft.com/office/drawing/2014/main" id="{20297CD9-11F3-467B-9479-81BDD1C830C7}"/>
              </a:ext>
            </a:extLst>
          </p:cNvPr>
          <p:cNvSpPr txBox="1"/>
          <p:nvPr/>
        </p:nvSpPr>
        <p:spPr>
          <a:xfrm>
            <a:off x="5464460" y="4726404"/>
            <a:ext cx="3169457" cy="523220"/>
          </a:xfrm>
          <a:prstGeom prst="rect">
            <a:avLst/>
          </a:prstGeom>
          <a:noFill/>
        </p:spPr>
        <p:txBody>
          <a:bodyPr wrap="none" rtlCol="0">
            <a:spAutoFit/>
          </a:bodyPr>
          <a:lstStyle/>
          <a:p>
            <a:r>
              <a:rPr lang="en-US" altLang="zh-CN" dirty="0"/>
              <a:t>&gt;1</a:t>
            </a:r>
            <a:r>
              <a:rPr lang="zh-CN" altLang="en-US" dirty="0"/>
              <a:t>个晶体管</a:t>
            </a:r>
            <a:r>
              <a:rPr lang="en-US" altLang="zh-CN" dirty="0"/>
              <a:t>+1</a:t>
            </a:r>
            <a:r>
              <a:rPr lang="zh-CN" altLang="en-US" dirty="0"/>
              <a:t>电容</a:t>
            </a:r>
          </a:p>
        </p:txBody>
      </p:sp>
      <p:sp>
        <p:nvSpPr>
          <p:cNvPr id="10" name="文本框 9">
            <a:extLst>
              <a:ext uri="{FF2B5EF4-FFF2-40B4-BE49-F238E27FC236}">
                <a16:creationId xmlns:a16="http://schemas.microsoft.com/office/drawing/2014/main" id="{015381AA-AF7E-4833-8ACB-9EA942C8B313}"/>
              </a:ext>
            </a:extLst>
          </p:cNvPr>
          <p:cNvSpPr txBox="1"/>
          <p:nvPr/>
        </p:nvSpPr>
        <p:spPr>
          <a:xfrm>
            <a:off x="5983979" y="5859443"/>
            <a:ext cx="3209533" cy="954107"/>
          </a:xfrm>
          <a:prstGeom prst="rect">
            <a:avLst/>
          </a:prstGeom>
          <a:noFill/>
        </p:spPr>
        <p:txBody>
          <a:bodyPr wrap="none" rtlCol="0">
            <a:spAutoFit/>
          </a:bodyPr>
          <a:lstStyle/>
          <a:p>
            <a:r>
              <a:rPr lang="en-US" altLang="zh-CN" dirty="0"/>
              <a:t>1</a:t>
            </a:r>
            <a:r>
              <a:rPr lang="zh-CN" altLang="en-US" dirty="0"/>
              <a:t>个磁畴</a:t>
            </a:r>
            <a:r>
              <a:rPr lang="en-US" altLang="zh-CN" dirty="0"/>
              <a:t>/1</a:t>
            </a:r>
            <a:r>
              <a:rPr lang="zh-CN" altLang="en-US" dirty="0"/>
              <a:t>个晶体管</a:t>
            </a:r>
            <a:endParaRPr lang="en-US" altLang="zh-CN" dirty="0"/>
          </a:p>
          <a:p>
            <a:r>
              <a:rPr lang="en-US" altLang="zh-CN" dirty="0"/>
              <a:t>3D</a:t>
            </a:r>
            <a:r>
              <a:rPr lang="zh-CN" altLang="en-US" dirty="0"/>
              <a:t>堆叠</a:t>
            </a:r>
          </a:p>
        </p:txBody>
      </p:sp>
    </p:spTree>
    <p:extLst>
      <p:ext uri="{BB962C8B-B14F-4D97-AF65-F5344CB8AC3E}">
        <p14:creationId xmlns:p14="http://schemas.microsoft.com/office/powerpoint/2010/main" val="17760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5C74C-CA41-4326-8C59-C8CDB361DFEA}"/>
              </a:ext>
            </a:extLst>
          </p:cNvPr>
          <p:cNvSpPr>
            <a:spLocks noGrp="1"/>
          </p:cNvSpPr>
          <p:nvPr>
            <p:ph type="title"/>
          </p:nvPr>
        </p:nvSpPr>
        <p:spPr/>
        <p:txBody>
          <a:bodyPr/>
          <a:lstStyle/>
          <a:p>
            <a:r>
              <a:rPr lang="zh-CN" altLang="en-US" dirty="0"/>
              <a:t>存储器数据访问基本原理</a:t>
            </a:r>
          </a:p>
        </p:txBody>
      </p:sp>
      <p:sp>
        <p:nvSpPr>
          <p:cNvPr id="21" name="矩形: 圆角 20">
            <a:extLst>
              <a:ext uri="{FF2B5EF4-FFF2-40B4-BE49-F238E27FC236}">
                <a16:creationId xmlns:a16="http://schemas.microsoft.com/office/drawing/2014/main" id="{98D7E886-2FA4-455E-9465-E7E590FAB1E9}"/>
              </a:ext>
            </a:extLst>
          </p:cNvPr>
          <p:cNvSpPr/>
          <p:nvPr/>
        </p:nvSpPr>
        <p:spPr bwMode="auto">
          <a:xfrm>
            <a:off x="2751535" y="1251069"/>
            <a:ext cx="2015363" cy="445088"/>
          </a:xfrm>
          <a:prstGeom prst="roundRect">
            <a:avLst/>
          </a:prstGeom>
          <a:noFill/>
          <a:ln w="15875" cap="flat" cmpd="sng" algn="ctr">
            <a:solidFill>
              <a:schemeClr val="tx1"/>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黑体" pitchFamily="2" charset="-122"/>
              </a:rPr>
              <a:t>处理器数据请求</a:t>
            </a:r>
          </a:p>
        </p:txBody>
      </p:sp>
      <p:sp>
        <p:nvSpPr>
          <p:cNvPr id="22" name="矩形: 圆角 21">
            <a:extLst>
              <a:ext uri="{FF2B5EF4-FFF2-40B4-BE49-F238E27FC236}">
                <a16:creationId xmlns:a16="http://schemas.microsoft.com/office/drawing/2014/main" id="{DFCE63F4-0350-407B-92C1-32E219116F45}"/>
              </a:ext>
            </a:extLst>
          </p:cNvPr>
          <p:cNvSpPr/>
          <p:nvPr/>
        </p:nvSpPr>
        <p:spPr bwMode="auto">
          <a:xfrm>
            <a:off x="2372653" y="2140251"/>
            <a:ext cx="2773125" cy="445088"/>
          </a:xfrm>
          <a:prstGeom prst="roundRect">
            <a:avLst/>
          </a:prstGeom>
          <a:noFill/>
          <a:ln w="15875" cap="flat" cmpd="sng" algn="ctr">
            <a:solidFill>
              <a:schemeClr val="tx1"/>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b="0" dirty="0">
                <a:latin typeface="Arial" charset="0"/>
                <a:ea typeface="黑体" pitchFamily="2" charset="-122"/>
              </a:rPr>
              <a:t>在</a:t>
            </a:r>
            <a:r>
              <a:rPr kumimoji="0" lang="zh-CN" altLang="en-US" sz="2000" b="0" i="0" u="none" strike="noStrike" cap="none" normalizeH="0" baseline="0" dirty="0">
                <a:ln>
                  <a:noFill/>
                </a:ln>
                <a:solidFill>
                  <a:schemeClr val="tx1"/>
                </a:solidFill>
                <a:effectLst/>
                <a:latin typeface="Arial" charset="0"/>
                <a:ea typeface="黑体" pitchFamily="2" charset="-122"/>
              </a:rPr>
              <a:t>缓存中查找目标数据</a:t>
            </a:r>
          </a:p>
        </p:txBody>
      </p:sp>
      <p:sp>
        <p:nvSpPr>
          <p:cNvPr id="23" name="流程图: 决策 22">
            <a:extLst>
              <a:ext uri="{FF2B5EF4-FFF2-40B4-BE49-F238E27FC236}">
                <a16:creationId xmlns:a16="http://schemas.microsoft.com/office/drawing/2014/main" id="{A1FC0941-177C-4386-A0BE-EE4612600398}"/>
              </a:ext>
            </a:extLst>
          </p:cNvPr>
          <p:cNvSpPr/>
          <p:nvPr/>
        </p:nvSpPr>
        <p:spPr bwMode="auto">
          <a:xfrm>
            <a:off x="3069202" y="3029433"/>
            <a:ext cx="1380031" cy="799134"/>
          </a:xfrm>
          <a:prstGeom prst="flowChartDecision">
            <a:avLst/>
          </a:prstGeom>
          <a:noFill/>
          <a:ln w="15875" cap="flat" cmpd="sng" algn="ctr">
            <a:solidFill>
              <a:schemeClr val="tx1"/>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黑体" pitchFamily="2" charset="-122"/>
              </a:rPr>
              <a:t>找到</a:t>
            </a:r>
          </a:p>
        </p:txBody>
      </p:sp>
      <p:cxnSp>
        <p:nvCxnSpPr>
          <p:cNvPr id="25" name="直接连接符 24">
            <a:extLst>
              <a:ext uri="{FF2B5EF4-FFF2-40B4-BE49-F238E27FC236}">
                <a16:creationId xmlns:a16="http://schemas.microsoft.com/office/drawing/2014/main" id="{1AD97158-BC95-48FC-B969-7CD15EF290E5}"/>
              </a:ext>
            </a:extLst>
          </p:cNvPr>
          <p:cNvCxnSpPr>
            <a:cxnSpLocks/>
            <a:stCxn id="22" idx="0"/>
            <a:endCxn id="21" idx="2"/>
          </p:cNvCxnSpPr>
          <p:nvPr/>
        </p:nvCxnSpPr>
        <p:spPr bwMode="auto">
          <a:xfrm flipV="1">
            <a:off x="3759216" y="1696157"/>
            <a:ext cx="1" cy="444094"/>
          </a:xfrm>
          <a:prstGeom prst="line">
            <a:avLst/>
          </a:prstGeom>
          <a:noFill/>
          <a:ln w="15875" cap="flat" cmpd="sng" algn="ctr">
            <a:solidFill>
              <a:schemeClr val="tx1"/>
            </a:solidFill>
            <a:prstDash val="solid"/>
            <a:round/>
            <a:headEnd type="none" w="med" len="med"/>
            <a:tailEnd type="none" w="med" len="med"/>
          </a:ln>
          <a:effectLst/>
        </p:spPr>
      </p:cxnSp>
      <p:cxnSp>
        <p:nvCxnSpPr>
          <p:cNvPr id="29" name="直接连接符 28">
            <a:extLst>
              <a:ext uri="{FF2B5EF4-FFF2-40B4-BE49-F238E27FC236}">
                <a16:creationId xmlns:a16="http://schemas.microsoft.com/office/drawing/2014/main" id="{7881E697-DB88-4571-99F2-598A0D8CF549}"/>
              </a:ext>
            </a:extLst>
          </p:cNvPr>
          <p:cNvCxnSpPr>
            <a:cxnSpLocks/>
          </p:cNvCxnSpPr>
          <p:nvPr/>
        </p:nvCxnSpPr>
        <p:spPr bwMode="auto">
          <a:xfrm flipV="1">
            <a:off x="3759214" y="2584345"/>
            <a:ext cx="1" cy="444094"/>
          </a:xfrm>
          <a:prstGeom prst="line">
            <a:avLst/>
          </a:prstGeom>
          <a:noFill/>
          <a:ln w="15875" cap="flat" cmpd="sng" algn="ctr">
            <a:solidFill>
              <a:schemeClr val="tx1"/>
            </a:solidFill>
            <a:prstDash val="solid"/>
            <a:round/>
            <a:headEnd type="none" w="med" len="med"/>
            <a:tailEnd type="none" w="med" len="med"/>
          </a:ln>
          <a:effectLst/>
        </p:spPr>
      </p:cxnSp>
      <p:cxnSp>
        <p:nvCxnSpPr>
          <p:cNvPr id="30" name="直接连接符 29">
            <a:extLst>
              <a:ext uri="{FF2B5EF4-FFF2-40B4-BE49-F238E27FC236}">
                <a16:creationId xmlns:a16="http://schemas.microsoft.com/office/drawing/2014/main" id="{1208D534-E068-4B8A-8B24-1D2C9E8D9C0F}"/>
              </a:ext>
            </a:extLst>
          </p:cNvPr>
          <p:cNvCxnSpPr>
            <a:cxnSpLocks/>
          </p:cNvCxnSpPr>
          <p:nvPr/>
        </p:nvCxnSpPr>
        <p:spPr bwMode="auto">
          <a:xfrm flipV="1">
            <a:off x="3759213" y="3828567"/>
            <a:ext cx="1" cy="444094"/>
          </a:xfrm>
          <a:prstGeom prst="line">
            <a:avLst/>
          </a:prstGeom>
          <a:noFill/>
          <a:ln w="15875" cap="flat" cmpd="sng" algn="ctr">
            <a:solidFill>
              <a:schemeClr val="tx1"/>
            </a:solidFill>
            <a:prstDash val="solid"/>
            <a:round/>
            <a:headEnd type="none" w="med" len="med"/>
            <a:tailEnd type="none" w="med" len="med"/>
          </a:ln>
          <a:effectLst/>
        </p:spPr>
      </p:cxnSp>
      <p:cxnSp>
        <p:nvCxnSpPr>
          <p:cNvPr id="31" name="直接连接符 30">
            <a:extLst>
              <a:ext uri="{FF2B5EF4-FFF2-40B4-BE49-F238E27FC236}">
                <a16:creationId xmlns:a16="http://schemas.microsoft.com/office/drawing/2014/main" id="{B0921EA6-41A5-42D1-BD2D-6A2E9CCF22BC}"/>
              </a:ext>
            </a:extLst>
          </p:cNvPr>
          <p:cNvCxnSpPr>
            <a:cxnSpLocks/>
          </p:cNvCxnSpPr>
          <p:nvPr/>
        </p:nvCxnSpPr>
        <p:spPr bwMode="auto">
          <a:xfrm>
            <a:off x="4449233" y="3436065"/>
            <a:ext cx="537612" cy="0"/>
          </a:xfrm>
          <a:prstGeom prst="line">
            <a:avLst/>
          </a:prstGeom>
          <a:noFill/>
          <a:ln w="15875" cap="flat" cmpd="sng" algn="ctr">
            <a:solidFill>
              <a:schemeClr val="tx1"/>
            </a:solidFill>
            <a:prstDash val="solid"/>
            <a:round/>
            <a:headEnd type="none" w="med" len="med"/>
            <a:tailEnd type="none" w="med" len="med"/>
          </a:ln>
          <a:effectLst/>
        </p:spPr>
      </p:cxnSp>
      <p:sp>
        <p:nvSpPr>
          <p:cNvPr id="33" name="矩形 32">
            <a:extLst>
              <a:ext uri="{FF2B5EF4-FFF2-40B4-BE49-F238E27FC236}">
                <a16:creationId xmlns:a16="http://schemas.microsoft.com/office/drawing/2014/main" id="{132BBB56-7B34-4FEB-8BD8-436BE27D7866}"/>
              </a:ext>
            </a:extLst>
          </p:cNvPr>
          <p:cNvSpPr/>
          <p:nvPr/>
        </p:nvSpPr>
        <p:spPr>
          <a:xfrm>
            <a:off x="4497466" y="2991971"/>
            <a:ext cx="441146" cy="400110"/>
          </a:xfrm>
          <a:prstGeom prst="rect">
            <a:avLst/>
          </a:prstGeom>
        </p:spPr>
        <p:txBody>
          <a:bodyPr wrap="none">
            <a:spAutoFit/>
          </a:bodyPr>
          <a:lstStyle/>
          <a:p>
            <a:r>
              <a:rPr lang="zh-CN" altLang="en-US" sz="2000" b="0" dirty="0">
                <a:latin typeface="Arial" charset="0"/>
                <a:ea typeface="黑体" pitchFamily="2" charset="-122"/>
              </a:rPr>
              <a:t>是</a:t>
            </a:r>
            <a:endParaRPr lang="zh-CN" altLang="en-US" sz="2000" dirty="0"/>
          </a:p>
        </p:txBody>
      </p:sp>
      <p:sp>
        <p:nvSpPr>
          <p:cNvPr id="34" name="矩形: 圆角 33">
            <a:extLst>
              <a:ext uri="{FF2B5EF4-FFF2-40B4-BE49-F238E27FC236}">
                <a16:creationId xmlns:a16="http://schemas.microsoft.com/office/drawing/2014/main" id="{2723CF79-1E45-4EB4-AA7F-8F1CAF2862AF}"/>
              </a:ext>
            </a:extLst>
          </p:cNvPr>
          <p:cNvSpPr/>
          <p:nvPr/>
        </p:nvSpPr>
        <p:spPr bwMode="auto">
          <a:xfrm>
            <a:off x="5011752" y="3219052"/>
            <a:ext cx="3867236" cy="445088"/>
          </a:xfrm>
          <a:prstGeom prst="roundRect">
            <a:avLst/>
          </a:prstGeom>
          <a:noFill/>
          <a:ln w="15875" cap="flat" cmpd="sng" algn="ctr">
            <a:solidFill>
              <a:schemeClr val="tx1"/>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algn="ctr" eaLnBrk="1" hangingPunct="1"/>
            <a:r>
              <a:rPr lang="zh-CN" altLang="en-US" sz="2000" b="0" dirty="0">
                <a:latin typeface="Arial" charset="0"/>
                <a:ea typeface="黑体" pitchFamily="2" charset="-122"/>
              </a:rPr>
              <a:t>命中（</a:t>
            </a:r>
            <a:r>
              <a:rPr lang="en-US" altLang="zh-CN" sz="2000" b="0" dirty="0">
                <a:latin typeface="Arial" charset="0"/>
                <a:ea typeface="黑体" pitchFamily="2" charset="-122"/>
              </a:rPr>
              <a:t>Hit</a:t>
            </a:r>
            <a:r>
              <a:rPr lang="zh-CN" altLang="en-US" sz="2000" b="0" dirty="0">
                <a:latin typeface="Arial" charset="0"/>
                <a:ea typeface="黑体" pitchFamily="2" charset="-122"/>
              </a:rPr>
              <a:t>），把数据返回处理器</a:t>
            </a:r>
            <a:endParaRPr kumimoji="0" lang="zh-CN" altLang="en-US" sz="2000" b="0" i="0" u="none" strike="noStrike" cap="none" normalizeH="0" baseline="0" dirty="0">
              <a:ln>
                <a:noFill/>
              </a:ln>
              <a:solidFill>
                <a:schemeClr val="tx1"/>
              </a:solidFill>
              <a:effectLst/>
              <a:latin typeface="Arial" charset="0"/>
              <a:ea typeface="黑体" pitchFamily="2" charset="-122"/>
            </a:endParaRPr>
          </a:p>
        </p:txBody>
      </p:sp>
      <p:sp>
        <p:nvSpPr>
          <p:cNvPr id="35" name="矩形: 圆角 34">
            <a:extLst>
              <a:ext uri="{FF2B5EF4-FFF2-40B4-BE49-F238E27FC236}">
                <a16:creationId xmlns:a16="http://schemas.microsoft.com/office/drawing/2014/main" id="{9F745FEA-1E3F-4E88-BA88-970C53F13428}"/>
              </a:ext>
            </a:extLst>
          </p:cNvPr>
          <p:cNvSpPr/>
          <p:nvPr/>
        </p:nvSpPr>
        <p:spPr bwMode="auto">
          <a:xfrm>
            <a:off x="1555614" y="4297854"/>
            <a:ext cx="4511469" cy="445088"/>
          </a:xfrm>
          <a:prstGeom prst="roundRect">
            <a:avLst/>
          </a:prstGeom>
          <a:noFill/>
          <a:ln w="15875" cap="flat" cmpd="sng" algn="ctr">
            <a:solidFill>
              <a:schemeClr val="tx1"/>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b="0" dirty="0">
                <a:latin typeface="Arial" charset="0"/>
                <a:ea typeface="黑体" pitchFamily="2" charset="-122"/>
              </a:rPr>
              <a:t>缺失（</a:t>
            </a:r>
            <a:r>
              <a:rPr lang="en-US" altLang="zh-CN" sz="2000" b="0" dirty="0">
                <a:latin typeface="Arial" charset="0"/>
                <a:ea typeface="黑体" pitchFamily="2" charset="-122"/>
              </a:rPr>
              <a:t>Miss</a:t>
            </a:r>
            <a:r>
              <a:rPr lang="zh-CN" altLang="en-US" sz="2000" b="0" dirty="0">
                <a:latin typeface="Arial" charset="0"/>
                <a:ea typeface="黑体" pitchFamily="2" charset="-122"/>
              </a:rPr>
              <a:t>）</a:t>
            </a:r>
            <a:r>
              <a:rPr lang="en-US" altLang="zh-CN" sz="2000" b="0" dirty="0">
                <a:latin typeface="Arial" charset="0"/>
                <a:ea typeface="黑体" pitchFamily="2" charset="-122"/>
              </a:rPr>
              <a:t>, </a:t>
            </a:r>
            <a:r>
              <a:rPr lang="zh-CN" altLang="en-US" sz="2000" b="0" dirty="0">
                <a:latin typeface="Arial" charset="0"/>
                <a:ea typeface="黑体" pitchFamily="2" charset="-122"/>
              </a:rPr>
              <a:t>去下一级缓存</a:t>
            </a:r>
            <a:r>
              <a:rPr lang="en-US" altLang="zh-CN" sz="2000" b="0" dirty="0">
                <a:latin typeface="Arial" charset="0"/>
                <a:ea typeface="黑体" pitchFamily="2" charset="-122"/>
              </a:rPr>
              <a:t>/</a:t>
            </a:r>
            <a:r>
              <a:rPr lang="zh-CN" altLang="en-US" sz="2000" b="0" dirty="0">
                <a:latin typeface="Arial" charset="0"/>
                <a:ea typeface="黑体" pitchFamily="2" charset="-122"/>
              </a:rPr>
              <a:t>主存查找</a:t>
            </a:r>
            <a:endParaRPr kumimoji="0" lang="zh-CN" altLang="en-US" sz="2000" b="0" i="0" u="none" strike="noStrike" cap="none" normalizeH="0" baseline="0" dirty="0">
              <a:ln>
                <a:noFill/>
              </a:ln>
              <a:solidFill>
                <a:schemeClr val="tx1"/>
              </a:solidFill>
              <a:effectLst/>
              <a:latin typeface="Arial" charset="0"/>
              <a:ea typeface="黑体" pitchFamily="2" charset="-122"/>
            </a:endParaRPr>
          </a:p>
        </p:txBody>
      </p:sp>
      <p:sp>
        <p:nvSpPr>
          <p:cNvPr id="36" name="矩形: 圆角 35">
            <a:extLst>
              <a:ext uri="{FF2B5EF4-FFF2-40B4-BE49-F238E27FC236}">
                <a16:creationId xmlns:a16="http://schemas.microsoft.com/office/drawing/2014/main" id="{5BB46D95-9CA7-4254-BF73-FE3400E92C9E}"/>
              </a:ext>
            </a:extLst>
          </p:cNvPr>
          <p:cNvSpPr/>
          <p:nvPr/>
        </p:nvSpPr>
        <p:spPr bwMode="auto">
          <a:xfrm>
            <a:off x="1790814" y="5604730"/>
            <a:ext cx="4067930" cy="445088"/>
          </a:xfrm>
          <a:prstGeom prst="roundRect">
            <a:avLst/>
          </a:prstGeom>
          <a:noFill/>
          <a:ln w="15875" cap="flat" cmpd="sng" algn="ctr">
            <a:solidFill>
              <a:schemeClr val="tx1"/>
            </a:solidFill>
            <a:prstDash val="solid"/>
            <a:round/>
            <a:headEnd type="none" w="med" len="med"/>
            <a:tailEnd type="none" w="med" len="med"/>
          </a:ln>
          <a:effectLst/>
        </p:spPr>
        <p:txBody>
          <a:bodyPr vert="horz" wrap="non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b="0" dirty="0">
                <a:latin typeface="Arial" charset="0"/>
                <a:ea typeface="黑体" pitchFamily="2" charset="-122"/>
              </a:rPr>
              <a:t>直到命中，返回数据，并更新缓存</a:t>
            </a:r>
            <a:endParaRPr kumimoji="0" lang="zh-CN" altLang="en-US" sz="2000" b="0" i="0" u="none" strike="noStrike" cap="none" normalizeH="0" baseline="0" dirty="0">
              <a:ln>
                <a:noFill/>
              </a:ln>
              <a:solidFill>
                <a:schemeClr val="tx1"/>
              </a:solidFill>
              <a:effectLst/>
              <a:latin typeface="Arial" charset="0"/>
              <a:ea typeface="黑体" pitchFamily="2" charset="-122"/>
            </a:endParaRPr>
          </a:p>
        </p:txBody>
      </p:sp>
      <p:sp>
        <p:nvSpPr>
          <p:cNvPr id="37" name="矩形 36">
            <a:extLst>
              <a:ext uri="{FF2B5EF4-FFF2-40B4-BE49-F238E27FC236}">
                <a16:creationId xmlns:a16="http://schemas.microsoft.com/office/drawing/2014/main" id="{945C1FCD-31C2-4A13-AC04-6FF07A0ED445}"/>
              </a:ext>
            </a:extLst>
          </p:cNvPr>
          <p:cNvSpPr/>
          <p:nvPr/>
        </p:nvSpPr>
        <p:spPr>
          <a:xfrm>
            <a:off x="3850570" y="3885148"/>
            <a:ext cx="442750" cy="400110"/>
          </a:xfrm>
          <a:prstGeom prst="rect">
            <a:avLst/>
          </a:prstGeom>
        </p:spPr>
        <p:txBody>
          <a:bodyPr wrap="none">
            <a:spAutoFit/>
          </a:bodyPr>
          <a:lstStyle/>
          <a:p>
            <a:r>
              <a:rPr lang="zh-CN" altLang="en-US" sz="2000" b="0" dirty="0">
                <a:latin typeface="Arial" charset="0"/>
                <a:ea typeface="黑体" pitchFamily="2" charset="-122"/>
              </a:rPr>
              <a:t>否</a:t>
            </a:r>
            <a:endParaRPr lang="zh-CN" altLang="en-US" sz="2000" dirty="0"/>
          </a:p>
        </p:txBody>
      </p:sp>
      <p:sp>
        <p:nvSpPr>
          <p:cNvPr id="38" name="矩形 37">
            <a:extLst>
              <a:ext uri="{FF2B5EF4-FFF2-40B4-BE49-F238E27FC236}">
                <a16:creationId xmlns:a16="http://schemas.microsoft.com/office/drawing/2014/main" id="{1A49EDF2-FA4B-4320-8648-E8EC7F57C4FF}"/>
              </a:ext>
            </a:extLst>
          </p:cNvPr>
          <p:cNvSpPr/>
          <p:nvPr/>
        </p:nvSpPr>
        <p:spPr>
          <a:xfrm rot="5400000">
            <a:off x="3600813" y="4806759"/>
            <a:ext cx="748923" cy="769441"/>
          </a:xfrm>
          <a:prstGeom prst="rect">
            <a:avLst/>
          </a:prstGeom>
        </p:spPr>
        <p:txBody>
          <a:bodyPr wrap="none">
            <a:spAutoFit/>
          </a:bodyPr>
          <a:lstStyle/>
          <a:p>
            <a:r>
              <a:rPr lang="en-US" altLang="zh-CN" sz="4400" dirty="0">
                <a:latin typeface="Arial" charset="0"/>
                <a:ea typeface="黑体" pitchFamily="2" charset="-122"/>
              </a:rPr>
              <a:t>…</a:t>
            </a:r>
            <a:endParaRPr lang="zh-CN" altLang="en-US" sz="4400" dirty="0"/>
          </a:p>
        </p:txBody>
      </p:sp>
      <p:sp>
        <p:nvSpPr>
          <p:cNvPr id="39" name="文本框 38">
            <a:extLst>
              <a:ext uri="{FF2B5EF4-FFF2-40B4-BE49-F238E27FC236}">
                <a16:creationId xmlns:a16="http://schemas.microsoft.com/office/drawing/2014/main" id="{3DF51C1A-48C1-413F-9EDF-EBD93CBCE1A8}"/>
              </a:ext>
            </a:extLst>
          </p:cNvPr>
          <p:cNvSpPr txBox="1"/>
          <p:nvPr/>
        </p:nvSpPr>
        <p:spPr>
          <a:xfrm>
            <a:off x="4756144" y="4929869"/>
            <a:ext cx="1988045" cy="523220"/>
          </a:xfrm>
          <a:prstGeom prst="rect">
            <a:avLst/>
          </a:prstGeom>
          <a:noFill/>
        </p:spPr>
        <p:txBody>
          <a:bodyPr wrap="none" rtlCol="0">
            <a:spAutoFit/>
          </a:bodyPr>
          <a:lstStyle/>
          <a:p>
            <a:r>
              <a:rPr lang="zh-CN" altLang="en-US" dirty="0">
                <a:solidFill>
                  <a:srgbClr val="FF0000"/>
                </a:solidFill>
              </a:rPr>
              <a:t>延时，功耗</a:t>
            </a:r>
          </a:p>
        </p:txBody>
      </p:sp>
      <p:cxnSp>
        <p:nvCxnSpPr>
          <p:cNvPr id="41" name="直接箭头连接符 40">
            <a:extLst>
              <a:ext uri="{FF2B5EF4-FFF2-40B4-BE49-F238E27FC236}">
                <a16:creationId xmlns:a16="http://schemas.microsoft.com/office/drawing/2014/main" id="{198CB79C-DB67-475B-A3BC-F5DCFE2B1A68}"/>
              </a:ext>
            </a:extLst>
          </p:cNvPr>
          <p:cNvCxnSpPr>
            <a:stCxn id="36" idx="3"/>
          </p:cNvCxnSpPr>
          <p:nvPr/>
        </p:nvCxnSpPr>
        <p:spPr bwMode="auto">
          <a:xfrm>
            <a:off x="5858744" y="5827274"/>
            <a:ext cx="592030" cy="222544"/>
          </a:xfrm>
          <a:prstGeom prst="straightConnector1">
            <a:avLst/>
          </a:prstGeom>
          <a:noFill/>
          <a:ln w="22225" cap="flat" cmpd="sng" algn="ctr">
            <a:solidFill>
              <a:srgbClr val="FF0000"/>
            </a:solidFill>
            <a:prstDash val="solid"/>
            <a:round/>
            <a:headEnd type="none" w="med" len="med"/>
            <a:tailEnd type="arrow"/>
          </a:ln>
          <a:effectLst/>
        </p:spPr>
      </p:cxnSp>
      <p:sp>
        <p:nvSpPr>
          <p:cNvPr id="42" name="文本框 41">
            <a:extLst>
              <a:ext uri="{FF2B5EF4-FFF2-40B4-BE49-F238E27FC236}">
                <a16:creationId xmlns:a16="http://schemas.microsoft.com/office/drawing/2014/main" id="{746D3DF9-32C6-41E4-822F-8D7E03500C4C}"/>
              </a:ext>
            </a:extLst>
          </p:cNvPr>
          <p:cNvSpPr txBox="1"/>
          <p:nvPr/>
        </p:nvSpPr>
        <p:spPr>
          <a:xfrm>
            <a:off x="4071945" y="6239337"/>
            <a:ext cx="4971233" cy="369332"/>
          </a:xfrm>
          <a:prstGeom prst="rect">
            <a:avLst/>
          </a:prstGeom>
          <a:noFill/>
        </p:spPr>
        <p:txBody>
          <a:bodyPr wrap="none" rtlCol="0">
            <a:spAutoFit/>
          </a:bodyPr>
          <a:lstStyle/>
          <a:p>
            <a:r>
              <a:rPr lang="zh-CN" altLang="en-US" sz="1800" dirty="0">
                <a:solidFill>
                  <a:srgbClr val="FF0000"/>
                </a:solidFill>
              </a:rPr>
              <a:t>利用空间局域性，把整个</a:t>
            </a:r>
            <a:r>
              <a:rPr lang="en-US" altLang="zh-CN" sz="1800" dirty="0">
                <a:solidFill>
                  <a:srgbClr val="FF0000"/>
                </a:solidFill>
              </a:rPr>
              <a:t>block</a:t>
            </a:r>
            <a:r>
              <a:rPr lang="zh-CN" altLang="en-US" sz="1800" dirty="0">
                <a:solidFill>
                  <a:srgbClr val="FF0000"/>
                </a:solidFill>
              </a:rPr>
              <a:t>的数据存入缓存</a:t>
            </a:r>
          </a:p>
        </p:txBody>
      </p:sp>
      <p:sp>
        <p:nvSpPr>
          <p:cNvPr id="43" name="文本框 42">
            <a:extLst>
              <a:ext uri="{FF2B5EF4-FFF2-40B4-BE49-F238E27FC236}">
                <a16:creationId xmlns:a16="http://schemas.microsoft.com/office/drawing/2014/main" id="{CCA0A52C-34FF-4748-AF73-4C3B7F74DCAE}"/>
              </a:ext>
            </a:extLst>
          </p:cNvPr>
          <p:cNvSpPr txBox="1"/>
          <p:nvPr/>
        </p:nvSpPr>
        <p:spPr>
          <a:xfrm>
            <a:off x="4912014" y="1194783"/>
            <a:ext cx="4114978" cy="646331"/>
          </a:xfrm>
          <a:prstGeom prst="rect">
            <a:avLst/>
          </a:prstGeom>
          <a:noFill/>
        </p:spPr>
        <p:txBody>
          <a:bodyPr wrap="square" rtlCol="0">
            <a:spAutoFit/>
          </a:bodyPr>
          <a:lstStyle/>
          <a:p>
            <a:r>
              <a:rPr lang="zh-CN" altLang="en-US" sz="1800" dirty="0">
                <a:solidFill>
                  <a:srgbClr val="FF0000"/>
                </a:solidFill>
              </a:rPr>
              <a:t>通常以字</a:t>
            </a:r>
            <a:r>
              <a:rPr lang="en-US" altLang="zh-CN" sz="1800" dirty="0">
                <a:solidFill>
                  <a:srgbClr val="FF0000"/>
                </a:solidFill>
              </a:rPr>
              <a:t>(word)</a:t>
            </a:r>
            <a:r>
              <a:rPr lang="zh-CN" altLang="en-US" sz="1800" dirty="0">
                <a:solidFill>
                  <a:srgbClr val="FF0000"/>
                </a:solidFill>
              </a:rPr>
              <a:t>为单位，多个字组成一个块或行</a:t>
            </a:r>
            <a:r>
              <a:rPr lang="en-US" altLang="zh-CN" sz="1800" dirty="0">
                <a:solidFill>
                  <a:srgbClr val="FF0000"/>
                </a:solidFill>
              </a:rPr>
              <a:t>(block)</a:t>
            </a:r>
            <a:endParaRPr lang="zh-CN" altLang="en-US" sz="1800" dirty="0">
              <a:solidFill>
                <a:srgbClr val="FF0000"/>
              </a:solidFill>
            </a:endParaRPr>
          </a:p>
        </p:txBody>
      </p:sp>
      <p:pic>
        <p:nvPicPr>
          <p:cNvPr id="49" name="图片 48">
            <a:extLst>
              <a:ext uri="{FF2B5EF4-FFF2-40B4-BE49-F238E27FC236}">
                <a16:creationId xmlns:a16="http://schemas.microsoft.com/office/drawing/2014/main" id="{898E6D62-5A5E-4C37-94CC-F47CA86490DD}"/>
              </a:ext>
            </a:extLst>
          </p:cNvPr>
          <p:cNvPicPr>
            <a:picLocks noChangeAspect="1"/>
          </p:cNvPicPr>
          <p:nvPr/>
        </p:nvPicPr>
        <p:blipFill>
          <a:blip r:embed="rId2"/>
          <a:stretch>
            <a:fillRect/>
          </a:stretch>
        </p:blipFill>
        <p:spPr>
          <a:xfrm>
            <a:off x="5390838" y="1961049"/>
            <a:ext cx="3606814" cy="340909"/>
          </a:xfrm>
          <a:prstGeom prst="rect">
            <a:avLst/>
          </a:prstGeom>
        </p:spPr>
      </p:pic>
    </p:spTree>
    <p:extLst>
      <p:ext uri="{BB962C8B-B14F-4D97-AF65-F5344CB8AC3E}">
        <p14:creationId xmlns:p14="http://schemas.microsoft.com/office/powerpoint/2010/main" val="27792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500"/>
                                        <p:tgtEl>
                                          <p:spTgt spid="37"/>
                                        </p:tgtEl>
                                      </p:cBhvr>
                                    </p:animEffect>
                                  </p:childTnLst>
                                </p:cTn>
                              </p:par>
                              <p:par>
                                <p:cTn id="35" presetID="22" presetClass="entr" presetSubtype="1"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up)">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up)">
                                      <p:cBhvr>
                                        <p:cTn id="45" dur="500"/>
                                        <p:tgtEl>
                                          <p:spTgt spid="38"/>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up)">
                                      <p:cBhvr>
                                        <p:cTn id="48" dur="500"/>
                                        <p:tgtEl>
                                          <p:spTgt spid="3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22" presetClass="entr" presetSubtype="1"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up)">
                                      <p:cBhvr>
                                        <p:cTn id="54" dur="500"/>
                                        <p:tgtEl>
                                          <p:spTgt spid="4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up)">
                                      <p:cBhvr>
                                        <p:cTn id="5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3" grpId="0"/>
      <p:bldP spid="34" grpId="0" animBg="1"/>
      <p:bldP spid="35" grpId="0" animBg="1"/>
      <p:bldP spid="36" grpId="0" animBg="1"/>
      <p:bldP spid="37" grpId="0"/>
      <p:bldP spid="38" grpId="0"/>
      <p:bldP spid="39" grpId="0"/>
      <p:bldP spid="4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5C74C-CA41-4326-8C59-C8CDB361DFEA}"/>
              </a:ext>
            </a:extLst>
          </p:cNvPr>
          <p:cNvSpPr>
            <a:spLocks noGrp="1"/>
          </p:cNvSpPr>
          <p:nvPr>
            <p:ph type="title"/>
          </p:nvPr>
        </p:nvSpPr>
        <p:spPr/>
        <p:txBody>
          <a:bodyPr/>
          <a:lstStyle/>
          <a:p>
            <a:r>
              <a:rPr lang="zh-CN" altLang="en-US" dirty="0"/>
              <a:t>存储器层次结构优化</a:t>
            </a:r>
          </a:p>
        </p:txBody>
      </p:sp>
      <p:sp>
        <p:nvSpPr>
          <p:cNvPr id="3" name="文本框 2">
            <a:extLst>
              <a:ext uri="{FF2B5EF4-FFF2-40B4-BE49-F238E27FC236}">
                <a16:creationId xmlns:a16="http://schemas.microsoft.com/office/drawing/2014/main" id="{536F2894-8EEF-48DB-BAF1-03A52EC2F72F}"/>
              </a:ext>
            </a:extLst>
          </p:cNvPr>
          <p:cNvSpPr txBox="1"/>
          <p:nvPr/>
        </p:nvSpPr>
        <p:spPr>
          <a:xfrm>
            <a:off x="0" y="4963579"/>
            <a:ext cx="9144000" cy="1648400"/>
          </a:xfrm>
          <a:prstGeom prst="rect">
            <a:avLst/>
          </a:prstGeom>
          <a:noFill/>
        </p:spPr>
        <p:txBody>
          <a:bodyPr wrap="square" rtlCol="0">
            <a:spAutoFit/>
          </a:bodyPr>
          <a:lstStyle/>
          <a:p>
            <a:pPr>
              <a:lnSpc>
                <a:spcPct val="130000"/>
              </a:lnSpc>
            </a:pPr>
            <a:r>
              <a:rPr lang="zh-CN" altLang="en-US" sz="2000" dirty="0"/>
              <a:t>问题：因为价格</a:t>
            </a:r>
            <a:r>
              <a:rPr lang="en-US" altLang="zh-CN" sz="2000" dirty="0"/>
              <a:t>/</a:t>
            </a:r>
            <a:r>
              <a:rPr lang="zh-CN" altLang="en-US" sz="2000" dirty="0"/>
              <a:t>面积问题，</a:t>
            </a:r>
            <a:r>
              <a:rPr lang="zh-CN" altLang="en-US" sz="2000" dirty="0">
                <a:solidFill>
                  <a:srgbClr val="FF0000"/>
                </a:solidFill>
              </a:rPr>
              <a:t>高速缓存容量有限</a:t>
            </a:r>
            <a:r>
              <a:rPr lang="zh-CN" altLang="en-US" sz="2000" dirty="0"/>
              <a:t>，每一层相比前一层容量更大，但速度更慢，怎么解决？</a:t>
            </a:r>
            <a:r>
              <a:rPr lang="zh-CN" altLang="en-US" sz="2000" dirty="0">
                <a:solidFill>
                  <a:srgbClr val="0000FF"/>
                </a:solidFill>
              </a:rPr>
              <a:t>优化策略：局域性原理！</a:t>
            </a:r>
            <a:endParaRPr lang="en-US" altLang="zh-CN" sz="2000" dirty="0">
              <a:solidFill>
                <a:srgbClr val="0000FF"/>
              </a:solidFill>
            </a:endParaRPr>
          </a:p>
          <a:p>
            <a:pPr>
              <a:lnSpc>
                <a:spcPct val="130000"/>
              </a:lnSpc>
            </a:pPr>
            <a:r>
              <a:rPr lang="zh-CN" altLang="en-US" sz="2000" dirty="0">
                <a:solidFill>
                  <a:srgbClr val="0000FF"/>
                </a:solidFill>
              </a:rPr>
              <a:t>时间局域性：如果某个数据被访问，则很可能在不久的将来再次访问该数据</a:t>
            </a:r>
            <a:endParaRPr lang="en-US" altLang="zh-CN" sz="2000" dirty="0">
              <a:solidFill>
                <a:srgbClr val="0000FF"/>
              </a:solidFill>
            </a:endParaRPr>
          </a:p>
          <a:p>
            <a:pPr>
              <a:lnSpc>
                <a:spcPct val="130000"/>
              </a:lnSpc>
            </a:pPr>
            <a:r>
              <a:rPr lang="zh-CN" altLang="en-US" sz="2000" dirty="0">
                <a:solidFill>
                  <a:srgbClr val="0000FF"/>
                </a:solidFill>
              </a:rPr>
              <a:t>空间局域性：如果某个数据被访问，则很可能在不久的将来访问该数据附近数据</a:t>
            </a:r>
          </a:p>
        </p:txBody>
      </p:sp>
      <p:grpSp>
        <p:nvGrpSpPr>
          <p:cNvPr id="4" name="组合 3">
            <a:extLst>
              <a:ext uri="{FF2B5EF4-FFF2-40B4-BE49-F238E27FC236}">
                <a16:creationId xmlns:a16="http://schemas.microsoft.com/office/drawing/2014/main" id="{D8E5FBB6-9A4E-48C8-BE93-A068E5016D6D}"/>
              </a:ext>
            </a:extLst>
          </p:cNvPr>
          <p:cNvGrpSpPr/>
          <p:nvPr/>
        </p:nvGrpSpPr>
        <p:grpSpPr>
          <a:xfrm>
            <a:off x="35496" y="1200094"/>
            <a:ext cx="8981613" cy="3672408"/>
            <a:chOff x="0" y="1052736"/>
            <a:chExt cx="8981613" cy="3672408"/>
          </a:xfrm>
        </p:grpSpPr>
        <p:pic>
          <p:nvPicPr>
            <p:cNvPr id="5" name="Picture 1">
              <a:extLst>
                <a:ext uri="{FF2B5EF4-FFF2-40B4-BE49-F238E27FC236}">
                  <a16:creationId xmlns:a16="http://schemas.microsoft.com/office/drawing/2014/main" id="{B3E6BA0F-FC0B-451E-B40E-391EFCFA4AC1}"/>
                </a:ext>
              </a:extLst>
            </p:cNvPr>
            <p:cNvPicPr>
              <a:picLocks noChangeAspect="1"/>
            </p:cNvPicPr>
            <p:nvPr/>
          </p:nvPicPr>
          <p:blipFill rotWithShape="1">
            <a:blip r:embed="rId3"/>
            <a:srcRect t="31838" b="33427"/>
            <a:stretch/>
          </p:blipFill>
          <p:spPr>
            <a:xfrm>
              <a:off x="0" y="1052736"/>
              <a:ext cx="8981613" cy="3384376"/>
            </a:xfrm>
            <a:prstGeom prst="rect">
              <a:avLst/>
            </a:prstGeom>
          </p:spPr>
        </p:pic>
        <p:sp>
          <p:nvSpPr>
            <p:cNvPr id="6" name="矩形: 圆角 5">
              <a:extLst>
                <a:ext uri="{FF2B5EF4-FFF2-40B4-BE49-F238E27FC236}">
                  <a16:creationId xmlns:a16="http://schemas.microsoft.com/office/drawing/2014/main" id="{C4C82636-9FC1-477F-B6B7-4B65A59BED97}"/>
                </a:ext>
              </a:extLst>
            </p:cNvPr>
            <p:cNvSpPr/>
            <p:nvPr/>
          </p:nvSpPr>
          <p:spPr bwMode="auto">
            <a:xfrm>
              <a:off x="0" y="4149080"/>
              <a:ext cx="899591" cy="576064"/>
            </a:xfrm>
            <a:prstGeom prst="roundRect">
              <a:avLst/>
            </a:prstGeom>
            <a:solidFill>
              <a:schemeClr val="bg1"/>
            </a:solidFill>
            <a:ln w="3175" cap="flat" cmpd="sng" algn="ctr">
              <a:no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grpSp>
      <p:sp>
        <p:nvSpPr>
          <p:cNvPr id="7" name="矩形: 圆角 6">
            <a:extLst>
              <a:ext uri="{FF2B5EF4-FFF2-40B4-BE49-F238E27FC236}">
                <a16:creationId xmlns:a16="http://schemas.microsoft.com/office/drawing/2014/main" id="{1FFA5CCB-07F5-478C-961F-693DCEB8C6C6}"/>
              </a:ext>
            </a:extLst>
          </p:cNvPr>
          <p:cNvSpPr/>
          <p:nvPr/>
        </p:nvSpPr>
        <p:spPr bwMode="auto">
          <a:xfrm>
            <a:off x="23598" y="3227603"/>
            <a:ext cx="8954635" cy="1404000"/>
          </a:xfrm>
          <a:prstGeom prst="roundRect">
            <a:avLst/>
          </a:prstGeom>
          <a:noFill/>
          <a:ln w="22225" cap="flat" cmpd="sng" algn="ctr">
            <a:solidFill>
              <a:srgbClr val="FF0000"/>
            </a:solid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t" anchorCtr="1"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
        <p:nvSpPr>
          <p:cNvPr id="8" name="矩形: 圆角 7">
            <a:extLst>
              <a:ext uri="{FF2B5EF4-FFF2-40B4-BE49-F238E27FC236}">
                <a16:creationId xmlns:a16="http://schemas.microsoft.com/office/drawing/2014/main" id="{147F67A1-15AD-4C45-AE72-655C63B85D6F}"/>
              </a:ext>
            </a:extLst>
          </p:cNvPr>
          <p:cNvSpPr/>
          <p:nvPr/>
        </p:nvSpPr>
        <p:spPr bwMode="auto">
          <a:xfrm>
            <a:off x="2411760" y="1200094"/>
            <a:ext cx="3096344" cy="3096344"/>
          </a:xfrm>
          <a:prstGeom prst="roundRect">
            <a:avLst>
              <a:gd name="adj" fmla="val 5969"/>
            </a:avLst>
          </a:prstGeom>
          <a:noFill/>
          <a:ln w="60325" cap="flat" cmpd="sng" algn="ctr">
            <a:solidFill>
              <a:srgbClr val="00CC00"/>
            </a:solidFill>
            <a:prstDash val="solid"/>
            <a:round/>
            <a:headEnd type="none" w="med" len="med"/>
            <a:tailEnd type="none" w="med" len="med"/>
          </a:ln>
          <a:effectLst/>
        </p:spPr>
        <p:txBody>
          <a:bodyPr vert="horz" wrap="square" lIns="90000" tIns="46800" rIns="90000" bIns="46800" numCol="1" rtlCol="0" anchor="t" anchorCtr="1"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396613662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5C74C-CA41-4326-8C59-C8CDB361DFEA}"/>
              </a:ext>
            </a:extLst>
          </p:cNvPr>
          <p:cNvSpPr>
            <a:spLocks noGrp="1"/>
          </p:cNvSpPr>
          <p:nvPr>
            <p:ph type="title"/>
          </p:nvPr>
        </p:nvSpPr>
        <p:spPr/>
        <p:txBody>
          <a:bodyPr/>
          <a:lstStyle/>
          <a:p>
            <a:r>
              <a:rPr lang="zh-CN" altLang="en-US" dirty="0"/>
              <a:t>举例</a:t>
            </a:r>
          </a:p>
        </p:txBody>
      </p:sp>
      <p:pic>
        <p:nvPicPr>
          <p:cNvPr id="8" name="Picture 2">
            <a:extLst>
              <a:ext uri="{FF2B5EF4-FFF2-40B4-BE49-F238E27FC236}">
                <a16:creationId xmlns:a16="http://schemas.microsoft.com/office/drawing/2014/main" id="{D2304531-DABE-43BA-898F-AF2945BCF65E}"/>
              </a:ext>
            </a:extLst>
          </p:cNvPr>
          <p:cNvPicPr>
            <a:picLocks noChangeAspect="1" noChangeArrowheads="1"/>
          </p:cNvPicPr>
          <p:nvPr/>
        </p:nvPicPr>
        <p:blipFill>
          <a:blip r:embed="rId2">
            <a:alphaModFix amt="82000"/>
          </a:blip>
          <a:srcRect/>
          <a:stretch>
            <a:fillRect/>
          </a:stretch>
        </p:blipFill>
        <p:spPr bwMode="auto">
          <a:xfrm>
            <a:off x="511388" y="1489347"/>
            <a:ext cx="8189569" cy="4747965"/>
          </a:xfrm>
          <a:prstGeom prst="rect">
            <a:avLst/>
          </a:prstGeom>
          <a:noFill/>
          <a:ln w="25400">
            <a:noFill/>
            <a:miter lim="800000"/>
            <a:headEnd/>
            <a:tailEnd/>
          </a:ln>
          <a:effectLst/>
        </p:spPr>
      </p:pic>
      <p:sp>
        <p:nvSpPr>
          <p:cNvPr id="9" name="Text Box 6">
            <a:extLst>
              <a:ext uri="{FF2B5EF4-FFF2-40B4-BE49-F238E27FC236}">
                <a16:creationId xmlns:a16="http://schemas.microsoft.com/office/drawing/2014/main" id="{241DB230-6533-4FEF-B962-02AF094AA445}"/>
              </a:ext>
            </a:extLst>
          </p:cNvPr>
          <p:cNvSpPr txBox="1">
            <a:spLocks noChangeArrowheads="1"/>
          </p:cNvSpPr>
          <p:nvPr/>
        </p:nvSpPr>
        <p:spPr bwMode="auto">
          <a:xfrm rot="5400000">
            <a:off x="-2465969" y="3665063"/>
            <a:ext cx="5180013" cy="200311"/>
          </a:xfrm>
          <a:prstGeom prst="rect">
            <a:avLst/>
          </a:prstGeom>
          <a:noFill/>
          <a:ln w="9525">
            <a:noFill/>
            <a:miter lim="800000"/>
            <a:headEnd/>
            <a:tailEnd/>
          </a:ln>
          <a:effectLst/>
        </p:spPr>
        <p:txBody>
          <a:bodyPr wrap="square" lIns="0" tIns="0" rIns="0" bIns="0">
            <a:prstTxWarp prst="textNoShape">
              <a:avLst/>
            </a:prstTxWarp>
            <a:spAutoFit/>
          </a:bodyPr>
          <a:lstStyle/>
          <a:p>
            <a:pPr algn="ctr" eaLnBrk="1" hangingPunct="1">
              <a:lnSpc>
                <a:spcPts val="1300"/>
              </a:lnSpc>
              <a:spcBef>
                <a:spcPct val="0"/>
              </a:spcBef>
              <a:tabLst>
                <a:tab pos="596900" algn="l"/>
                <a:tab pos="1511300" algn="l"/>
                <a:tab pos="2425700" algn="l"/>
                <a:tab pos="3340100" algn="l"/>
                <a:tab pos="4254500" algn="l"/>
                <a:tab pos="5168900" algn="l"/>
                <a:tab pos="6083300" algn="l"/>
                <a:tab pos="6997700" algn="l"/>
              </a:tabLst>
            </a:pPr>
            <a:r>
              <a:rPr lang="zh-CN" altLang="en-US" sz="2400" b="1" dirty="0">
                <a:solidFill>
                  <a:srgbClr val="053DE8"/>
                </a:solidFill>
                <a:latin typeface="Calibri"/>
                <a:cs typeface="Calibri"/>
              </a:rPr>
              <a:t>存储器位置，每个点代表一个地址</a:t>
            </a:r>
            <a:endParaRPr lang="en-US" sz="2400" b="1" dirty="0">
              <a:solidFill>
                <a:srgbClr val="053DE8"/>
              </a:solidFill>
              <a:latin typeface="Calibri"/>
              <a:cs typeface="Calibri"/>
            </a:endParaRPr>
          </a:p>
        </p:txBody>
      </p:sp>
      <p:sp>
        <p:nvSpPr>
          <p:cNvPr id="10" name="Text Box 5">
            <a:extLst>
              <a:ext uri="{FF2B5EF4-FFF2-40B4-BE49-F238E27FC236}">
                <a16:creationId xmlns:a16="http://schemas.microsoft.com/office/drawing/2014/main" id="{F77FEB43-05F9-45C9-8F70-957F9F3CFB31}"/>
              </a:ext>
            </a:extLst>
          </p:cNvPr>
          <p:cNvSpPr txBox="1">
            <a:spLocks noChangeArrowheads="1"/>
          </p:cNvSpPr>
          <p:nvPr/>
        </p:nvSpPr>
        <p:spPr bwMode="auto">
          <a:xfrm>
            <a:off x="4606173" y="6468878"/>
            <a:ext cx="618760" cy="200311"/>
          </a:xfrm>
          <a:prstGeom prst="rect">
            <a:avLst/>
          </a:prstGeom>
          <a:noFill/>
          <a:ln w="9525">
            <a:noFill/>
            <a:miter lim="800000"/>
            <a:headEnd/>
            <a:tailEnd/>
          </a:ln>
          <a:effectLst/>
        </p:spPr>
        <p:txBody>
          <a:bodyPr wrap="none" lIns="0" tIns="0" rIns="0" bIns="0">
            <a:prstTxWarp prst="textNoShape">
              <a:avLst/>
            </a:prstTxWarp>
            <a:spAutoFit/>
          </a:bodyPr>
          <a:lstStyle/>
          <a:p>
            <a:pPr algn="ctr" eaLnBrk="1" hangingPunct="1">
              <a:lnSpc>
                <a:spcPts val="1300"/>
              </a:lnSpc>
              <a:spcBef>
                <a:spcPct val="0"/>
              </a:spcBef>
              <a:tabLst>
                <a:tab pos="596900" algn="l"/>
                <a:tab pos="1511300" algn="l"/>
                <a:tab pos="2425700" algn="l"/>
                <a:tab pos="3340100" algn="l"/>
                <a:tab pos="4254500" algn="l"/>
                <a:tab pos="5168900" algn="l"/>
                <a:tab pos="6083300" algn="l"/>
                <a:tab pos="6997700" algn="l"/>
              </a:tabLst>
            </a:pPr>
            <a:r>
              <a:rPr lang="zh-CN" altLang="en-US" sz="2400" dirty="0">
                <a:solidFill>
                  <a:srgbClr val="053DE8"/>
                </a:solidFill>
                <a:latin typeface="Calibri"/>
                <a:cs typeface="Calibri"/>
              </a:rPr>
              <a:t>时间</a:t>
            </a:r>
            <a:endParaRPr lang="en-US" sz="2400" b="1" dirty="0">
              <a:solidFill>
                <a:srgbClr val="053DE8"/>
              </a:solidFill>
              <a:latin typeface="Calibri"/>
              <a:cs typeface="Calibri"/>
            </a:endParaRPr>
          </a:p>
        </p:txBody>
      </p:sp>
      <p:grpSp>
        <p:nvGrpSpPr>
          <p:cNvPr id="11" name="Group 8">
            <a:extLst>
              <a:ext uri="{FF2B5EF4-FFF2-40B4-BE49-F238E27FC236}">
                <a16:creationId xmlns:a16="http://schemas.microsoft.com/office/drawing/2014/main" id="{34B23771-492F-41ED-8D5A-39A5922E5FA6}"/>
              </a:ext>
            </a:extLst>
          </p:cNvPr>
          <p:cNvGrpSpPr>
            <a:grpSpLocks/>
          </p:cNvGrpSpPr>
          <p:nvPr/>
        </p:nvGrpSpPr>
        <p:grpSpPr bwMode="auto">
          <a:xfrm>
            <a:off x="3962400" y="4879549"/>
            <a:ext cx="5014913" cy="1282700"/>
            <a:chOff x="2198" y="2555"/>
            <a:chExt cx="3159" cy="808"/>
          </a:xfrm>
        </p:grpSpPr>
        <p:sp>
          <p:nvSpPr>
            <p:cNvPr id="12" name="Freeform 9">
              <a:extLst>
                <a:ext uri="{FF2B5EF4-FFF2-40B4-BE49-F238E27FC236}">
                  <a16:creationId xmlns:a16="http://schemas.microsoft.com/office/drawing/2014/main" id="{0C39C412-4808-4093-8F9D-D01147E49EA7}"/>
                </a:ext>
              </a:extLst>
            </p:cNvPr>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solidFill>
                  <a:srgbClr val="FC0128"/>
                </a:solidFill>
                <a:latin typeface="Calibri"/>
                <a:cs typeface="Calibri"/>
              </a:endParaRPr>
            </a:p>
          </p:txBody>
        </p:sp>
        <p:sp>
          <p:nvSpPr>
            <p:cNvPr id="13" name="Line 10">
              <a:extLst>
                <a:ext uri="{FF2B5EF4-FFF2-40B4-BE49-F238E27FC236}">
                  <a16:creationId xmlns:a16="http://schemas.microsoft.com/office/drawing/2014/main" id="{4D66138A-F375-4344-928B-37D904ADE229}"/>
                </a:ext>
              </a:extLst>
            </p:cNvPr>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solidFill>
                  <a:srgbClr val="FC0128"/>
                </a:solidFill>
                <a:latin typeface="Calibri"/>
                <a:cs typeface="Calibri"/>
              </a:endParaRPr>
            </a:p>
          </p:txBody>
        </p:sp>
        <p:sp>
          <p:nvSpPr>
            <p:cNvPr id="14" name="Line 11">
              <a:extLst>
                <a:ext uri="{FF2B5EF4-FFF2-40B4-BE49-F238E27FC236}">
                  <a16:creationId xmlns:a16="http://schemas.microsoft.com/office/drawing/2014/main" id="{44DBCECB-CBB0-4556-B510-B7CBA188B107}"/>
                </a:ext>
              </a:extLst>
            </p:cNvPr>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solidFill>
                  <a:srgbClr val="FC0128"/>
                </a:solidFill>
                <a:latin typeface="Calibri"/>
                <a:cs typeface="Calibri"/>
              </a:endParaRPr>
            </a:p>
          </p:txBody>
        </p:sp>
        <p:sp>
          <p:nvSpPr>
            <p:cNvPr id="15" name="Freeform 12">
              <a:extLst>
                <a:ext uri="{FF2B5EF4-FFF2-40B4-BE49-F238E27FC236}">
                  <a16:creationId xmlns:a16="http://schemas.microsoft.com/office/drawing/2014/main" id="{13661675-3E7D-448C-A96C-7D2647A810C9}"/>
                </a:ext>
              </a:extLst>
            </p:cNvPr>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solidFill>
                  <a:srgbClr val="FC0128"/>
                </a:solidFill>
                <a:latin typeface="Calibri"/>
                <a:cs typeface="Calibri"/>
              </a:endParaRPr>
            </a:p>
          </p:txBody>
        </p:sp>
        <p:sp>
          <p:nvSpPr>
            <p:cNvPr id="16" name="Text Box 13">
              <a:extLst>
                <a:ext uri="{FF2B5EF4-FFF2-40B4-BE49-F238E27FC236}">
                  <a16:creationId xmlns:a16="http://schemas.microsoft.com/office/drawing/2014/main" id="{4F1EC059-994B-4AA2-B4EA-A0BD95C86631}"/>
                </a:ext>
              </a:extLst>
            </p:cNvPr>
            <p:cNvSpPr txBox="1">
              <a:spLocks noChangeArrowheads="1"/>
            </p:cNvSpPr>
            <p:nvPr/>
          </p:nvSpPr>
          <p:spPr bwMode="auto">
            <a:xfrm>
              <a:off x="3302" y="2707"/>
              <a:ext cx="1172" cy="2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eaLnBrk="1" hangingPunct="1">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zh-CN" altLang="en-US" sz="2600" b="1" dirty="0">
                  <a:solidFill>
                    <a:srgbClr val="053DE8"/>
                  </a:solidFill>
                  <a:latin typeface="Calibri"/>
                  <a:cs typeface="Calibri"/>
                </a:rPr>
                <a:t>空间局域性</a:t>
              </a:r>
              <a:endParaRPr lang="en-US" sz="2600" b="1" dirty="0">
                <a:solidFill>
                  <a:srgbClr val="053DE8"/>
                </a:solidFill>
                <a:latin typeface="Calibri"/>
                <a:cs typeface="Calibri"/>
              </a:endParaRPr>
            </a:p>
          </p:txBody>
        </p:sp>
      </p:grpSp>
      <p:grpSp>
        <p:nvGrpSpPr>
          <p:cNvPr id="17" name="Group 15">
            <a:extLst>
              <a:ext uri="{FF2B5EF4-FFF2-40B4-BE49-F238E27FC236}">
                <a16:creationId xmlns:a16="http://schemas.microsoft.com/office/drawing/2014/main" id="{4CBF9003-B583-4CF4-BFA0-61782BF16763}"/>
              </a:ext>
            </a:extLst>
          </p:cNvPr>
          <p:cNvGrpSpPr>
            <a:grpSpLocks/>
          </p:cNvGrpSpPr>
          <p:nvPr/>
        </p:nvGrpSpPr>
        <p:grpSpPr bwMode="auto">
          <a:xfrm>
            <a:off x="4324350" y="2885649"/>
            <a:ext cx="4819650" cy="762000"/>
            <a:chOff x="2317" y="1288"/>
            <a:chExt cx="3036" cy="480"/>
          </a:xfrm>
        </p:grpSpPr>
        <p:sp>
          <p:nvSpPr>
            <p:cNvPr id="18" name="Freeform 16">
              <a:extLst>
                <a:ext uri="{FF2B5EF4-FFF2-40B4-BE49-F238E27FC236}">
                  <a16:creationId xmlns:a16="http://schemas.microsoft.com/office/drawing/2014/main" id="{A6C7F2E3-6888-44BE-ACE3-8EDD9BEB25D9}"/>
                </a:ext>
              </a:extLst>
            </p:cNvPr>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solidFill>
                  <a:srgbClr val="FC0128"/>
                </a:solidFill>
                <a:latin typeface="Calibri"/>
                <a:cs typeface="Calibri"/>
              </a:endParaRPr>
            </a:p>
          </p:txBody>
        </p:sp>
        <p:sp>
          <p:nvSpPr>
            <p:cNvPr id="19" name="Line 17">
              <a:extLst>
                <a:ext uri="{FF2B5EF4-FFF2-40B4-BE49-F238E27FC236}">
                  <a16:creationId xmlns:a16="http://schemas.microsoft.com/office/drawing/2014/main" id="{5AF500A2-180B-42C8-9556-2B3B10753A9E}"/>
                </a:ext>
              </a:extLst>
            </p:cNvPr>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solidFill>
                  <a:srgbClr val="FC0128"/>
                </a:solidFill>
                <a:latin typeface="Calibri"/>
                <a:cs typeface="Calibri"/>
              </a:endParaRPr>
            </a:p>
          </p:txBody>
        </p:sp>
        <p:sp>
          <p:nvSpPr>
            <p:cNvPr id="20" name="Text Box 18">
              <a:extLst>
                <a:ext uri="{FF2B5EF4-FFF2-40B4-BE49-F238E27FC236}">
                  <a16:creationId xmlns:a16="http://schemas.microsoft.com/office/drawing/2014/main" id="{56DC9CEC-3D59-4681-968E-808B9FBFF107}"/>
                </a:ext>
              </a:extLst>
            </p:cNvPr>
            <p:cNvSpPr txBox="1">
              <a:spLocks noChangeArrowheads="1"/>
            </p:cNvSpPr>
            <p:nvPr/>
          </p:nvSpPr>
          <p:spPr bwMode="auto">
            <a:xfrm>
              <a:off x="4181" y="1288"/>
              <a:ext cx="1172" cy="25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eaLnBrk="1" hangingPunct="1">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zh-CN" altLang="en-US" sz="2600" dirty="0">
                  <a:solidFill>
                    <a:srgbClr val="053DE8"/>
                  </a:solidFill>
                  <a:latin typeface="Calibri"/>
                  <a:cs typeface="Calibri"/>
                </a:rPr>
                <a:t>时间局域性</a:t>
              </a:r>
              <a:endParaRPr lang="en-US" sz="2600" b="1" dirty="0">
                <a:solidFill>
                  <a:srgbClr val="053DE8"/>
                </a:solidFill>
                <a:latin typeface="Calibri"/>
                <a:cs typeface="Calibri"/>
              </a:endParaRPr>
            </a:p>
          </p:txBody>
        </p:sp>
      </p:grpSp>
    </p:spTree>
    <p:extLst>
      <p:ext uri="{BB962C8B-B14F-4D97-AF65-F5344CB8AC3E}">
        <p14:creationId xmlns:p14="http://schemas.microsoft.com/office/powerpoint/2010/main" val="867714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C8FBF-61B3-4FDB-A788-F5C7668C6344}"/>
              </a:ext>
            </a:extLst>
          </p:cNvPr>
          <p:cNvSpPr>
            <a:spLocks noGrp="1"/>
          </p:cNvSpPr>
          <p:nvPr>
            <p:ph type="title"/>
          </p:nvPr>
        </p:nvSpPr>
        <p:spPr/>
        <p:txBody>
          <a:bodyPr/>
          <a:lstStyle/>
          <a:p>
            <a:r>
              <a:rPr lang="zh-CN" altLang="en-US" dirty="0"/>
              <a:t>存储器基本结构</a:t>
            </a:r>
          </a:p>
        </p:txBody>
      </p:sp>
      <p:sp>
        <p:nvSpPr>
          <p:cNvPr id="3" name="灯片编号占位符 2">
            <a:extLst>
              <a:ext uri="{FF2B5EF4-FFF2-40B4-BE49-F238E27FC236}">
                <a16:creationId xmlns:a16="http://schemas.microsoft.com/office/drawing/2014/main" id="{F274074D-1D4B-4BB1-9857-74BE835386BD}"/>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b="1" kern="1200">
                <a:solidFill>
                  <a:schemeClr val="tx1">
                    <a:tint val="75000"/>
                  </a:schemeClr>
                </a:solidFill>
                <a:latin typeface="Arial" panose="020B0604020202020204" pitchFamily="34" charset="0"/>
                <a:ea typeface="黑体" panose="02010609060101010101" charset="-122"/>
                <a:cs typeface="黑体" panose="02010609060101010101" charset="-122"/>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charset="-122"/>
                <a:cs typeface="黑体" panose="02010609060101010101" charset="-122"/>
              </a:defRPr>
            </a:lvl5pPr>
            <a:lvl6pPr marL="22860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6pPr>
            <a:lvl7pPr marL="27432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7pPr>
            <a:lvl8pPr marL="32004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8pPr>
            <a:lvl9pPr marL="3657600" algn="l" defTabSz="457200" rtl="0" eaLnBrk="1" latinLnBrk="0" hangingPunct="1">
              <a:defRPr sz="2800" b="1" kern="1200">
                <a:solidFill>
                  <a:schemeClr val="tx1"/>
                </a:solidFill>
                <a:latin typeface="Arial" panose="020B0604020202020204" pitchFamily="34" charset="0"/>
                <a:ea typeface="黑体" panose="02010609060101010101" charset="-122"/>
                <a:cs typeface="黑体" panose="02010609060101010101" charset="-122"/>
              </a:defRPr>
            </a:lvl9pPr>
          </a:lstStyle>
          <a:p>
            <a:fld id="{D3C32DFA-C9CC-4410-8076-89D7BC099C50}" type="slidenum">
              <a:rPr lang="en-US" smtClean="0"/>
              <a:pPr/>
              <a:t>8</a:t>
            </a:fld>
            <a:endParaRPr lang="en-US"/>
          </a:p>
        </p:txBody>
      </p:sp>
      <p:sp>
        <p:nvSpPr>
          <p:cNvPr id="10" name="文本框 9">
            <a:extLst>
              <a:ext uri="{FF2B5EF4-FFF2-40B4-BE49-F238E27FC236}">
                <a16:creationId xmlns:a16="http://schemas.microsoft.com/office/drawing/2014/main" id="{561E3741-F89C-41AC-9DBF-4E22A4BD609F}"/>
              </a:ext>
            </a:extLst>
          </p:cNvPr>
          <p:cNvSpPr txBox="1"/>
          <p:nvPr/>
        </p:nvSpPr>
        <p:spPr>
          <a:xfrm>
            <a:off x="323528" y="5661248"/>
            <a:ext cx="8496944"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sz="1800" b="0" dirty="0">
                <a:solidFill>
                  <a:srgbClr val="0070C0"/>
                </a:solidFill>
              </a:rPr>
              <a:t>使各存储块内部的字线和位线保持在一定长度范围内，提高存取速度；</a:t>
            </a:r>
          </a:p>
        </p:txBody>
      </p:sp>
      <p:sp>
        <p:nvSpPr>
          <p:cNvPr id="11" name="文本框 10">
            <a:extLst>
              <a:ext uri="{FF2B5EF4-FFF2-40B4-BE49-F238E27FC236}">
                <a16:creationId xmlns:a16="http://schemas.microsoft.com/office/drawing/2014/main" id="{EDB13F6A-A91B-496E-B235-571E409EB06A}"/>
              </a:ext>
            </a:extLst>
          </p:cNvPr>
          <p:cNvSpPr txBox="1"/>
          <p:nvPr/>
        </p:nvSpPr>
        <p:spPr>
          <a:xfrm>
            <a:off x="323528" y="6021288"/>
            <a:ext cx="849694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sz="1800" b="0" dirty="0">
                <a:solidFill>
                  <a:srgbClr val="0070C0"/>
                </a:solidFill>
              </a:rPr>
              <a:t>块地址用于选中唯一存储块进行读写操作，未被选中的块将被置于省电模式，大大节省了整个存储器的功耗。</a:t>
            </a:r>
          </a:p>
        </p:txBody>
      </p:sp>
      <p:graphicFrame>
        <p:nvGraphicFramePr>
          <p:cNvPr id="4" name="Object 3"/>
          <p:cNvGraphicFramePr>
            <a:graphicFrameLocks noChangeAspect="1"/>
          </p:cNvGraphicFramePr>
          <p:nvPr/>
        </p:nvGraphicFramePr>
        <p:xfrm>
          <a:off x="683568" y="1700808"/>
          <a:ext cx="7189046" cy="3888432"/>
        </p:xfrm>
        <a:graphic>
          <a:graphicData uri="http://schemas.openxmlformats.org/presentationml/2006/ole">
            <mc:AlternateContent xmlns:mc="http://schemas.openxmlformats.org/markup-compatibility/2006">
              <mc:Choice xmlns:v="urn:schemas-microsoft-com:vml" Requires="v">
                <p:oleObj spid="_x0000_s314405" name="Artwork" r:id="rId4" imgW="8523360" imgH="4610880" progId="Adobe.Illustrator.15.1">
                  <p:embed/>
                </p:oleObj>
              </mc:Choice>
              <mc:Fallback>
                <p:oleObj name="Artwork" r:id="rId4" imgW="8523360" imgH="4610880" progId="Adobe.Illustrator.15.1">
                  <p:embed/>
                  <p:pic>
                    <p:nvPicPr>
                      <p:cNvPr id="4" name="Object 3"/>
                      <p:cNvPicPr/>
                      <p:nvPr/>
                    </p:nvPicPr>
                    <p:blipFill>
                      <a:blip r:embed="rId5"/>
                      <a:stretch>
                        <a:fillRect/>
                      </a:stretch>
                    </p:blipFill>
                    <p:spPr>
                      <a:xfrm>
                        <a:off x="683568" y="1700808"/>
                        <a:ext cx="7189046" cy="3888432"/>
                      </a:xfrm>
                      <a:prstGeom prst="rect">
                        <a:avLst/>
                      </a:prstGeom>
                    </p:spPr>
                  </p:pic>
                </p:oleObj>
              </mc:Fallback>
            </mc:AlternateContent>
          </a:graphicData>
        </a:graphic>
      </p:graphicFrame>
    </p:spTree>
    <p:extLst>
      <p:ext uri="{BB962C8B-B14F-4D97-AF65-F5344CB8AC3E}">
        <p14:creationId xmlns:p14="http://schemas.microsoft.com/office/powerpoint/2010/main" val="236549830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5C74C-CA41-4326-8C59-C8CDB361DFEA}"/>
              </a:ext>
            </a:extLst>
          </p:cNvPr>
          <p:cNvSpPr>
            <a:spLocks noGrp="1"/>
          </p:cNvSpPr>
          <p:nvPr>
            <p:ph type="title"/>
          </p:nvPr>
        </p:nvSpPr>
        <p:spPr/>
        <p:txBody>
          <a:bodyPr/>
          <a:lstStyle/>
          <a:p>
            <a:r>
              <a:rPr lang="zh-CN" altLang="en-US" dirty="0"/>
              <a:t>缓存结构</a:t>
            </a:r>
          </a:p>
        </p:txBody>
      </p:sp>
      <p:sp>
        <p:nvSpPr>
          <p:cNvPr id="3" name="文本框 2">
            <a:extLst>
              <a:ext uri="{FF2B5EF4-FFF2-40B4-BE49-F238E27FC236}">
                <a16:creationId xmlns:a16="http://schemas.microsoft.com/office/drawing/2014/main" id="{BDF3A291-8933-4209-8213-1CB81C53D691}"/>
              </a:ext>
            </a:extLst>
          </p:cNvPr>
          <p:cNvSpPr txBox="1"/>
          <p:nvPr/>
        </p:nvSpPr>
        <p:spPr>
          <a:xfrm>
            <a:off x="77532" y="1187450"/>
            <a:ext cx="8914068" cy="830997"/>
          </a:xfrm>
          <a:prstGeom prst="rect">
            <a:avLst/>
          </a:prstGeom>
          <a:noFill/>
        </p:spPr>
        <p:txBody>
          <a:bodyPr wrap="square" rtlCol="0">
            <a:spAutoFit/>
          </a:bodyPr>
          <a:lstStyle/>
          <a:p>
            <a:r>
              <a:rPr lang="zh-CN" altLang="en-US" sz="2400" b="0" dirty="0"/>
              <a:t>组相联：组（</a:t>
            </a:r>
            <a:r>
              <a:rPr lang="en-US" altLang="zh-CN" sz="2400" b="0" dirty="0"/>
              <a:t>set</a:t>
            </a:r>
            <a:r>
              <a:rPr lang="zh-CN" altLang="en-US" sz="2400" b="0" dirty="0"/>
              <a:t>）指的是缓存中的多个块</a:t>
            </a:r>
            <a:r>
              <a:rPr lang="en-US" altLang="zh-CN" sz="2400" b="0" dirty="0"/>
              <a:t>(block)</a:t>
            </a:r>
            <a:r>
              <a:rPr lang="zh-CN" altLang="en-US" sz="2400" b="0" dirty="0"/>
              <a:t>，一个块首先被映射到一个组块里，然后在该组块里查找；</a:t>
            </a:r>
            <a:endParaRPr lang="en-US" altLang="zh-CN" sz="2400" b="0" dirty="0"/>
          </a:p>
        </p:txBody>
      </p:sp>
      <p:pic>
        <p:nvPicPr>
          <p:cNvPr id="4" name="图片 3">
            <a:extLst>
              <a:ext uri="{FF2B5EF4-FFF2-40B4-BE49-F238E27FC236}">
                <a16:creationId xmlns:a16="http://schemas.microsoft.com/office/drawing/2014/main" id="{89DEF536-3A25-49A7-82B3-C35835ADE497}"/>
              </a:ext>
            </a:extLst>
          </p:cNvPr>
          <p:cNvPicPr>
            <a:picLocks noChangeAspect="1"/>
          </p:cNvPicPr>
          <p:nvPr/>
        </p:nvPicPr>
        <p:blipFill>
          <a:blip r:embed="rId2"/>
          <a:stretch>
            <a:fillRect/>
          </a:stretch>
        </p:blipFill>
        <p:spPr>
          <a:xfrm>
            <a:off x="1115616" y="2132856"/>
            <a:ext cx="6088900" cy="4281118"/>
          </a:xfrm>
          <a:prstGeom prst="rect">
            <a:avLst/>
          </a:prstGeom>
        </p:spPr>
      </p:pic>
      <p:sp>
        <p:nvSpPr>
          <p:cNvPr id="5" name="文本框 4">
            <a:extLst>
              <a:ext uri="{FF2B5EF4-FFF2-40B4-BE49-F238E27FC236}">
                <a16:creationId xmlns:a16="http://schemas.microsoft.com/office/drawing/2014/main" id="{2AFB49AD-97BD-4519-A282-8F27F7D63A15}"/>
              </a:ext>
            </a:extLst>
          </p:cNvPr>
          <p:cNvSpPr txBox="1"/>
          <p:nvPr/>
        </p:nvSpPr>
        <p:spPr>
          <a:xfrm>
            <a:off x="755576" y="5670550"/>
            <a:ext cx="1441420" cy="523220"/>
          </a:xfrm>
          <a:prstGeom prst="rect">
            <a:avLst/>
          </a:prstGeom>
          <a:noFill/>
        </p:spPr>
        <p:txBody>
          <a:bodyPr wrap="none" rtlCol="0">
            <a:spAutoFit/>
          </a:bodyPr>
          <a:lstStyle/>
          <a:p>
            <a:r>
              <a:rPr lang="zh-CN" altLang="en-US" sz="1400" dirty="0"/>
              <a:t>缓存地址标记，</a:t>
            </a:r>
            <a:endParaRPr lang="en-US" altLang="zh-CN" sz="1400" dirty="0"/>
          </a:p>
          <a:p>
            <a:r>
              <a:rPr lang="zh-CN" altLang="en-US" sz="1400" dirty="0"/>
              <a:t>对应存储器地址</a:t>
            </a:r>
          </a:p>
        </p:txBody>
      </p:sp>
    </p:spTree>
    <p:extLst>
      <p:ext uri="{BB962C8B-B14F-4D97-AF65-F5344CB8AC3E}">
        <p14:creationId xmlns:p14="http://schemas.microsoft.com/office/powerpoint/2010/main" val="82733942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90A24-94CB-447B-BF8F-2F781170C928}"/>
              </a:ext>
            </a:extLst>
          </p:cNvPr>
          <p:cNvSpPr>
            <a:spLocks noGrp="1"/>
          </p:cNvSpPr>
          <p:nvPr>
            <p:ph type="title"/>
          </p:nvPr>
        </p:nvSpPr>
        <p:spPr/>
        <p:txBody>
          <a:bodyPr/>
          <a:lstStyle/>
          <a:p>
            <a:r>
              <a:rPr lang="zh-CN" altLang="en-US" dirty="0"/>
              <a:t>缓存结构</a:t>
            </a:r>
          </a:p>
        </p:txBody>
      </p:sp>
      <p:sp>
        <p:nvSpPr>
          <p:cNvPr id="3" name="矩形 2">
            <a:extLst>
              <a:ext uri="{FF2B5EF4-FFF2-40B4-BE49-F238E27FC236}">
                <a16:creationId xmlns:a16="http://schemas.microsoft.com/office/drawing/2014/main" id="{075DCDE6-AD38-4DC1-B984-489C34D99E68}"/>
              </a:ext>
            </a:extLst>
          </p:cNvPr>
          <p:cNvSpPr/>
          <p:nvPr/>
        </p:nvSpPr>
        <p:spPr>
          <a:xfrm>
            <a:off x="251520" y="1340768"/>
            <a:ext cx="9289032" cy="830997"/>
          </a:xfrm>
          <a:prstGeom prst="rect">
            <a:avLst/>
          </a:prstGeom>
        </p:spPr>
        <p:txBody>
          <a:bodyPr wrap="square">
            <a:spAutoFit/>
          </a:bodyPr>
          <a:lstStyle/>
          <a:p>
            <a:r>
              <a:rPr lang="zh-CN" altLang="en-US" sz="2400" b="0" dirty="0"/>
              <a:t>如果</a:t>
            </a:r>
            <a:r>
              <a:rPr lang="en-US" altLang="zh-CN" sz="2400" b="0" dirty="0"/>
              <a:t>set</a:t>
            </a:r>
            <a:r>
              <a:rPr lang="zh-CN" altLang="en-US" sz="2400" b="0" dirty="0"/>
              <a:t>中有</a:t>
            </a:r>
            <a:r>
              <a:rPr lang="en-US" altLang="zh-CN" sz="2400" b="0" dirty="0"/>
              <a:t>n</a:t>
            </a:r>
            <a:r>
              <a:rPr lang="zh-CN" altLang="en-US" sz="2400" b="0" dirty="0"/>
              <a:t>个</a:t>
            </a:r>
            <a:r>
              <a:rPr lang="en-US" altLang="zh-CN" sz="2400" b="0" dirty="0"/>
              <a:t>block</a:t>
            </a:r>
            <a:r>
              <a:rPr lang="zh-CN" altLang="en-US" sz="2400" b="0" dirty="0"/>
              <a:t>，则缓存布局称为</a:t>
            </a:r>
            <a:r>
              <a:rPr lang="en-US" altLang="zh-CN" sz="2400" b="0" dirty="0"/>
              <a:t>n</a:t>
            </a:r>
            <a:r>
              <a:rPr lang="zh-CN" altLang="en-US" sz="2400" b="0" dirty="0"/>
              <a:t>路组相联</a:t>
            </a:r>
            <a:endParaRPr lang="en-US" altLang="zh-CN" sz="2400" b="0" dirty="0"/>
          </a:p>
          <a:p>
            <a:r>
              <a:rPr lang="zh-CN" altLang="en-US" sz="2400" b="0" dirty="0"/>
              <a:t>直接映射缓存每个</a:t>
            </a:r>
            <a:r>
              <a:rPr lang="en-US" altLang="zh-CN" sz="2400" b="0" dirty="0"/>
              <a:t>set</a:t>
            </a:r>
            <a:r>
              <a:rPr lang="zh-CN" altLang="en-US" sz="2400" b="0" dirty="0"/>
              <a:t>只有一个</a:t>
            </a:r>
            <a:r>
              <a:rPr lang="en-US" altLang="zh-CN" sz="2400" b="0" dirty="0"/>
              <a:t>block</a:t>
            </a:r>
            <a:r>
              <a:rPr lang="zh-CN" altLang="en-US" sz="2400" b="0" dirty="0"/>
              <a:t>；全相联缓存只有一个组；</a:t>
            </a:r>
          </a:p>
        </p:txBody>
      </p:sp>
      <p:pic>
        <p:nvPicPr>
          <p:cNvPr id="4" name="图片 3">
            <a:extLst>
              <a:ext uri="{FF2B5EF4-FFF2-40B4-BE49-F238E27FC236}">
                <a16:creationId xmlns:a16="http://schemas.microsoft.com/office/drawing/2014/main" id="{85CA1B07-3ACA-4A41-A4F4-6C99761FF608}"/>
              </a:ext>
            </a:extLst>
          </p:cNvPr>
          <p:cNvPicPr>
            <a:picLocks noChangeAspect="1"/>
          </p:cNvPicPr>
          <p:nvPr/>
        </p:nvPicPr>
        <p:blipFill>
          <a:blip r:embed="rId2"/>
          <a:stretch>
            <a:fillRect/>
          </a:stretch>
        </p:blipFill>
        <p:spPr>
          <a:xfrm>
            <a:off x="152400" y="2599728"/>
            <a:ext cx="4282876" cy="3050120"/>
          </a:xfrm>
          <a:prstGeom prst="rect">
            <a:avLst/>
          </a:prstGeom>
        </p:spPr>
      </p:pic>
      <p:pic>
        <p:nvPicPr>
          <p:cNvPr id="5" name="图片 4">
            <a:extLst>
              <a:ext uri="{FF2B5EF4-FFF2-40B4-BE49-F238E27FC236}">
                <a16:creationId xmlns:a16="http://schemas.microsoft.com/office/drawing/2014/main" id="{BC438011-272F-4F45-8F0A-745DFC0A87D9}"/>
              </a:ext>
            </a:extLst>
          </p:cNvPr>
          <p:cNvPicPr>
            <a:picLocks noChangeAspect="1"/>
          </p:cNvPicPr>
          <p:nvPr/>
        </p:nvPicPr>
        <p:blipFill>
          <a:blip r:embed="rId3"/>
          <a:stretch>
            <a:fillRect/>
          </a:stretch>
        </p:blipFill>
        <p:spPr>
          <a:xfrm>
            <a:off x="4572000" y="2730533"/>
            <a:ext cx="4419600" cy="3215418"/>
          </a:xfrm>
          <a:prstGeom prst="rect">
            <a:avLst/>
          </a:prstGeom>
        </p:spPr>
      </p:pic>
      <p:sp>
        <p:nvSpPr>
          <p:cNvPr id="6" name="矩形 5">
            <a:extLst>
              <a:ext uri="{FF2B5EF4-FFF2-40B4-BE49-F238E27FC236}">
                <a16:creationId xmlns:a16="http://schemas.microsoft.com/office/drawing/2014/main" id="{611A108F-7576-4961-8EE2-9FBFF51038B0}"/>
              </a:ext>
            </a:extLst>
          </p:cNvPr>
          <p:cNvSpPr/>
          <p:nvPr/>
        </p:nvSpPr>
        <p:spPr>
          <a:xfrm>
            <a:off x="899592" y="6077811"/>
            <a:ext cx="2339102" cy="523220"/>
          </a:xfrm>
          <a:prstGeom prst="rect">
            <a:avLst/>
          </a:prstGeom>
        </p:spPr>
        <p:txBody>
          <a:bodyPr wrap="none">
            <a:spAutoFit/>
          </a:bodyPr>
          <a:lstStyle/>
          <a:p>
            <a:r>
              <a:rPr lang="zh-CN" altLang="en-US" b="0" dirty="0"/>
              <a:t>直接映射缓存</a:t>
            </a:r>
            <a:endParaRPr lang="zh-CN" altLang="en-US" dirty="0"/>
          </a:p>
        </p:txBody>
      </p:sp>
      <p:sp>
        <p:nvSpPr>
          <p:cNvPr id="7" name="矩形 6">
            <a:extLst>
              <a:ext uri="{FF2B5EF4-FFF2-40B4-BE49-F238E27FC236}">
                <a16:creationId xmlns:a16="http://schemas.microsoft.com/office/drawing/2014/main" id="{5B922128-BD40-442D-BB48-0854089B8131}"/>
              </a:ext>
            </a:extLst>
          </p:cNvPr>
          <p:cNvSpPr/>
          <p:nvPr/>
        </p:nvSpPr>
        <p:spPr>
          <a:xfrm>
            <a:off x="5508104" y="6004195"/>
            <a:ext cx="2539478" cy="523220"/>
          </a:xfrm>
          <a:prstGeom prst="rect">
            <a:avLst/>
          </a:prstGeom>
        </p:spPr>
        <p:txBody>
          <a:bodyPr wrap="none">
            <a:spAutoFit/>
          </a:bodyPr>
          <a:lstStyle/>
          <a:p>
            <a:r>
              <a:rPr lang="en-US" altLang="zh-CN" b="0" dirty="0"/>
              <a:t>2</a:t>
            </a:r>
            <a:r>
              <a:rPr lang="zh-CN" altLang="en-US" b="0" dirty="0"/>
              <a:t>路组相联缓存</a:t>
            </a:r>
            <a:endParaRPr lang="zh-CN" altLang="en-US" dirty="0"/>
          </a:p>
        </p:txBody>
      </p:sp>
    </p:spTree>
    <p:extLst>
      <p:ext uri="{BB962C8B-B14F-4D97-AF65-F5344CB8AC3E}">
        <p14:creationId xmlns:p14="http://schemas.microsoft.com/office/powerpoint/2010/main" val="404221168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90A24-94CB-447B-BF8F-2F781170C928}"/>
              </a:ext>
            </a:extLst>
          </p:cNvPr>
          <p:cNvSpPr>
            <a:spLocks noGrp="1"/>
          </p:cNvSpPr>
          <p:nvPr>
            <p:ph type="title"/>
          </p:nvPr>
        </p:nvSpPr>
        <p:spPr/>
        <p:txBody>
          <a:bodyPr/>
          <a:lstStyle/>
          <a:p>
            <a:r>
              <a:rPr lang="zh-CN" altLang="en-US" dirty="0"/>
              <a:t>缓存结构</a:t>
            </a:r>
          </a:p>
        </p:txBody>
      </p:sp>
      <p:pic>
        <p:nvPicPr>
          <p:cNvPr id="145" name="图片 144">
            <a:extLst>
              <a:ext uri="{FF2B5EF4-FFF2-40B4-BE49-F238E27FC236}">
                <a16:creationId xmlns:a16="http://schemas.microsoft.com/office/drawing/2014/main" id="{972F6FBA-D5A6-4498-A5E8-F5DD65F8D2E8}"/>
              </a:ext>
            </a:extLst>
          </p:cNvPr>
          <p:cNvPicPr>
            <a:picLocks noChangeAspect="1"/>
          </p:cNvPicPr>
          <p:nvPr/>
        </p:nvPicPr>
        <p:blipFill>
          <a:blip r:embed="rId2"/>
          <a:stretch>
            <a:fillRect/>
          </a:stretch>
        </p:blipFill>
        <p:spPr>
          <a:xfrm>
            <a:off x="1139824" y="1300113"/>
            <a:ext cx="6810375" cy="4695825"/>
          </a:xfrm>
          <a:prstGeom prst="rect">
            <a:avLst/>
          </a:prstGeom>
        </p:spPr>
      </p:pic>
      <p:sp>
        <p:nvSpPr>
          <p:cNvPr id="146" name="矩形 145">
            <a:extLst>
              <a:ext uri="{FF2B5EF4-FFF2-40B4-BE49-F238E27FC236}">
                <a16:creationId xmlns:a16="http://schemas.microsoft.com/office/drawing/2014/main" id="{9855A2D2-AE0A-4C67-B282-B2EB41349743}"/>
              </a:ext>
            </a:extLst>
          </p:cNvPr>
          <p:cNvSpPr/>
          <p:nvPr/>
        </p:nvSpPr>
        <p:spPr>
          <a:xfrm>
            <a:off x="1818142" y="6108601"/>
            <a:ext cx="5453737" cy="523220"/>
          </a:xfrm>
          <a:prstGeom prst="rect">
            <a:avLst/>
          </a:prstGeom>
        </p:spPr>
        <p:txBody>
          <a:bodyPr wrap="none">
            <a:spAutoFit/>
          </a:bodyPr>
          <a:lstStyle/>
          <a:p>
            <a:r>
              <a:rPr lang="zh-CN" altLang="en-US" b="0" dirty="0"/>
              <a:t>全相联缓存，所有</a:t>
            </a:r>
            <a:r>
              <a:rPr lang="en-US" altLang="zh-CN" b="0" dirty="0"/>
              <a:t>block</a:t>
            </a:r>
            <a:r>
              <a:rPr lang="zh-CN" altLang="en-US" b="0" dirty="0"/>
              <a:t>在一个</a:t>
            </a:r>
            <a:r>
              <a:rPr lang="en-US" altLang="zh-CN" b="0" dirty="0"/>
              <a:t>set</a:t>
            </a:r>
            <a:endParaRPr lang="zh-CN" altLang="en-US" dirty="0"/>
          </a:p>
        </p:txBody>
      </p:sp>
    </p:spTree>
    <p:extLst>
      <p:ext uri="{BB962C8B-B14F-4D97-AF65-F5344CB8AC3E}">
        <p14:creationId xmlns:p14="http://schemas.microsoft.com/office/powerpoint/2010/main" val="398314752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045AF-69BE-46B7-8BF7-B71B1DD5E424}"/>
              </a:ext>
            </a:extLst>
          </p:cNvPr>
          <p:cNvSpPr>
            <a:spLocks noGrp="1"/>
          </p:cNvSpPr>
          <p:nvPr>
            <p:ph type="title"/>
          </p:nvPr>
        </p:nvSpPr>
        <p:spPr/>
        <p:txBody>
          <a:bodyPr/>
          <a:lstStyle/>
          <a:p>
            <a:r>
              <a:rPr lang="zh-CN" altLang="en-US" dirty="0"/>
              <a:t>缓存写入</a:t>
            </a:r>
            <a:r>
              <a:rPr lang="en-US" altLang="zh-CN" dirty="0"/>
              <a:t>/</a:t>
            </a:r>
            <a:r>
              <a:rPr lang="zh-CN" altLang="en-US" dirty="0"/>
              <a:t>读取</a:t>
            </a:r>
          </a:p>
        </p:txBody>
      </p:sp>
      <p:sp>
        <p:nvSpPr>
          <p:cNvPr id="3" name="矩形 2">
            <a:extLst>
              <a:ext uri="{FF2B5EF4-FFF2-40B4-BE49-F238E27FC236}">
                <a16:creationId xmlns:a16="http://schemas.microsoft.com/office/drawing/2014/main" id="{7C50ABD1-0641-4A6F-8946-7D8E68F8CDE6}"/>
              </a:ext>
            </a:extLst>
          </p:cNvPr>
          <p:cNvSpPr/>
          <p:nvPr/>
        </p:nvSpPr>
        <p:spPr>
          <a:xfrm>
            <a:off x="99417" y="1340768"/>
            <a:ext cx="9289032" cy="3898568"/>
          </a:xfrm>
          <a:prstGeom prst="rect">
            <a:avLst/>
          </a:prstGeom>
        </p:spPr>
        <p:txBody>
          <a:bodyPr wrap="square">
            <a:spAutoFit/>
          </a:bodyPr>
          <a:lstStyle/>
          <a:p>
            <a:pPr>
              <a:lnSpc>
                <a:spcPct val="150000"/>
              </a:lnSpc>
            </a:pPr>
            <a:r>
              <a:rPr lang="zh-CN" altLang="en-US" sz="2400" b="0" dirty="0"/>
              <a:t>缓存读取：缓存与主存有相同拷贝副本，直接读取，比较简单</a:t>
            </a:r>
            <a:endParaRPr lang="en-US" altLang="zh-CN" sz="2400" b="0" dirty="0"/>
          </a:p>
          <a:p>
            <a:pPr>
              <a:lnSpc>
                <a:spcPct val="150000"/>
              </a:lnSpc>
            </a:pPr>
            <a:r>
              <a:rPr lang="zh-CN" altLang="en-US" sz="2400" b="0" dirty="0"/>
              <a:t>缓存写入：需保证缓存与主存的副本一致性</a:t>
            </a:r>
            <a:endParaRPr lang="en-US" altLang="zh-CN" sz="2400" b="0" dirty="0"/>
          </a:p>
          <a:p>
            <a:pPr>
              <a:lnSpc>
                <a:spcPct val="150000"/>
              </a:lnSpc>
            </a:pPr>
            <a:r>
              <a:rPr lang="en-US" altLang="zh-CN" sz="2400" b="0" dirty="0"/>
              <a:t>(1) </a:t>
            </a:r>
            <a:r>
              <a:rPr lang="zh-CN" altLang="en-US" sz="2400" b="0" dirty="0"/>
              <a:t>直接写回</a:t>
            </a:r>
            <a:r>
              <a:rPr lang="en-US" altLang="zh-CN" sz="2400" b="0" dirty="0"/>
              <a:t>(write-through)</a:t>
            </a:r>
            <a:r>
              <a:rPr lang="zh-CN" altLang="en-US" sz="2400" b="0" dirty="0"/>
              <a:t>策略</a:t>
            </a:r>
            <a:r>
              <a:rPr lang="en-US" altLang="zh-CN" sz="2400" b="0" dirty="0"/>
              <a:t>: </a:t>
            </a:r>
            <a:r>
              <a:rPr lang="zh-CN" altLang="en-US" sz="2400" b="0" dirty="0"/>
              <a:t>同时更新缓存与主存；</a:t>
            </a:r>
            <a:endParaRPr lang="en-US" altLang="zh-CN" sz="2400" b="0" dirty="0"/>
          </a:p>
          <a:p>
            <a:pPr>
              <a:lnSpc>
                <a:spcPct val="150000"/>
              </a:lnSpc>
            </a:pPr>
            <a:r>
              <a:rPr lang="en-US" altLang="zh-CN" sz="2400" b="0" dirty="0"/>
              <a:t>(2) </a:t>
            </a:r>
            <a:r>
              <a:rPr lang="zh-CN" altLang="en-US" sz="2400" b="0" dirty="0"/>
              <a:t>回写缓存</a:t>
            </a:r>
            <a:r>
              <a:rPr lang="en-US" altLang="zh-CN" sz="2400" b="0" dirty="0"/>
              <a:t>(write-back): </a:t>
            </a:r>
            <a:r>
              <a:rPr lang="zh-CN" altLang="en-US" sz="2400" b="0" dirty="0"/>
              <a:t>只更新缓存副本，在需要替换该缓存时， </a:t>
            </a:r>
            <a:endParaRPr lang="en-US" altLang="zh-CN" sz="2400" b="0" dirty="0"/>
          </a:p>
          <a:p>
            <a:pPr>
              <a:lnSpc>
                <a:spcPct val="150000"/>
              </a:lnSpc>
            </a:pPr>
            <a:r>
              <a:rPr lang="en-US" altLang="zh-CN" sz="2400" b="0" dirty="0"/>
              <a:t>     </a:t>
            </a:r>
            <a:r>
              <a:rPr lang="zh-CN" altLang="en-US" sz="2400" b="0" dirty="0"/>
              <a:t>再更新主存副本，缓存被擦除</a:t>
            </a:r>
            <a:endParaRPr lang="en-US" altLang="zh-CN" sz="2400" b="0" dirty="0"/>
          </a:p>
          <a:p>
            <a:pPr>
              <a:lnSpc>
                <a:spcPct val="150000"/>
              </a:lnSpc>
            </a:pPr>
            <a:endParaRPr lang="en-US" altLang="zh-CN" sz="2400" b="0" dirty="0"/>
          </a:p>
          <a:p>
            <a:pPr>
              <a:lnSpc>
                <a:spcPct val="150000"/>
              </a:lnSpc>
            </a:pPr>
            <a:r>
              <a:rPr lang="zh-CN" altLang="en-US" sz="2400" b="0" dirty="0">
                <a:solidFill>
                  <a:srgbClr val="FF0000"/>
                </a:solidFill>
              </a:rPr>
              <a:t>两种策略都利用写缓冲区来实现异步主存更新操作，节约时间</a:t>
            </a:r>
          </a:p>
        </p:txBody>
      </p:sp>
    </p:spTree>
    <p:extLst>
      <p:ext uri="{BB962C8B-B14F-4D97-AF65-F5344CB8AC3E}">
        <p14:creationId xmlns:p14="http://schemas.microsoft.com/office/powerpoint/2010/main" val="1100216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up)">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up)">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1BB15-BBDF-457F-8C74-CDA82C07995C}"/>
              </a:ext>
            </a:extLst>
          </p:cNvPr>
          <p:cNvSpPr>
            <a:spLocks noGrp="1"/>
          </p:cNvSpPr>
          <p:nvPr>
            <p:ph type="title"/>
          </p:nvPr>
        </p:nvSpPr>
        <p:spPr/>
        <p:txBody>
          <a:bodyPr/>
          <a:lstStyle/>
          <a:p>
            <a:r>
              <a:rPr lang="zh-CN" altLang="en-US" dirty="0"/>
              <a:t>几个关键指标</a:t>
            </a:r>
          </a:p>
        </p:txBody>
      </p:sp>
      <p:sp>
        <p:nvSpPr>
          <p:cNvPr id="3" name="矩形 2">
            <a:extLst>
              <a:ext uri="{FF2B5EF4-FFF2-40B4-BE49-F238E27FC236}">
                <a16:creationId xmlns:a16="http://schemas.microsoft.com/office/drawing/2014/main" id="{BA1C748E-0560-4AB7-B593-01396C7D6361}"/>
              </a:ext>
            </a:extLst>
          </p:cNvPr>
          <p:cNvSpPr/>
          <p:nvPr/>
        </p:nvSpPr>
        <p:spPr>
          <a:xfrm>
            <a:off x="211934" y="1340768"/>
            <a:ext cx="8666155" cy="3266985"/>
          </a:xfrm>
          <a:prstGeom prst="rect">
            <a:avLst/>
          </a:prstGeom>
        </p:spPr>
        <p:txBody>
          <a:bodyPr wrap="none">
            <a:spAutoFit/>
          </a:bodyPr>
          <a:lstStyle/>
          <a:p>
            <a:pPr>
              <a:lnSpc>
                <a:spcPct val="150000"/>
              </a:lnSpc>
            </a:pPr>
            <a:r>
              <a:rPr lang="zh-CN" altLang="en-US" sz="2000" dirty="0"/>
              <a:t>缺失率</a:t>
            </a:r>
            <a:r>
              <a:rPr lang="en-US" altLang="zh-CN" sz="2000" dirty="0"/>
              <a:t>(miss rate)</a:t>
            </a:r>
            <a:r>
              <a:rPr lang="zh-CN" altLang="en-US" sz="2000" dirty="0"/>
              <a:t>：</a:t>
            </a:r>
            <a:r>
              <a:rPr lang="zh-CN" altLang="en-US" sz="2000" b="0" dirty="0"/>
              <a:t>未能找到预期目标的缓存访问数所占总访问次数的比率</a:t>
            </a:r>
            <a:endParaRPr lang="en-US" altLang="zh-CN" sz="2000" b="0" dirty="0"/>
          </a:p>
          <a:p>
            <a:pPr>
              <a:lnSpc>
                <a:spcPct val="150000"/>
              </a:lnSpc>
            </a:pPr>
            <a:r>
              <a:rPr lang="en-US" altLang="zh-CN" sz="2000" dirty="0"/>
              <a:t>	</a:t>
            </a:r>
            <a:r>
              <a:rPr lang="zh-CN" altLang="en-US" sz="2000" dirty="0"/>
              <a:t>强制缺失：</a:t>
            </a:r>
            <a:r>
              <a:rPr lang="zh-CN" altLang="en-US" sz="2000" b="0" dirty="0"/>
              <a:t>数据块的第一次访问，必然缺失；</a:t>
            </a:r>
            <a:endParaRPr lang="en-US" altLang="zh-CN" sz="2000" b="0" dirty="0"/>
          </a:p>
          <a:p>
            <a:pPr>
              <a:lnSpc>
                <a:spcPct val="150000"/>
              </a:lnSpc>
            </a:pPr>
            <a:r>
              <a:rPr lang="en-US" altLang="zh-CN" sz="2000" dirty="0"/>
              <a:t>	</a:t>
            </a:r>
            <a:r>
              <a:rPr lang="zh-CN" altLang="en-US" sz="2000" dirty="0"/>
              <a:t>容量缺失：</a:t>
            </a:r>
            <a:r>
              <a:rPr lang="zh-CN" altLang="en-US" sz="2000" b="0" dirty="0"/>
              <a:t>缓存不能包括程序运行期间的所有块；</a:t>
            </a:r>
            <a:endParaRPr lang="en-US" altLang="zh-CN" sz="2000" b="0" dirty="0"/>
          </a:p>
          <a:p>
            <a:pPr>
              <a:lnSpc>
                <a:spcPct val="150000"/>
              </a:lnSpc>
            </a:pPr>
            <a:r>
              <a:rPr lang="en-US" altLang="zh-CN" sz="2000" dirty="0"/>
              <a:t>	</a:t>
            </a:r>
            <a:r>
              <a:rPr lang="zh-CN" altLang="en-US" sz="2000" dirty="0"/>
              <a:t>冲突缺失：</a:t>
            </a:r>
            <a:r>
              <a:rPr lang="zh-CN" altLang="en-US" sz="2000" b="0" dirty="0"/>
              <a:t>多个块映射到同一个块的组时，混杂访问发生冲突</a:t>
            </a:r>
            <a:endParaRPr lang="en-US" altLang="zh-CN" sz="2000" b="0" dirty="0"/>
          </a:p>
          <a:p>
            <a:pPr>
              <a:lnSpc>
                <a:spcPct val="150000"/>
              </a:lnSpc>
            </a:pPr>
            <a:r>
              <a:rPr lang="zh-CN" altLang="en-US" sz="2000" dirty="0"/>
              <a:t>命中时间：</a:t>
            </a:r>
            <a:r>
              <a:rPr lang="zh-CN" altLang="en-US" sz="2000" b="0" dirty="0"/>
              <a:t>在缓存中命中目标所花费的时间</a:t>
            </a:r>
            <a:endParaRPr lang="en-US" altLang="zh-CN" sz="2000" b="0" dirty="0"/>
          </a:p>
          <a:p>
            <a:pPr>
              <a:lnSpc>
                <a:spcPct val="150000"/>
              </a:lnSpc>
            </a:pPr>
            <a:r>
              <a:rPr lang="zh-CN" altLang="en-US" sz="2000" dirty="0"/>
              <a:t>缺失代价：</a:t>
            </a:r>
            <a:r>
              <a:rPr lang="zh-CN" altLang="en-US" sz="2000" b="0" dirty="0"/>
              <a:t>从主存中获取到替代块的时间</a:t>
            </a:r>
            <a:endParaRPr lang="en-US" altLang="zh-CN" sz="2000" b="0" dirty="0"/>
          </a:p>
          <a:p>
            <a:pPr>
              <a:lnSpc>
                <a:spcPct val="150000"/>
              </a:lnSpc>
            </a:pPr>
            <a:endParaRPr lang="zh-CN" altLang="en-US" sz="2000" b="0" dirty="0"/>
          </a:p>
        </p:txBody>
      </p:sp>
      <p:sp>
        <p:nvSpPr>
          <p:cNvPr id="8" name="文本框 7">
            <a:extLst>
              <a:ext uri="{FF2B5EF4-FFF2-40B4-BE49-F238E27FC236}">
                <a16:creationId xmlns:a16="http://schemas.microsoft.com/office/drawing/2014/main" id="{AD015C1B-33DB-4083-A900-92747EA30818}"/>
              </a:ext>
            </a:extLst>
          </p:cNvPr>
          <p:cNvSpPr txBox="1"/>
          <p:nvPr/>
        </p:nvSpPr>
        <p:spPr>
          <a:xfrm>
            <a:off x="395536" y="4994012"/>
            <a:ext cx="7919156" cy="1384995"/>
          </a:xfrm>
          <a:prstGeom prst="rect">
            <a:avLst/>
          </a:prstGeom>
          <a:noFill/>
        </p:spPr>
        <p:txBody>
          <a:bodyPr wrap="none" rtlCol="0">
            <a:spAutoFit/>
          </a:bodyPr>
          <a:lstStyle/>
          <a:p>
            <a:r>
              <a:rPr lang="zh-CN" altLang="en-US" dirty="0"/>
              <a:t>数据平均获取时间</a:t>
            </a:r>
            <a:r>
              <a:rPr lang="en-US" altLang="zh-CN" dirty="0"/>
              <a:t>=</a:t>
            </a:r>
            <a:r>
              <a:rPr lang="en-US" altLang="zh-CN" dirty="0">
                <a:solidFill>
                  <a:srgbClr val="000000"/>
                </a:solidFill>
                <a:latin typeface="Calibri"/>
                <a:cs typeface="Calibri"/>
              </a:rPr>
              <a:t> </a:t>
            </a:r>
            <a:r>
              <a:rPr lang="zh-CN" altLang="en-US" dirty="0">
                <a:solidFill>
                  <a:srgbClr val="000000"/>
                </a:solidFill>
                <a:latin typeface="Calibri"/>
                <a:cs typeface="Calibri"/>
              </a:rPr>
              <a:t>命中时间</a:t>
            </a:r>
            <a:r>
              <a:rPr lang="en-US" altLang="zh-CN" dirty="0">
                <a:solidFill>
                  <a:srgbClr val="000000"/>
                </a:solidFill>
                <a:latin typeface="Calibri"/>
                <a:cs typeface="Calibri"/>
              </a:rPr>
              <a:t>+ </a:t>
            </a:r>
            <a:r>
              <a:rPr lang="zh-CN" altLang="en-US" dirty="0">
                <a:solidFill>
                  <a:srgbClr val="000000"/>
                </a:solidFill>
                <a:latin typeface="Calibri"/>
                <a:cs typeface="Calibri"/>
              </a:rPr>
              <a:t>缺失率</a:t>
            </a:r>
            <a:r>
              <a:rPr lang="en-US" altLang="zh-CN" dirty="0">
                <a:solidFill>
                  <a:srgbClr val="000000"/>
                </a:solidFill>
                <a:latin typeface="Calibri"/>
                <a:cs typeface="Calibri"/>
              </a:rPr>
              <a:t> x </a:t>
            </a:r>
            <a:r>
              <a:rPr lang="zh-CN" altLang="en-US" dirty="0">
                <a:solidFill>
                  <a:srgbClr val="000000"/>
                </a:solidFill>
                <a:latin typeface="Calibri"/>
                <a:cs typeface="Calibri"/>
              </a:rPr>
              <a:t>缺失代价</a:t>
            </a:r>
            <a:endParaRPr lang="en-US" altLang="zh-CN" dirty="0">
              <a:solidFill>
                <a:srgbClr val="000000"/>
              </a:solidFill>
              <a:latin typeface="Calibri"/>
              <a:cs typeface="Calibri"/>
            </a:endParaRPr>
          </a:p>
          <a:p>
            <a:endParaRPr lang="en-US" altLang="zh-CN" dirty="0">
              <a:solidFill>
                <a:srgbClr val="000000"/>
              </a:solidFill>
              <a:latin typeface="Calibri"/>
              <a:cs typeface="Calibri"/>
            </a:endParaRPr>
          </a:p>
          <a:p>
            <a:pPr algn="ctr"/>
            <a:r>
              <a:rPr lang="zh-CN" altLang="en-US" dirty="0">
                <a:solidFill>
                  <a:srgbClr val="FF0000"/>
                </a:solidFill>
                <a:latin typeface="Calibri"/>
                <a:cs typeface="Calibri"/>
              </a:rPr>
              <a:t>怎么提升性能？</a:t>
            </a:r>
            <a:endParaRPr lang="zh-CN" altLang="en-US" dirty="0">
              <a:solidFill>
                <a:srgbClr val="FF0000"/>
              </a:solidFill>
            </a:endParaRPr>
          </a:p>
        </p:txBody>
      </p:sp>
    </p:spTree>
    <p:extLst>
      <p:ext uri="{BB962C8B-B14F-4D97-AF65-F5344CB8AC3E}">
        <p14:creationId xmlns:p14="http://schemas.microsoft.com/office/powerpoint/2010/main" val="376444402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045AF-69BE-46B7-8BF7-B71B1DD5E424}"/>
              </a:ext>
            </a:extLst>
          </p:cNvPr>
          <p:cNvSpPr>
            <a:spLocks noGrp="1"/>
          </p:cNvSpPr>
          <p:nvPr>
            <p:ph type="title"/>
          </p:nvPr>
        </p:nvSpPr>
        <p:spPr/>
        <p:txBody>
          <a:bodyPr/>
          <a:lstStyle/>
          <a:p>
            <a:r>
              <a:rPr lang="zh-CN" altLang="en-US" dirty="0"/>
              <a:t>缓存优化的基本原则与策略</a:t>
            </a:r>
          </a:p>
        </p:txBody>
      </p:sp>
      <p:sp>
        <p:nvSpPr>
          <p:cNvPr id="3" name="矩形 2">
            <a:extLst>
              <a:ext uri="{FF2B5EF4-FFF2-40B4-BE49-F238E27FC236}">
                <a16:creationId xmlns:a16="http://schemas.microsoft.com/office/drawing/2014/main" id="{7C50ABD1-0641-4A6F-8946-7D8E68F8CDE6}"/>
              </a:ext>
            </a:extLst>
          </p:cNvPr>
          <p:cNvSpPr/>
          <p:nvPr/>
        </p:nvSpPr>
        <p:spPr>
          <a:xfrm>
            <a:off x="99417" y="1340768"/>
            <a:ext cx="9289032" cy="577850"/>
          </a:xfrm>
          <a:prstGeom prst="rect">
            <a:avLst/>
          </a:prstGeom>
        </p:spPr>
        <p:txBody>
          <a:bodyPr wrap="square">
            <a:spAutoFit/>
          </a:bodyPr>
          <a:lstStyle/>
          <a:p>
            <a:pPr>
              <a:lnSpc>
                <a:spcPct val="150000"/>
              </a:lnSpc>
            </a:pPr>
            <a:endParaRPr lang="zh-CN" altLang="en-US" sz="2400" b="0" dirty="0"/>
          </a:p>
        </p:txBody>
      </p:sp>
      <p:sp>
        <p:nvSpPr>
          <p:cNvPr id="4" name="矩形 3">
            <a:extLst>
              <a:ext uri="{FF2B5EF4-FFF2-40B4-BE49-F238E27FC236}">
                <a16:creationId xmlns:a16="http://schemas.microsoft.com/office/drawing/2014/main" id="{2D744529-B615-4E4C-AA1B-67673BAABC8D}"/>
              </a:ext>
            </a:extLst>
          </p:cNvPr>
          <p:cNvSpPr/>
          <p:nvPr/>
        </p:nvSpPr>
        <p:spPr>
          <a:xfrm>
            <a:off x="242069" y="1340768"/>
            <a:ext cx="8892183" cy="2790572"/>
          </a:xfrm>
          <a:prstGeom prst="rect">
            <a:avLst/>
          </a:prstGeom>
        </p:spPr>
        <p:txBody>
          <a:bodyPr wrap="square">
            <a:spAutoFit/>
          </a:bodyPr>
          <a:lstStyle/>
          <a:p>
            <a:pPr>
              <a:lnSpc>
                <a:spcPct val="150000"/>
              </a:lnSpc>
            </a:pPr>
            <a:r>
              <a:rPr lang="zh-CN" altLang="en-US" sz="2400" b="0" dirty="0"/>
              <a:t>（</a:t>
            </a:r>
            <a:r>
              <a:rPr lang="en-US" altLang="zh-CN" sz="2400" b="0" dirty="0"/>
              <a:t>1</a:t>
            </a:r>
            <a:r>
              <a:rPr lang="zh-CN" altLang="en-US" sz="2400" b="0" dirty="0"/>
              <a:t>）缩短命中时间：小而简单的第一级缓存和路预测</a:t>
            </a:r>
            <a:endParaRPr lang="en-US" altLang="zh-CN" sz="2400" b="0" dirty="0"/>
          </a:p>
          <a:p>
            <a:pPr>
              <a:lnSpc>
                <a:spcPct val="150000"/>
              </a:lnSpc>
            </a:pPr>
            <a:r>
              <a:rPr lang="zh-CN" altLang="en-US" sz="2400" b="0" dirty="0"/>
              <a:t>（</a:t>
            </a:r>
            <a:r>
              <a:rPr lang="en-US" altLang="zh-CN" sz="2400" b="0" dirty="0"/>
              <a:t>2</a:t>
            </a:r>
            <a:r>
              <a:rPr lang="zh-CN" altLang="en-US" sz="2400" b="0" dirty="0"/>
              <a:t>）增大缓存带宽：流水线缓存，多组缓存，无阻塞缓存</a:t>
            </a:r>
            <a:endParaRPr lang="en-US" altLang="zh-CN" sz="2400" b="0" dirty="0"/>
          </a:p>
          <a:p>
            <a:pPr>
              <a:lnSpc>
                <a:spcPct val="150000"/>
              </a:lnSpc>
            </a:pPr>
            <a:r>
              <a:rPr lang="zh-CN" altLang="en-US" sz="2400" b="0" dirty="0"/>
              <a:t>（</a:t>
            </a:r>
            <a:r>
              <a:rPr lang="en-US" altLang="zh-CN" sz="2400" b="0" dirty="0"/>
              <a:t>3</a:t>
            </a:r>
            <a:r>
              <a:rPr lang="zh-CN" altLang="en-US" sz="2400" b="0" dirty="0"/>
              <a:t>）降低缺失代价：关键字优化，合并写缓冲区</a:t>
            </a:r>
            <a:endParaRPr lang="en-US" altLang="zh-CN" sz="2400" b="0" dirty="0"/>
          </a:p>
          <a:p>
            <a:pPr>
              <a:lnSpc>
                <a:spcPct val="150000"/>
              </a:lnSpc>
            </a:pPr>
            <a:r>
              <a:rPr lang="zh-CN" altLang="en-US" sz="2400" b="0" dirty="0"/>
              <a:t>（</a:t>
            </a:r>
            <a:r>
              <a:rPr lang="en-US" altLang="zh-CN" sz="2400" b="0" dirty="0"/>
              <a:t>4</a:t>
            </a:r>
            <a:r>
              <a:rPr lang="zh-CN" altLang="en-US" sz="2400" b="0" dirty="0"/>
              <a:t>）降低缺失率：编译器优化</a:t>
            </a:r>
            <a:endParaRPr lang="en-US" altLang="zh-CN" sz="2400" b="0" dirty="0"/>
          </a:p>
          <a:p>
            <a:pPr>
              <a:lnSpc>
                <a:spcPct val="150000"/>
              </a:lnSpc>
            </a:pPr>
            <a:r>
              <a:rPr lang="zh-CN" altLang="en-US" sz="2400" b="0" dirty="0"/>
              <a:t>（</a:t>
            </a:r>
            <a:r>
              <a:rPr lang="en-US" altLang="zh-CN" sz="2400" b="0" dirty="0"/>
              <a:t>5</a:t>
            </a:r>
            <a:r>
              <a:rPr lang="zh-CN" altLang="en-US" sz="2400" b="0" dirty="0"/>
              <a:t>）通过并行降低缺失率：硬件预取和编译器预取</a:t>
            </a:r>
          </a:p>
        </p:txBody>
      </p:sp>
      <p:sp>
        <p:nvSpPr>
          <p:cNvPr id="5" name="文本框 4">
            <a:extLst>
              <a:ext uri="{FF2B5EF4-FFF2-40B4-BE49-F238E27FC236}">
                <a16:creationId xmlns:a16="http://schemas.microsoft.com/office/drawing/2014/main" id="{90721F45-04A4-4438-BDE2-DED795D5B07E}"/>
              </a:ext>
            </a:extLst>
          </p:cNvPr>
          <p:cNvSpPr txBox="1"/>
          <p:nvPr/>
        </p:nvSpPr>
        <p:spPr>
          <a:xfrm>
            <a:off x="1259632" y="5085184"/>
            <a:ext cx="6215163" cy="523220"/>
          </a:xfrm>
          <a:prstGeom prst="rect">
            <a:avLst/>
          </a:prstGeom>
          <a:noFill/>
        </p:spPr>
        <p:txBody>
          <a:bodyPr wrap="none" rtlCol="0">
            <a:spAutoFit/>
          </a:bodyPr>
          <a:lstStyle/>
          <a:p>
            <a:r>
              <a:rPr lang="zh-CN" altLang="en-US" dirty="0"/>
              <a:t>通过功耗</a:t>
            </a:r>
            <a:r>
              <a:rPr lang="en-US" altLang="zh-CN" dirty="0"/>
              <a:t>&amp;</a:t>
            </a:r>
            <a:r>
              <a:rPr lang="zh-CN" altLang="en-US" dirty="0"/>
              <a:t>成本代价，带来性能的提升</a:t>
            </a:r>
          </a:p>
        </p:txBody>
      </p:sp>
    </p:spTree>
    <p:extLst>
      <p:ext uri="{BB962C8B-B14F-4D97-AF65-F5344CB8AC3E}">
        <p14:creationId xmlns:p14="http://schemas.microsoft.com/office/powerpoint/2010/main" val="2171495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0C7BA-6F6C-477E-9904-74B839B6AA0A}"/>
              </a:ext>
            </a:extLst>
          </p:cNvPr>
          <p:cNvSpPr>
            <a:spLocks noGrp="1"/>
          </p:cNvSpPr>
          <p:nvPr>
            <p:ph type="title"/>
          </p:nvPr>
        </p:nvSpPr>
        <p:spPr/>
        <p:txBody>
          <a:bodyPr/>
          <a:lstStyle/>
          <a:p>
            <a:r>
              <a:rPr lang="zh-CN" altLang="en-US" dirty="0"/>
              <a:t>举例：预取</a:t>
            </a:r>
          </a:p>
        </p:txBody>
      </p:sp>
      <p:pic>
        <p:nvPicPr>
          <p:cNvPr id="3" name="图片 2">
            <a:extLst>
              <a:ext uri="{FF2B5EF4-FFF2-40B4-BE49-F238E27FC236}">
                <a16:creationId xmlns:a16="http://schemas.microsoft.com/office/drawing/2014/main" id="{86B7317F-BF8D-4E94-868D-10CD59E4EFB4}"/>
              </a:ext>
            </a:extLst>
          </p:cNvPr>
          <p:cNvPicPr>
            <a:picLocks noChangeAspect="1"/>
          </p:cNvPicPr>
          <p:nvPr/>
        </p:nvPicPr>
        <p:blipFill>
          <a:blip r:embed="rId2"/>
          <a:stretch>
            <a:fillRect/>
          </a:stretch>
        </p:blipFill>
        <p:spPr>
          <a:xfrm>
            <a:off x="1907704" y="4293096"/>
            <a:ext cx="5328592" cy="2389333"/>
          </a:xfrm>
          <a:prstGeom prst="rect">
            <a:avLst/>
          </a:prstGeom>
        </p:spPr>
      </p:pic>
      <p:sp>
        <p:nvSpPr>
          <p:cNvPr id="4" name="矩形 3">
            <a:extLst>
              <a:ext uri="{FF2B5EF4-FFF2-40B4-BE49-F238E27FC236}">
                <a16:creationId xmlns:a16="http://schemas.microsoft.com/office/drawing/2014/main" id="{9BA9114F-AD49-460C-AC0B-EDE027442977}"/>
              </a:ext>
            </a:extLst>
          </p:cNvPr>
          <p:cNvSpPr/>
          <p:nvPr/>
        </p:nvSpPr>
        <p:spPr>
          <a:xfrm>
            <a:off x="0" y="1189156"/>
            <a:ext cx="9144000" cy="2236574"/>
          </a:xfrm>
          <a:prstGeom prst="rect">
            <a:avLst/>
          </a:prstGeom>
        </p:spPr>
        <p:txBody>
          <a:bodyPr wrap="square">
            <a:spAutoFit/>
          </a:bodyPr>
          <a:lstStyle/>
          <a:p>
            <a:pPr>
              <a:lnSpc>
                <a:spcPct val="150000"/>
              </a:lnSpc>
            </a:pPr>
            <a:r>
              <a:rPr lang="zh-CN" altLang="en-US" sz="2400" b="0" dirty="0"/>
              <a:t>根据程序运行规律，通过软件</a:t>
            </a:r>
            <a:r>
              <a:rPr lang="en-US" altLang="zh-CN" sz="2400" b="0" dirty="0"/>
              <a:t>/</a:t>
            </a:r>
            <a:r>
              <a:rPr lang="zh-CN" altLang="en-US" sz="2400" b="0" dirty="0"/>
              <a:t>硬件，从主存预先获取数据存入缓存</a:t>
            </a:r>
            <a:endParaRPr lang="en-US" altLang="zh-CN" sz="2400" b="0" dirty="0"/>
          </a:p>
          <a:p>
            <a:pPr marL="342900" indent="-342900">
              <a:lnSpc>
                <a:spcPct val="150000"/>
              </a:lnSpc>
              <a:buFont typeface="Wingdings" panose="05000000000000000000" pitchFamily="2" charset="2"/>
              <a:buChar char="p"/>
            </a:pPr>
            <a:r>
              <a:rPr lang="en-US" altLang="zh-CN" sz="2400" b="0" dirty="0"/>
              <a:t>      </a:t>
            </a:r>
            <a:r>
              <a:rPr lang="zh-CN" altLang="en-US" sz="2400" b="0" dirty="0"/>
              <a:t>预测的准确性（保证命中率）；</a:t>
            </a:r>
            <a:endParaRPr lang="en-US" altLang="zh-CN" sz="2400" b="0" dirty="0"/>
          </a:p>
          <a:p>
            <a:pPr marL="342900" indent="-342900">
              <a:lnSpc>
                <a:spcPct val="150000"/>
              </a:lnSpc>
              <a:buFont typeface="Wingdings" panose="05000000000000000000" pitchFamily="2" charset="2"/>
              <a:buChar char="p"/>
            </a:pPr>
            <a:r>
              <a:rPr lang="en-US" altLang="zh-CN" sz="2400" b="0" dirty="0"/>
              <a:t>      </a:t>
            </a:r>
            <a:r>
              <a:rPr lang="zh-CN" altLang="en-US" sz="2400" b="0" dirty="0"/>
              <a:t>预取时效性（预取过早，占缓存容量，预期过晚，无意义）</a:t>
            </a:r>
            <a:endParaRPr lang="en-US" altLang="zh-CN" sz="2400" b="0" dirty="0"/>
          </a:p>
          <a:p>
            <a:pPr marL="342900" indent="-342900">
              <a:lnSpc>
                <a:spcPct val="150000"/>
              </a:lnSpc>
              <a:buFont typeface="Wingdings" panose="05000000000000000000" pitchFamily="2" charset="2"/>
              <a:buChar char="p"/>
            </a:pPr>
            <a:r>
              <a:rPr lang="zh-CN" altLang="en-US" sz="2400" b="0" dirty="0"/>
              <a:t>      折中考虑缓存的容量以及数据带宽</a:t>
            </a:r>
          </a:p>
        </p:txBody>
      </p:sp>
    </p:spTree>
    <p:extLst>
      <p:ext uri="{BB962C8B-B14F-4D97-AF65-F5344CB8AC3E}">
        <p14:creationId xmlns:p14="http://schemas.microsoft.com/office/powerpoint/2010/main" val="13119023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045AF-69BE-46B7-8BF7-B71B1DD5E424}"/>
              </a:ext>
            </a:extLst>
          </p:cNvPr>
          <p:cNvSpPr>
            <a:spLocks noGrp="1"/>
          </p:cNvSpPr>
          <p:nvPr>
            <p:ph type="title"/>
          </p:nvPr>
        </p:nvSpPr>
        <p:spPr/>
        <p:txBody>
          <a:bodyPr/>
          <a:lstStyle/>
          <a:p>
            <a:r>
              <a:rPr lang="zh-CN" altLang="en-US" dirty="0"/>
              <a:t>怎么减小缓存缺失率？</a:t>
            </a:r>
          </a:p>
        </p:txBody>
      </p:sp>
      <p:sp>
        <p:nvSpPr>
          <p:cNvPr id="3" name="矩形 2">
            <a:extLst>
              <a:ext uri="{FF2B5EF4-FFF2-40B4-BE49-F238E27FC236}">
                <a16:creationId xmlns:a16="http://schemas.microsoft.com/office/drawing/2014/main" id="{7C50ABD1-0641-4A6F-8946-7D8E68F8CDE6}"/>
              </a:ext>
            </a:extLst>
          </p:cNvPr>
          <p:cNvSpPr/>
          <p:nvPr/>
        </p:nvSpPr>
        <p:spPr>
          <a:xfrm>
            <a:off x="99417" y="1340768"/>
            <a:ext cx="9289032" cy="577850"/>
          </a:xfrm>
          <a:prstGeom prst="rect">
            <a:avLst/>
          </a:prstGeom>
        </p:spPr>
        <p:txBody>
          <a:bodyPr wrap="square">
            <a:spAutoFit/>
          </a:bodyPr>
          <a:lstStyle/>
          <a:p>
            <a:pPr>
              <a:lnSpc>
                <a:spcPct val="150000"/>
              </a:lnSpc>
            </a:pPr>
            <a:endParaRPr lang="zh-CN" altLang="en-US" sz="2400" b="0" dirty="0"/>
          </a:p>
        </p:txBody>
      </p:sp>
      <p:sp>
        <p:nvSpPr>
          <p:cNvPr id="4" name="矩形 3">
            <a:extLst>
              <a:ext uri="{FF2B5EF4-FFF2-40B4-BE49-F238E27FC236}">
                <a16:creationId xmlns:a16="http://schemas.microsoft.com/office/drawing/2014/main" id="{2D744529-B615-4E4C-AA1B-67673BAABC8D}"/>
              </a:ext>
            </a:extLst>
          </p:cNvPr>
          <p:cNvSpPr/>
          <p:nvPr/>
        </p:nvSpPr>
        <p:spPr>
          <a:xfrm>
            <a:off x="1" y="1187450"/>
            <a:ext cx="8990112" cy="2790572"/>
          </a:xfrm>
          <a:prstGeom prst="rect">
            <a:avLst/>
          </a:prstGeom>
        </p:spPr>
        <p:txBody>
          <a:bodyPr wrap="square">
            <a:spAutoFit/>
          </a:bodyPr>
          <a:lstStyle/>
          <a:p>
            <a:pPr>
              <a:lnSpc>
                <a:spcPct val="150000"/>
              </a:lnSpc>
            </a:pPr>
            <a:r>
              <a:rPr lang="zh-CN" altLang="en-US" sz="2400" b="0" dirty="0"/>
              <a:t>（</a:t>
            </a:r>
            <a:r>
              <a:rPr lang="en-US" altLang="zh-CN" sz="2400" b="0" dirty="0"/>
              <a:t>1</a:t>
            </a:r>
            <a:r>
              <a:rPr lang="zh-CN" altLang="en-US" sz="2400" b="0" dirty="0"/>
              <a:t>）增大缓存块容量；（</a:t>
            </a:r>
            <a:r>
              <a:rPr lang="en-US" altLang="zh-CN" sz="2400" b="0" dirty="0"/>
              <a:t>2</a:t>
            </a:r>
            <a:r>
              <a:rPr lang="zh-CN" altLang="en-US" sz="2400" b="0" dirty="0"/>
              <a:t>）增大总缓存容量；（</a:t>
            </a:r>
            <a:r>
              <a:rPr lang="en-US" altLang="zh-CN" sz="2400" b="0" dirty="0"/>
              <a:t>3</a:t>
            </a:r>
            <a:r>
              <a:rPr lang="zh-CN" altLang="en-US" sz="2400" b="0" dirty="0"/>
              <a:t>）提高相联度</a:t>
            </a:r>
            <a:endParaRPr lang="en-US" altLang="zh-CN" sz="2400" b="0" dirty="0"/>
          </a:p>
          <a:p>
            <a:pPr>
              <a:lnSpc>
                <a:spcPct val="150000"/>
              </a:lnSpc>
            </a:pPr>
            <a:r>
              <a:rPr lang="zh-CN" altLang="en-US" sz="2400" b="0" dirty="0"/>
              <a:t>（</a:t>
            </a:r>
            <a:r>
              <a:rPr lang="en-US" altLang="zh-CN" sz="2400" b="0" dirty="0"/>
              <a:t>4</a:t>
            </a:r>
            <a:r>
              <a:rPr lang="zh-CN" altLang="en-US" sz="2400" b="0" dirty="0"/>
              <a:t>）多级缓存； </a:t>
            </a:r>
            <a:endParaRPr lang="en-US" altLang="zh-CN" sz="2400" b="0" dirty="0"/>
          </a:p>
          <a:p>
            <a:pPr>
              <a:lnSpc>
                <a:spcPct val="150000"/>
              </a:lnSpc>
            </a:pPr>
            <a:r>
              <a:rPr lang="zh-CN" altLang="en-US" sz="2400" b="0" dirty="0"/>
              <a:t>（</a:t>
            </a:r>
            <a:r>
              <a:rPr lang="en-US" altLang="zh-CN" sz="2400" b="0" dirty="0"/>
              <a:t>5</a:t>
            </a:r>
            <a:r>
              <a:rPr lang="zh-CN" altLang="en-US" sz="2400" b="0" dirty="0"/>
              <a:t>）</a:t>
            </a:r>
            <a:r>
              <a:rPr lang="zh-CN" altLang="en-US" sz="2400" b="0" dirty="0">
                <a:solidFill>
                  <a:srgbClr val="FF0000"/>
                </a:solidFill>
              </a:rPr>
              <a:t>利用写缓冲区</a:t>
            </a:r>
            <a:r>
              <a:rPr lang="zh-CN" altLang="en-US" sz="2400" b="0" dirty="0"/>
              <a:t>，提高读取操作的优先级，在写入主存之前，</a:t>
            </a:r>
            <a:endParaRPr lang="en-US" altLang="zh-CN" sz="2400" b="0" dirty="0"/>
          </a:p>
          <a:p>
            <a:pPr>
              <a:lnSpc>
                <a:spcPct val="150000"/>
              </a:lnSpc>
            </a:pPr>
            <a:r>
              <a:rPr lang="en-US" altLang="zh-CN" sz="2400" b="0" dirty="0"/>
              <a:t>         </a:t>
            </a:r>
            <a:r>
              <a:rPr lang="zh-CN" altLang="en-US" sz="2400" b="0" dirty="0"/>
              <a:t>且未清空写缓冲区之前进行读取</a:t>
            </a:r>
            <a:endParaRPr lang="en-US" altLang="zh-CN" sz="2400" b="0" dirty="0"/>
          </a:p>
          <a:p>
            <a:pPr>
              <a:lnSpc>
                <a:spcPct val="150000"/>
              </a:lnSpc>
            </a:pPr>
            <a:r>
              <a:rPr lang="zh-CN" altLang="en-US" sz="2400" b="0" dirty="0"/>
              <a:t>（</a:t>
            </a:r>
            <a:r>
              <a:rPr lang="en-US" altLang="zh-CN" sz="2400" b="0" dirty="0"/>
              <a:t>6</a:t>
            </a:r>
            <a:r>
              <a:rPr lang="zh-CN" altLang="en-US" sz="2400" b="0" dirty="0"/>
              <a:t>）缓存索引期间避免地址转换</a:t>
            </a:r>
          </a:p>
        </p:txBody>
      </p:sp>
      <p:sp>
        <p:nvSpPr>
          <p:cNvPr id="5" name="Rectangle 4">
            <a:extLst>
              <a:ext uri="{FF2B5EF4-FFF2-40B4-BE49-F238E27FC236}">
                <a16:creationId xmlns:a16="http://schemas.microsoft.com/office/drawing/2014/main" id="{FDA8A30C-B4EF-4AE9-BC7D-D8F6F04E562C}"/>
              </a:ext>
            </a:extLst>
          </p:cNvPr>
          <p:cNvSpPr>
            <a:spLocks noChangeArrowheads="1"/>
          </p:cNvSpPr>
          <p:nvPr/>
        </p:nvSpPr>
        <p:spPr bwMode="auto">
          <a:xfrm>
            <a:off x="661392" y="4359022"/>
            <a:ext cx="1016000" cy="1752600"/>
          </a:xfrm>
          <a:prstGeom prst="rect">
            <a:avLst/>
          </a:prstGeom>
          <a:solidFill>
            <a:schemeClr val="bg1"/>
          </a:solidFill>
          <a:ln w="25400">
            <a:solidFill>
              <a:schemeClr val="tx2"/>
            </a:solidFill>
            <a:miter lim="800000"/>
            <a:headEnd/>
            <a:tailEnd/>
          </a:ln>
          <a:effectLst/>
        </p:spPr>
        <p:txBody>
          <a:bodyPr wrap="none" anchor="ctr">
            <a:prstTxWarp prst="textNoShape">
              <a:avLst/>
            </a:prstTxWarp>
          </a:bodyPr>
          <a:lstStyle/>
          <a:p>
            <a:pPr algn="ctr">
              <a:spcBef>
                <a:spcPct val="0"/>
              </a:spcBef>
            </a:pPr>
            <a:endParaRPr lang="en-US" sz="2400">
              <a:solidFill>
                <a:srgbClr val="000000"/>
              </a:solidFill>
              <a:latin typeface="Calibri"/>
              <a:cs typeface="Calibri"/>
            </a:endParaRPr>
          </a:p>
        </p:txBody>
      </p:sp>
      <p:sp>
        <p:nvSpPr>
          <p:cNvPr id="6" name="Rectangle 5">
            <a:extLst>
              <a:ext uri="{FF2B5EF4-FFF2-40B4-BE49-F238E27FC236}">
                <a16:creationId xmlns:a16="http://schemas.microsoft.com/office/drawing/2014/main" id="{52084572-C291-4DE1-913A-9844A947B0EC}"/>
              </a:ext>
            </a:extLst>
          </p:cNvPr>
          <p:cNvSpPr>
            <a:spLocks noChangeArrowheads="1"/>
          </p:cNvSpPr>
          <p:nvPr/>
        </p:nvSpPr>
        <p:spPr bwMode="auto">
          <a:xfrm>
            <a:off x="2337792" y="4435222"/>
            <a:ext cx="1600200" cy="15240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a:spcBef>
                <a:spcPct val="0"/>
              </a:spcBef>
            </a:pPr>
            <a:r>
              <a:rPr lang="en-US" sz="2400" dirty="0">
                <a:solidFill>
                  <a:srgbClr val="000000"/>
                </a:solidFill>
                <a:latin typeface="Calibri"/>
                <a:cs typeface="Calibri"/>
              </a:rPr>
              <a:t>Data L1 Cache</a:t>
            </a:r>
          </a:p>
        </p:txBody>
      </p:sp>
      <p:sp>
        <p:nvSpPr>
          <p:cNvPr id="7" name="Line 6">
            <a:extLst>
              <a:ext uri="{FF2B5EF4-FFF2-40B4-BE49-F238E27FC236}">
                <a16:creationId xmlns:a16="http://schemas.microsoft.com/office/drawing/2014/main" id="{052C2168-0AAB-42BF-B209-4750C3B46838}"/>
              </a:ext>
            </a:extLst>
          </p:cNvPr>
          <p:cNvSpPr>
            <a:spLocks noChangeShapeType="1"/>
          </p:cNvSpPr>
          <p:nvPr/>
        </p:nvSpPr>
        <p:spPr bwMode="auto">
          <a:xfrm flipH="1" flipV="1">
            <a:off x="1651992" y="5425822"/>
            <a:ext cx="685800" cy="0"/>
          </a:xfrm>
          <a:prstGeom prst="line">
            <a:avLst/>
          </a:prstGeom>
          <a:noFill/>
          <a:ln w="57150">
            <a:solidFill>
              <a:schemeClr val="tx1"/>
            </a:solidFill>
            <a:round/>
            <a:headEnd/>
            <a:tailEnd type="triangle" w="med" len="med"/>
          </a:ln>
          <a:effectLst/>
        </p:spPr>
        <p:txBody>
          <a:bodyPr wrap="none" anchor="ctr">
            <a:prstTxWarp prst="textNoShape">
              <a:avLst/>
            </a:prstTxWarp>
          </a:bodyPr>
          <a:lstStyle/>
          <a:p>
            <a:pPr algn="ctr"/>
            <a:endParaRPr lang="en-US" sz="1800">
              <a:solidFill>
                <a:srgbClr val="000000"/>
              </a:solidFill>
              <a:latin typeface="Calibri"/>
              <a:cs typeface="Calibri"/>
            </a:endParaRPr>
          </a:p>
        </p:txBody>
      </p:sp>
      <p:sp>
        <p:nvSpPr>
          <p:cNvPr id="8" name="Rectangle 7">
            <a:extLst>
              <a:ext uri="{FF2B5EF4-FFF2-40B4-BE49-F238E27FC236}">
                <a16:creationId xmlns:a16="http://schemas.microsoft.com/office/drawing/2014/main" id="{F0A5FD7C-71AB-4096-9839-69C65B64186B}"/>
              </a:ext>
            </a:extLst>
          </p:cNvPr>
          <p:cNvSpPr>
            <a:spLocks noChangeArrowheads="1"/>
          </p:cNvSpPr>
          <p:nvPr/>
        </p:nvSpPr>
        <p:spPr bwMode="auto">
          <a:xfrm>
            <a:off x="6300192" y="4282822"/>
            <a:ext cx="1371600" cy="16764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a:spcBef>
                <a:spcPct val="0"/>
              </a:spcBef>
            </a:pPr>
            <a:r>
              <a:rPr lang="en-US" sz="2400">
                <a:solidFill>
                  <a:srgbClr val="000000"/>
                </a:solidFill>
                <a:latin typeface="Calibri"/>
                <a:cs typeface="Calibri"/>
              </a:rPr>
              <a:t>Unified L2 Cache</a:t>
            </a:r>
          </a:p>
        </p:txBody>
      </p:sp>
      <p:sp>
        <p:nvSpPr>
          <p:cNvPr id="9" name="Rectangle 8">
            <a:extLst>
              <a:ext uri="{FF2B5EF4-FFF2-40B4-BE49-F238E27FC236}">
                <a16:creationId xmlns:a16="http://schemas.microsoft.com/office/drawing/2014/main" id="{D628A538-5164-4D5B-93F5-0C005BC74F87}"/>
              </a:ext>
            </a:extLst>
          </p:cNvPr>
          <p:cNvSpPr>
            <a:spLocks noChangeArrowheads="1"/>
          </p:cNvSpPr>
          <p:nvPr/>
        </p:nvSpPr>
        <p:spPr bwMode="auto">
          <a:xfrm>
            <a:off x="813792" y="5349622"/>
            <a:ext cx="685800" cy="6096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algn="ctr">
              <a:spcBef>
                <a:spcPct val="0"/>
              </a:spcBef>
            </a:pPr>
            <a:r>
              <a:rPr lang="en-US" sz="2400">
                <a:solidFill>
                  <a:srgbClr val="000000"/>
                </a:solidFill>
                <a:latin typeface="Calibri"/>
                <a:cs typeface="Calibri"/>
              </a:rPr>
              <a:t>RF</a:t>
            </a:r>
          </a:p>
        </p:txBody>
      </p:sp>
      <p:sp>
        <p:nvSpPr>
          <p:cNvPr id="10" name="Line 9">
            <a:extLst>
              <a:ext uri="{FF2B5EF4-FFF2-40B4-BE49-F238E27FC236}">
                <a16:creationId xmlns:a16="http://schemas.microsoft.com/office/drawing/2014/main" id="{564F5087-C3CA-4831-B511-61F2459551DC}"/>
              </a:ext>
            </a:extLst>
          </p:cNvPr>
          <p:cNvSpPr>
            <a:spLocks noChangeShapeType="1"/>
          </p:cNvSpPr>
          <p:nvPr/>
        </p:nvSpPr>
        <p:spPr bwMode="auto">
          <a:xfrm flipV="1">
            <a:off x="966192" y="5121022"/>
            <a:ext cx="0" cy="228600"/>
          </a:xfrm>
          <a:prstGeom prst="line">
            <a:avLst/>
          </a:prstGeom>
          <a:noFill/>
          <a:ln w="25400">
            <a:solidFill>
              <a:schemeClr val="tx1"/>
            </a:solidFill>
            <a:round/>
            <a:headEnd/>
            <a:tailEnd type="triangle" w="med" len="med"/>
          </a:ln>
          <a:effectLst/>
        </p:spPr>
        <p:txBody>
          <a:bodyPr>
            <a:prstTxWarp prst="textNoShape">
              <a:avLst/>
            </a:prstTxWarp>
          </a:bodyPr>
          <a:lstStyle/>
          <a:p>
            <a:pPr algn="ctr"/>
            <a:endParaRPr lang="en-US" sz="1800">
              <a:solidFill>
                <a:srgbClr val="000000"/>
              </a:solidFill>
              <a:latin typeface="Calibri"/>
              <a:cs typeface="Calibri"/>
            </a:endParaRPr>
          </a:p>
        </p:txBody>
      </p:sp>
      <p:sp>
        <p:nvSpPr>
          <p:cNvPr id="11" name="Line 10">
            <a:extLst>
              <a:ext uri="{FF2B5EF4-FFF2-40B4-BE49-F238E27FC236}">
                <a16:creationId xmlns:a16="http://schemas.microsoft.com/office/drawing/2014/main" id="{7E850D8C-1645-45AC-98EF-303805D0341E}"/>
              </a:ext>
            </a:extLst>
          </p:cNvPr>
          <p:cNvSpPr>
            <a:spLocks noChangeShapeType="1"/>
          </p:cNvSpPr>
          <p:nvPr/>
        </p:nvSpPr>
        <p:spPr bwMode="auto">
          <a:xfrm flipV="1">
            <a:off x="1118592" y="5121022"/>
            <a:ext cx="0" cy="228600"/>
          </a:xfrm>
          <a:prstGeom prst="line">
            <a:avLst/>
          </a:prstGeom>
          <a:noFill/>
          <a:ln w="25400">
            <a:solidFill>
              <a:schemeClr val="tx1"/>
            </a:solidFill>
            <a:round/>
            <a:headEnd/>
            <a:tailEnd type="triangle" w="med" len="med"/>
          </a:ln>
          <a:effectLst/>
        </p:spPr>
        <p:txBody>
          <a:bodyPr>
            <a:prstTxWarp prst="textNoShape">
              <a:avLst/>
            </a:prstTxWarp>
          </a:bodyPr>
          <a:lstStyle/>
          <a:p>
            <a:pPr algn="ctr"/>
            <a:endParaRPr lang="en-US" sz="1800">
              <a:solidFill>
                <a:srgbClr val="000000"/>
              </a:solidFill>
              <a:latin typeface="Calibri"/>
              <a:cs typeface="Calibri"/>
            </a:endParaRPr>
          </a:p>
        </p:txBody>
      </p:sp>
      <p:sp>
        <p:nvSpPr>
          <p:cNvPr id="12" name="Line 11">
            <a:extLst>
              <a:ext uri="{FF2B5EF4-FFF2-40B4-BE49-F238E27FC236}">
                <a16:creationId xmlns:a16="http://schemas.microsoft.com/office/drawing/2014/main" id="{6A458C6C-6CAC-4CAA-97D1-38310078D4F9}"/>
              </a:ext>
            </a:extLst>
          </p:cNvPr>
          <p:cNvSpPr>
            <a:spLocks noChangeShapeType="1"/>
          </p:cNvSpPr>
          <p:nvPr/>
        </p:nvSpPr>
        <p:spPr bwMode="auto">
          <a:xfrm>
            <a:off x="1270992" y="5121022"/>
            <a:ext cx="0" cy="228600"/>
          </a:xfrm>
          <a:prstGeom prst="line">
            <a:avLst/>
          </a:prstGeom>
          <a:noFill/>
          <a:ln w="25400">
            <a:solidFill>
              <a:schemeClr val="tx1"/>
            </a:solidFill>
            <a:round/>
            <a:headEnd/>
            <a:tailEnd type="triangle" w="med" len="med"/>
          </a:ln>
          <a:effectLst/>
        </p:spPr>
        <p:txBody>
          <a:bodyPr>
            <a:prstTxWarp prst="textNoShape">
              <a:avLst/>
            </a:prstTxWarp>
          </a:bodyPr>
          <a:lstStyle/>
          <a:p>
            <a:pPr algn="ctr"/>
            <a:endParaRPr lang="en-US" sz="1800">
              <a:solidFill>
                <a:srgbClr val="000000"/>
              </a:solidFill>
              <a:latin typeface="Calibri"/>
              <a:cs typeface="Calibri"/>
            </a:endParaRPr>
          </a:p>
        </p:txBody>
      </p:sp>
      <p:sp>
        <p:nvSpPr>
          <p:cNvPr id="13" name="Text Box 12">
            <a:extLst>
              <a:ext uri="{FF2B5EF4-FFF2-40B4-BE49-F238E27FC236}">
                <a16:creationId xmlns:a16="http://schemas.microsoft.com/office/drawing/2014/main" id="{8595B452-796B-42C0-A806-5BF5CB5D446F}"/>
              </a:ext>
            </a:extLst>
          </p:cNvPr>
          <p:cNvSpPr txBox="1">
            <a:spLocks noChangeArrowheads="1"/>
          </p:cNvSpPr>
          <p:nvPr/>
        </p:nvSpPr>
        <p:spPr bwMode="auto">
          <a:xfrm>
            <a:off x="661392" y="4663822"/>
            <a:ext cx="990600" cy="523220"/>
          </a:xfrm>
          <a:prstGeom prst="rect">
            <a:avLst/>
          </a:prstGeom>
          <a:noFill/>
          <a:ln w="25400">
            <a:noFill/>
            <a:miter lim="800000"/>
            <a:headEnd/>
            <a:tailEnd/>
          </a:ln>
          <a:effectLst/>
        </p:spPr>
        <p:txBody>
          <a:bodyPr>
            <a:prstTxWarp prst="textNoShape">
              <a:avLst/>
            </a:prstTxWarp>
            <a:spAutoFit/>
          </a:bodyPr>
          <a:lstStyle/>
          <a:p>
            <a:pPr algn="ctr"/>
            <a:r>
              <a:rPr lang="en-US" sz="2800">
                <a:solidFill>
                  <a:srgbClr val="000000"/>
                </a:solidFill>
                <a:latin typeface="Calibri"/>
                <a:cs typeface="Calibri"/>
              </a:rPr>
              <a:t>CPU</a:t>
            </a:r>
          </a:p>
        </p:txBody>
      </p:sp>
      <p:sp>
        <p:nvSpPr>
          <p:cNvPr id="14" name="Rectangle 13">
            <a:extLst>
              <a:ext uri="{FF2B5EF4-FFF2-40B4-BE49-F238E27FC236}">
                <a16:creationId xmlns:a16="http://schemas.microsoft.com/office/drawing/2014/main" id="{5EDBECF1-88D4-4108-894C-277AE0891E41}"/>
              </a:ext>
            </a:extLst>
          </p:cNvPr>
          <p:cNvSpPr>
            <a:spLocks noChangeArrowheads="1"/>
          </p:cNvSpPr>
          <p:nvPr/>
        </p:nvSpPr>
        <p:spPr bwMode="auto">
          <a:xfrm>
            <a:off x="5080992" y="5273422"/>
            <a:ext cx="838200" cy="8382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a:spcBef>
                <a:spcPct val="0"/>
              </a:spcBef>
            </a:pPr>
            <a:r>
              <a:rPr lang="en-US" sz="1800" dirty="0">
                <a:solidFill>
                  <a:srgbClr val="000000"/>
                </a:solidFill>
                <a:latin typeface="Calibri"/>
                <a:cs typeface="Calibri"/>
              </a:rPr>
              <a:t>Write</a:t>
            </a:r>
          </a:p>
          <a:p>
            <a:pPr algn="ctr">
              <a:spcBef>
                <a:spcPct val="0"/>
              </a:spcBef>
            </a:pPr>
            <a:r>
              <a:rPr lang="en-US" sz="1800" dirty="0">
                <a:solidFill>
                  <a:srgbClr val="000000"/>
                </a:solidFill>
                <a:latin typeface="Calibri"/>
                <a:cs typeface="Calibri"/>
              </a:rPr>
              <a:t>buffer</a:t>
            </a:r>
          </a:p>
        </p:txBody>
      </p:sp>
      <p:sp>
        <p:nvSpPr>
          <p:cNvPr id="15" name="Line 14">
            <a:extLst>
              <a:ext uri="{FF2B5EF4-FFF2-40B4-BE49-F238E27FC236}">
                <a16:creationId xmlns:a16="http://schemas.microsoft.com/office/drawing/2014/main" id="{31B5F1CF-DF16-471A-8E2A-37F1D1A627C1}"/>
              </a:ext>
            </a:extLst>
          </p:cNvPr>
          <p:cNvSpPr>
            <a:spLocks noChangeShapeType="1"/>
          </p:cNvSpPr>
          <p:nvPr/>
        </p:nvSpPr>
        <p:spPr bwMode="auto">
          <a:xfrm>
            <a:off x="3937992" y="5654422"/>
            <a:ext cx="1143000" cy="0"/>
          </a:xfrm>
          <a:prstGeom prst="line">
            <a:avLst/>
          </a:prstGeom>
          <a:noFill/>
          <a:ln w="38100">
            <a:solidFill>
              <a:schemeClr val="tx1"/>
            </a:solidFill>
            <a:round/>
            <a:headEnd type="none" w="sm" len="sm"/>
            <a:tailEnd type="triangle" w="lg" len="med"/>
          </a:ln>
          <a:effectLst/>
        </p:spPr>
        <p:txBody>
          <a:bodyPr>
            <a:prstTxWarp prst="textNoShape">
              <a:avLst/>
            </a:prstTxWarp>
          </a:bodyPr>
          <a:lstStyle/>
          <a:p>
            <a:pPr algn="ctr"/>
            <a:endParaRPr lang="en-US" sz="1800">
              <a:solidFill>
                <a:srgbClr val="000000"/>
              </a:solidFill>
              <a:latin typeface="Calibri"/>
              <a:cs typeface="Calibri"/>
            </a:endParaRPr>
          </a:p>
        </p:txBody>
      </p:sp>
      <p:sp>
        <p:nvSpPr>
          <p:cNvPr id="16" name="Line 15">
            <a:extLst>
              <a:ext uri="{FF2B5EF4-FFF2-40B4-BE49-F238E27FC236}">
                <a16:creationId xmlns:a16="http://schemas.microsoft.com/office/drawing/2014/main" id="{1D1E7FC7-CE62-4824-B318-D14B2914BA51}"/>
              </a:ext>
            </a:extLst>
          </p:cNvPr>
          <p:cNvSpPr>
            <a:spLocks noChangeShapeType="1"/>
          </p:cNvSpPr>
          <p:nvPr/>
        </p:nvSpPr>
        <p:spPr bwMode="auto">
          <a:xfrm>
            <a:off x="3937992" y="4663822"/>
            <a:ext cx="2362200" cy="0"/>
          </a:xfrm>
          <a:prstGeom prst="line">
            <a:avLst/>
          </a:prstGeom>
          <a:noFill/>
          <a:ln w="38100">
            <a:solidFill>
              <a:schemeClr val="tx1"/>
            </a:solidFill>
            <a:round/>
            <a:headEnd type="triangle" w="lg" len="med"/>
            <a:tailEnd type="none" w="lg" len="lg"/>
          </a:ln>
          <a:effectLst/>
        </p:spPr>
        <p:txBody>
          <a:bodyPr>
            <a:prstTxWarp prst="textNoShape">
              <a:avLst/>
            </a:prstTxWarp>
          </a:bodyPr>
          <a:lstStyle/>
          <a:p>
            <a:pPr algn="ctr"/>
            <a:endParaRPr lang="en-US" sz="1800">
              <a:solidFill>
                <a:srgbClr val="000000"/>
              </a:solidFill>
              <a:latin typeface="Calibri"/>
              <a:cs typeface="Calibri"/>
            </a:endParaRPr>
          </a:p>
        </p:txBody>
      </p:sp>
      <p:sp>
        <p:nvSpPr>
          <p:cNvPr id="17" name="Line 17">
            <a:extLst>
              <a:ext uri="{FF2B5EF4-FFF2-40B4-BE49-F238E27FC236}">
                <a16:creationId xmlns:a16="http://schemas.microsoft.com/office/drawing/2014/main" id="{4FFDD4A1-0298-4942-AC85-108428E1038C}"/>
              </a:ext>
            </a:extLst>
          </p:cNvPr>
          <p:cNvSpPr>
            <a:spLocks noChangeShapeType="1"/>
          </p:cNvSpPr>
          <p:nvPr/>
        </p:nvSpPr>
        <p:spPr bwMode="auto">
          <a:xfrm>
            <a:off x="5919192" y="5654422"/>
            <a:ext cx="381000" cy="0"/>
          </a:xfrm>
          <a:prstGeom prst="line">
            <a:avLst/>
          </a:prstGeom>
          <a:noFill/>
          <a:ln w="38100">
            <a:solidFill>
              <a:schemeClr val="tx1"/>
            </a:solidFill>
            <a:round/>
            <a:headEnd type="none" w="sm" len="sm"/>
            <a:tailEnd type="triangle" w="med" len="med"/>
          </a:ln>
          <a:effectLst/>
        </p:spPr>
        <p:txBody>
          <a:bodyPr>
            <a:prstTxWarp prst="textNoShape">
              <a:avLst/>
            </a:prstTxWarp>
          </a:bodyPr>
          <a:lstStyle/>
          <a:p>
            <a:pPr algn="ctr"/>
            <a:endParaRPr lang="en-US" sz="1800">
              <a:solidFill>
                <a:srgbClr val="000000"/>
              </a:solidFill>
              <a:latin typeface="Calibri"/>
              <a:cs typeface="Calibri"/>
            </a:endParaRPr>
          </a:p>
        </p:txBody>
      </p:sp>
      <p:sp>
        <p:nvSpPr>
          <p:cNvPr id="18" name="Line 18">
            <a:extLst>
              <a:ext uri="{FF2B5EF4-FFF2-40B4-BE49-F238E27FC236}">
                <a16:creationId xmlns:a16="http://schemas.microsoft.com/office/drawing/2014/main" id="{6D73334A-DC74-4E83-9B7D-82CFF91FC802}"/>
              </a:ext>
            </a:extLst>
          </p:cNvPr>
          <p:cNvSpPr>
            <a:spLocks noChangeShapeType="1"/>
          </p:cNvSpPr>
          <p:nvPr/>
        </p:nvSpPr>
        <p:spPr bwMode="auto">
          <a:xfrm flipH="1" flipV="1">
            <a:off x="1651992" y="4663822"/>
            <a:ext cx="685800" cy="0"/>
          </a:xfrm>
          <a:prstGeom prst="line">
            <a:avLst/>
          </a:prstGeom>
          <a:noFill/>
          <a:ln w="57150">
            <a:solidFill>
              <a:schemeClr val="tx1"/>
            </a:solidFill>
            <a:round/>
            <a:headEnd type="triangle" w="med" len="med"/>
            <a:tailEnd/>
          </a:ln>
          <a:effectLst/>
        </p:spPr>
        <p:txBody>
          <a:bodyPr wrap="none" anchor="ctr">
            <a:prstTxWarp prst="textNoShape">
              <a:avLst/>
            </a:prstTxWarp>
          </a:bodyPr>
          <a:lstStyle/>
          <a:p>
            <a:pPr algn="ctr"/>
            <a:endParaRPr lang="en-US" sz="1800">
              <a:solidFill>
                <a:srgbClr val="000000"/>
              </a:solidFill>
              <a:latin typeface="Calibri"/>
              <a:cs typeface="Calibri"/>
            </a:endParaRPr>
          </a:p>
        </p:txBody>
      </p:sp>
      <p:cxnSp>
        <p:nvCxnSpPr>
          <p:cNvPr id="19" name="Straight Connector 23">
            <a:extLst>
              <a:ext uri="{FF2B5EF4-FFF2-40B4-BE49-F238E27FC236}">
                <a16:creationId xmlns:a16="http://schemas.microsoft.com/office/drawing/2014/main" id="{8882250D-AFB9-4B36-9718-CDB8A9800A28}"/>
              </a:ext>
            </a:extLst>
          </p:cNvPr>
          <p:cNvCxnSpPr/>
          <p:nvPr/>
        </p:nvCxnSpPr>
        <p:spPr bwMode="auto">
          <a:xfrm flipV="1">
            <a:off x="4357092" y="5730622"/>
            <a:ext cx="190500" cy="381000"/>
          </a:xfrm>
          <a:prstGeom prst="line">
            <a:avLst/>
          </a:prstGeom>
          <a:solidFill>
            <a:schemeClr val="accent1"/>
          </a:solidFill>
          <a:ln w="28575" cap="flat" cmpd="sng" algn="ctr">
            <a:solidFill>
              <a:schemeClr val="tx1"/>
            </a:solidFill>
            <a:prstDash val="solid"/>
            <a:round/>
            <a:headEnd type="none" w="med" len="med"/>
            <a:tailEnd type="triangle" w="med" len="med"/>
          </a:ln>
          <a:effectLst/>
        </p:spPr>
      </p:cxnSp>
      <p:sp>
        <p:nvSpPr>
          <p:cNvPr id="20" name="矩形 19">
            <a:extLst>
              <a:ext uri="{FF2B5EF4-FFF2-40B4-BE49-F238E27FC236}">
                <a16:creationId xmlns:a16="http://schemas.microsoft.com/office/drawing/2014/main" id="{B130B4AF-0007-4A99-8345-53738F528BBA}"/>
              </a:ext>
            </a:extLst>
          </p:cNvPr>
          <p:cNvSpPr/>
          <p:nvPr/>
        </p:nvSpPr>
        <p:spPr>
          <a:xfrm>
            <a:off x="2875637" y="6307211"/>
            <a:ext cx="4134465" cy="523220"/>
          </a:xfrm>
          <a:prstGeom prst="rect">
            <a:avLst/>
          </a:prstGeom>
        </p:spPr>
        <p:txBody>
          <a:bodyPr wrap="none">
            <a:spAutoFit/>
          </a:bodyPr>
          <a:lstStyle/>
          <a:p>
            <a:r>
              <a:rPr lang="zh-CN" altLang="en-US" b="0" dirty="0"/>
              <a:t>举例：写回之前进行读取</a:t>
            </a:r>
            <a:endParaRPr lang="zh-CN" altLang="en-US" dirty="0"/>
          </a:p>
        </p:txBody>
      </p:sp>
    </p:spTree>
    <p:extLst>
      <p:ext uri="{BB962C8B-B14F-4D97-AF65-F5344CB8AC3E}">
        <p14:creationId xmlns:p14="http://schemas.microsoft.com/office/powerpoint/2010/main" val="195376113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045AF-69BE-46B7-8BF7-B71B1DD5E424}"/>
              </a:ext>
            </a:extLst>
          </p:cNvPr>
          <p:cNvSpPr>
            <a:spLocks noGrp="1"/>
          </p:cNvSpPr>
          <p:nvPr>
            <p:ph type="title"/>
          </p:nvPr>
        </p:nvSpPr>
        <p:spPr/>
        <p:txBody>
          <a:bodyPr/>
          <a:lstStyle/>
          <a:p>
            <a:r>
              <a:rPr lang="zh-CN" altLang="en-US" dirty="0"/>
              <a:t>当相联缓存满载时，替换策略？</a:t>
            </a:r>
          </a:p>
        </p:txBody>
      </p:sp>
      <p:sp>
        <p:nvSpPr>
          <p:cNvPr id="3" name="矩形 2">
            <a:extLst>
              <a:ext uri="{FF2B5EF4-FFF2-40B4-BE49-F238E27FC236}">
                <a16:creationId xmlns:a16="http://schemas.microsoft.com/office/drawing/2014/main" id="{7C50ABD1-0641-4A6F-8946-7D8E68F8CDE6}"/>
              </a:ext>
            </a:extLst>
          </p:cNvPr>
          <p:cNvSpPr/>
          <p:nvPr/>
        </p:nvSpPr>
        <p:spPr>
          <a:xfrm>
            <a:off x="99417" y="1340768"/>
            <a:ext cx="9289032" cy="3347840"/>
          </a:xfrm>
          <a:prstGeom prst="rect">
            <a:avLst/>
          </a:prstGeom>
        </p:spPr>
        <p:txBody>
          <a:bodyPr wrap="square">
            <a:spAutoFit/>
          </a:bodyPr>
          <a:lstStyle/>
          <a:p>
            <a:pPr>
              <a:lnSpc>
                <a:spcPct val="150000"/>
              </a:lnSpc>
            </a:pPr>
            <a:r>
              <a:rPr lang="zh-CN" altLang="en-US" sz="2400" b="0" dirty="0"/>
              <a:t>注意：考虑时间局域性，只有发生缓存缺失</a:t>
            </a:r>
            <a:r>
              <a:rPr lang="en-US" altLang="zh-CN" sz="2400" b="0" dirty="0"/>
              <a:t>miss</a:t>
            </a:r>
            <a:r>
              <a:rPr lang="zh-CN" altLang="en-US" sz="2400" b="0" dirty="0"/>
              <a:t>的时候，才会替换</a:t>
            </a:r>
            <a:endParaRPr lang="en-US" altLang="zh-CN" sz="2400" b="0" dirty="0"/>
          </a:p>
          <a:p>
            <a:pPr>
              <a:lnSpc>
                <a:spcPct val="150000"/>
              </a:lnSpc>
            </a:pPr>
            <a:r>
              <a:rPr lang="zh-CN" altLang="en-US" sz="2400" b="0" dirty="0"/>
              <a:t>（</a:t>
            </a:r>
            <a:r>
              <a:rPr lang="en-US" altLang="zh-CN" sz="2400" b="0" dirty="0"/>
              <a:t>1</a:t>
            </a:r>
            <a:r>
              <a:rPr lang="zh-CN" altLang="en-US" sz="2400" b="0" dirty="0"/>
              <a:t>）随机替换</a:t>
            </a:r>
            <a:endParaRPr lang="en-US" altLang="zh-CN" sz="2400" b="0" dirty="0"/>
          </a:p>
          <a:p>
            <a:pPr>
              <a:lnSpc>
                <a:spcPct val="150000"/>
              </a:lnSpc>
            </a:pPr>
            <a:r>
              <a:rPr lang="zh-CN" altLang="en-US" sz="2400" b="0" dirty="0"/>
              <a:t>（</a:t>
            </a:r>
            <a:r>
              <a:rPr lang="en-US" altLang="zh-CN" sz="2400" b="0" dirty="0"/>
              <a:t>2</a:t>
            </a:r>
            <a:r>
              <a:rPr lang="zh-CN" altLang="en-US" sz="2400" b="0" dirty="0"/>
              <a:t>）先入先出</a:t>
            </a:r>
            <a:endParaRPr lang="en-US" altLang="zh-CN" sz="2400" b="0" dirty="0"/>
          </a:p>
          <a:p>
            <a:pPr>
              <a:lnSpc>
                <a:spcPct val="150000"/>
              </a:lnSpc>
            </a:pPr>
            <a:r>
              <a:rPr lang="zh-CN" altLang="en-US" sz="2400" b="0" dirty="0"/>
              <a:t>（</a:t>
            </a:r>
            <a:r>
              <a:rPr lang="en-US" altLang="zh-CN" sz="2400" b="0" dirty="0"/>
              <a:t>3</a:t>
            </a:r>
            <a:r>
              <a:rPr lang="zh-CN" altLang="en-US" sz="2400" b="0" dirty="0"/>
              <a:t>）最不常用的被替换（时间局域性）</a:t>
            </a:r>
            <a:endParaRPr lang="en-US" altLang="zh-CN" sz="2400" b="0" dirty="0"/>
          </a:p>
          <a:p>
            <a:pPr>
              <a:lnSpc>
                <a:spcPct val="150000"/>
              </a:lnSpc>
            </a:pPr>
            <a:r>
              <a:rPr lang="zh-CN" altLang="en-US" sz="2400" b="0" dirty="0"/>
              <a:t>（</a:t>
            </a:r>
            <a:r>
              <a:rPr lang="en-US" altLang="zh-CN" sz="2400" b="0" dirty="0"/>
              <a:t>4</a:t>
            </a:r>
            <a:r>
              <a:rPr lang="zh-CN" altLang="en-US" sz="2400" b="0" dirty="0"/>
              <a:t>）最近被更新的（下次还会被更新）</a:t>
            </a:r>
            <a:endParaRPr lang="en-US" altLang="zh-CN" sz="2400" b="0" dirty="0"/>
          </a:p>
          <a:p>
            <a:pPr>
              <a:lnSpc>
                <a:spcPct val="150000"/>
              </a:lnSpc>
            </a:pPr>
            <a:endParaRPr lang="zh-CN" altLang="en-US" sz="2400" b="0" dirty="0"/>
          </a:p>
        </p:txBody>
      </p:sp>
      <p:sp>
        <p:nvSpPr>
          <p:cNvPr id="4" name="文本框 3">
            <a:extLst>
              <a:ext uri="{FF2B5EF4-FFF2-40B4-BE49-F238E27FC236}">
                <a16:creationId xmlns:a16="http://schemas.microsoft.com/office/drawing/2014/main" id="{5DE58A72-C696-4157-A620-5B3F8452E263}"/>
              </a:ext>
            </a:extLst>
          </p:cNvPr>
          <p:cNvSpPr txBox="1"/>
          <p:nvPr/>
        </p:nvSpPr>
        <p:spPr>
          <a:xfrm>
            <a:off x="98425" y="4581133"/>
            <a:ext cx="8840882" cy="1301318"/>
          </a:xfrm>
          <a:prstGeom prst="rect">
            <a:avLst/>
          </a:prstGeom>
          <a:noFill/>
        </p:spPr>
        <p:txBody>
          <a:bodyPr wrap="none" rtlCol="0">
            <a:spAutoFit/>
          </a:bodyPr>
          <a:lstStyle/>
          <a:p>
            <a:pPr>
              <a:lnSpc>
                <a:spcPct val="150000"/>
              </a:lnSpc>
            </a:pPr>
            <a:r>
              <a:rPr lang="zh-CN" altLang="en-US" dirty="0"/>
              <a:t>各有各的问题，需根据实际应用场景制定缓存替换策略</a:t>
            </a:r>
            <a:endParaRPr lang="en-US" altLang="zh-CN" dirty="0"/>
          </a:p>
          <a:p>
            <a:pPr>
              <a:lnSpc>
                <a:spcPct val="150000"/>
              </a:lnSpc>
            </a:pPr>
            <a:r>
              <a:rPr lang="zh-CN" altLang="en-US" dirty="0"/>
              <a:t>举例：影音播放用什么策略；图像编辑用什么策略</a:t>
            </a:r>
          </a:p>
        </p:txBody>
      </p:sp>
    </p:spTree>
    <p:extLst>
      <p:ext uri="{BB962C8B-B14F-4D97-AF65-F5344CB8AC3E}">
        <p14:creationId xmlns:p14="http://schemas.microsoft.com/office/powerpoint/2010/main" val="312230177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6D6A2-7796-4085-B4E7-C6C362A00BE2}"/>
              </a:ext>
            </a:extLst>
          </p:cNvPr>
          <p:cNvSpPr>
            <a:spLocks noGrp="1"/>
          </p:cNvSpPr>
          <p:nvPr>
            <p:ph type="title"/>
          </p:nvPr>
        </p:nvSpPr>
        <p:spPr/>
        <p:txBody>
          <a:bodyPr/>
          <a:lstStyle/>
          <a:p>
            <a:r>
              <a:rPr lang="zh-CN" altLang="en-US" dirty="0"/>
              <a:t>举例</a:t>
            </a:r>
          </a:p>
        </p:txBody>
      </p:sp>
      <p:pic>
        <p:nvPicPr>
          <p:cNvPr id="3" name="图片 2">
            <a:extLst>
              <a:ext uri="{FF2B5EF4-FFF2-40B4-BE49-F238E27FC236}">
                <a16:creationId xmlns:a16="http://schemas.microsoft.com/office/drawing/2014/main" id="{C65D6A1C-FB28-4F57-853D-5C04EB190713}"/>
              </a:ext>
            </a:extLst>
          </p:cNvPr>
          <p:cNvPicPr>
            <a:picLocks noChangeAspect="1"/>
          </p:cNvPicPr>
          <p:nvPr/>
        </p:nvPicPr>
        <p:blipFill>
          <a:blip r:embed="rId2"/>
          <a:stretch>
            <a:fillRect/>
          </a:stretch>
        </p:blipFill>
        <p:spPr>
          <a:xfrm>
            <a:off x="518316" y="1187450"/>
            <a:ext cx="7958611" cy="5504086"/>
          </a:xfrm>
          <a:prstGeom prst="rect">
            <a:avLst/>
          </a:prstGeom>
        </p:spPr>
      </p:pic>
    </p:spTree>
    <p:extLst>
      <p:ext uri="{BB962C8B-B14F-4D97-AF65-F5344CB8AC3E}">
        <p14:creationId xmlns:p14="http://schemas.microsoft.com/office/powerpoint/2010/main" val="964572562"/>
      </p:ext>
    </p:extLst>
  </p:cSld>
  <p:clrMapOvr>
    <a:masterClrMapping/>
  </p:clrMapOvr>
  <p:transition>
    <p:fade/>
  </p:transition>
</p:sld>
</file>

<file path=ppt/theme/theme1.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a:spPr>
      <a:bodyPr>
        <a:spAutoFit/>
      </a:bodyPr>
      <a:lstStyle>
        <a:defPPr marL="342900" indent="-342900">
          <a:lnSpc>
            <a:spcPct val="150000"/>
          </a:lnSpc>
          <a:buClr>
            <a:srgbClr val="0000FF"/>
          </a:buClr>
          <a:buSzPct val="70000"/>
          <a:buFont typeface="Wingdings" pitchFamily="2" charset="2"/>
          <a:buChar char="n"/>
          <a:defRPr sz="2400" dirty="0"/>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a:spPr>
      <a:bodyPr>
        <a:spAutoFit/>
      </a:bodyPr>
      <a:lstStyle>
        <a:defPPr marL="342900" indent="-342900">
          <a:lnSpc>
            <a:spcPct val="150000"/>
          </a:lnSpc>
          <a:buClr>
            <a:srgbClr val="0000FF"/>
          </a:buClr>
          <a:buSzPct val="70000"/>
          <a:buFont typeface="Wingdings" pitchFamily="2" charset="2"/>
          <a:buChar char="n"/>
          <a:defRPr sz="2400" dirty="0"/>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spPr>
      <a:bodyPr vert="horz" wrap="none" lIns="90000" tIns="46800" rIns="90000" bIns="46800" numCol="1" anchor="t" anchorCtr="1"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69470</TotalTime>
  <Words>5202</Words>
  <Application>Microsoft Office PowerPoint</Application>
  <PresentationFormat>全屏显示(4:3)</PresentationFormat>
  <Paragraphs>841</Paragraphs>
  <Slides>103</Slides>
  <Notes>69</Notes>
  <HiddenSlides>6</HiddenSlides>
  <MMClips>2</MMClips>
  <ScaleCrop>false</ScaleCrop>
  <HeadingPairs>
    <vt:vector size="8" baseType="variant">
      <vt:variant>
        <vt:lpstr>已用的字体</vt:lpstr>
      </vt:variant>
      <vt:variant>
        <vt:i4>13</vt:i4>
      </vt:variant>
      <vt:variant>
        <vt:lpstr>主题</vt:lpstr>
      </vt:variant>
      <vt:variant>
        <vt:i4>7</vt:i4>
      </vt:variant>
      <vt:variant>
        <vt:lpstr>嵌入 OLE 服务器</vt:lpstr>
      </vt:variant>
      <vt:variant>
        <vt:i4>3</vt:i4>
      </vt:variant>
      <vt:variant>
        <vt:lpstr>幻灯片标题</vt:lpstr>
      </vt:variant>
      <vt:variant>
        <vt:i4>103</vt:i4>
      </vt:variant>
    </vt:vector>
  </HeadingPairs>
  <TitlesOfParts>
    <vt:vector size="126" baseType="lpstr">
      <vt:lpstr>EMSRUB+SimSun</vt:lpstr>
      <vt:lpstr>PingFang SC</vt:lpstr>
      <vt:lpstr>Times Ten Roman</vt:lpstr>
      <vt:lpstr>黑体</vt:lpstr>
      <vt:lpstr>Microsoft YaHei</vt:lpstr>
      <vt:lpstr>arial</vt:lpstr>
      <vt:lpstr>arial</vt:lpstr>
      <vt:lpstr>Calibri</vt:lpstr>
      <vt:lpstr>Franklin Gothic Book</vt:lpstr>
      <vt:lpstr>Tahoma</vt:lpstr>
      <vt:lpstr>Times New Roman</vt:lpstr>
      <vt:lpstr>Verdana</vt:lpstr>
      <vt:lpstr>Wingdings</vt:lpstr>
      <vt:lpstr>3_默认设计模板</vt:lpstr>
      <vt:lpstr>4_默认设计模板</vt:lpstr>
      <vt:lpstr>5_默认设计模板</vt:lpstr>
      <vt:lpstr>6_默认设计模板</vt:lpstr>
      <vt:lpstr>7_默认设计模板</vt:lpstr>
      <vt:lpstr>8_默认设计模板</vt:lpstr>
      <vt:lpstr>9_默认设计模板</vt:lpstr>
      <vt:lpstr>Image</vt:lpstr>
      <vt:lpstr>Artwork</vt:lpstr>
      <vt:lpstr>Photo Editor 照片</vt:lpstr>
      <vt:lpstr>PowerPoint 演示文稿</vt:lpstr>
      <vt:lpstr>概述：计算机组成</vt:lpstr>
      <vt:lpstr>概述</vt:lpstr>
      <vt:lpstr>概述</vt:lpstr>
      <vt:lpstr>概述</vt:lpstr>
      <vt:lpstr>概述</vt:lpstr>
      <vt:lpstr>存储容量与数据结构</vt:lpstr>
      <vt:lpstr>存储器基本结构</vt:lpstr>
      <vt:lpstr>存储器基本结构</vt:lpstr>
      <vt:lpstr>半导体存储器</vt:lpstr>
      <vt:lpstr>PowerPoint 演示文稿</vt:lpstr>
      <vt:lpstr>PowerPoint 演示文稿</vt:lpstr>
      <vt:lpstr>不可编程只读存储器（ROM）</vt:lpstr>
      <vt:lpstr>PowerPoint 演示文稿</vt:lpstr>
      <vt:lpstr>PowerPoint 演示文稿</vt:lpstr>
      <vt:lpstr>PowerPoint 演示文稿</vt:lpstr>
      <vt:lpstr>PowerPoint 演示文稿</vt:lpstr>
      <vt:lpstr>背景：回顾计算机的存储器层次结构</vt:lpstr>
      <vt:lpstr>背景：处理器与存储器性能鸿沟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静态随机存取存存储器（SRAM）</vt:lpstr>
      <vt:lpstr>六管SRAM存储单元—读(1,0)操作</vt:lpstr>
      <vt:lpstr>六管SRAM存储单元—读(0,1)操作</vt:lpstr>
      <vt:lpstr>六管SRAM存储单元—写(0,1)操作</vt:lpstr>
      <vt:lpstr>六管SRAM存储单元—写(1,0)操作</vt:lpstr>
      <vt:lpstr>PowerPoint 演示文稿</vt:lpstr>
      <vt:lpstr>PowerPoint 演示文稿</vt:lpstr>
      <vt:lpstr>动态随机存取存储器（DRAM）</vt:lpstr>
      <vt:lpstr>DRAM灵敏恢复/读出电路</vt:lpstr>
      <vt:lpstr>单管DRAM [IBM]</vt:lpstr>
      <vt:lpstr>现代DRAM结构</vt:lpstr>
      <vt:lpstr>DDR (双倍速率同步动态随机存储器)</vt:lpstr>
      <vt:lpstr>DDR 操作（三步）</vt:lpstr>
      <vt:lpstr>DRAM存储阵列</vt:lpstr>
      <vt:lpstr>存储器容量的扩展</vt:lpstr>
      <vt:lpstr>存储器容量的扩展</vt:lpstr>
      <vt:lpstr>PowerPoint 演示文稿</vt:lpstr>
      <vt:lpstr>PowerPoint 演示文稿</vt:lpstr>
      <vt:lpstr>存储容量的扩展</vt:lpstr>
      <vt:lpstr>存储容量的扩展</vt:lpstr>
      <vt:lpstr>存储容量的扩展</vt:lpstr>
      <vt:lpstr>存储器容量的扩展</vt:lpstr>
      <vt:lpstr>存储器容量的扩展</vt:lpstr>
      <vt:lpstr>存储器实现组合逻辑函数</vt:lpstr>
      <vt:lpstr>存储器实现组合逻辑函数</vt:lpstr>
      <vt:lpstr>存储器实现组合逻辑函数</vt:lpstr>
      <vt:lpstr>PowerPoint 演示文稿</vt:lpstr>
      <vt:lpstr>PowerPoint 演示文稿</vt:lpstr>
      <vt:lpstr>存储器实现组合逻辑函数</vt:lpstr>
      <vt:lpstr>存储器实现组合逻辑函数</vt:lpstr>
      <vt:lpstr>存储器实现组合逻辑函数</vt:lpstr>
      <vt:lpstr>存储器实现组合逻辑函数</vt:lpstr>
      <vt:lpstr>存储器实现组合逻辑函数</vt:lpstr>
      <vt:lpstr>存储器实现组合逻辑函数</vt:lpstr>
      <vt:lpstr>PowerPoint 演示文稿</vt:lpstr>
      <vt:lpstr>存储器实现组合逻辑函数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为什么价格差别这么大</vt:lpstr>
      <vt:lpstr>存储器数据访问基本原理</vt:lpstr>
      <vt:lpstr>存储器层次结构优化</vt:lpstr>
      <vt:lpstr>举例</vt:lpstr>
      <vt:lpstr>缓存结构</vt:lpstr>
      <vt:lpstr>缓存结构</vt:lpstr>
      <vt:lpstr>缓存结构</vt:lpstr>
      <vt:lpstr>缓存写入/读取</vt:lpstr>
      <vt:lpstr>几个关键指标</vt:lpstr>
      <vt:lpstr>缓存优化的基本原则与策略</vt:lpstr>
      <vt:lpstr>举例：预取</vt:lpstr>
      <vt:lpstr>怎么减小缓存缺失率？</vt:lpstr>
      <vt:lpstr>当相联缓存满载时，替换策略？</vt:lpstr>
      <vt:lpstr>举例</vt:lpstr>
      <vt:lpstr>举例</vt:lpstr>
      <vt:lpstr>PowerPoint 演示文稿</vt:lpstr>
      <vt:lpstr>问题？</vt:lpstr>
      <vt:lpstr>PowerPoint 演示文稿</vt:lpstr>
    </vt:vector>
  </TitlesOfParts>
  <Company>adcc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党政办</dc:creator>
  <cp:lastModifiedBy>kanebuaa</cp:lastModifiedBy>
  <cp:revision>7713</cp:revision>
  <cp:lastPrinted>2019-03-08T05:08:59Z</cp:lastPrinted>
  <dcterms:created xsi:type="dcterms:W3CDTF">2007-09-17T10:58:42Z</dcterms:created>
  <dcterms:modified xsi:type="dcterms:W3CDTF">2020-11-17T01:39:06Z</dcterms:modified>
</cp:coreProperties>
</file>